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83" r:id="rId6"/>
    <p:sldId id="273" r:id="rId7"/>
    <p:sldId id="287" r:id="rId8"/>
    <p:sldId id="285" r:id="rId9"/>
    <p:sldId id="280" r:id="rId10"/>
    <p:sldId id="275" r:id="rId11"/>
    <p:sldId id="281" r:id="rId12"/>
    <p:sldId id="282" r:id="rId13"/>
    <p:sldId id="279" r:id="rId14"/>
    <p:sldId id="271" r:id="rId15"/>
    <p:sldId id="286" r:id="rId16"/>
    <p:sldId id="274" r:id="rId17"/>
    <p:sldId id="288" r:id="rId18"/>
    <p:sldId id="284" r:id="rId1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C0000"/>
    <a:srgbClr val="D81632"/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7" autoAdjust="0"/>
    <p:restoredTop sz="94651" autoAdjust="0"/>
  </p:normalViewPr>
  <p:slideViewPr>
    <p:cSldViewPr snapToGrid="0" snapToObjects="1">
      <p:cViewPr>
        <p:scale>
          <a:sx n="80" d="100"/>
          <a:sy n="80" d="100"/>
        </p:scale>
        <p:origin x="283" y="106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6DB51E-E27D-420F-9749-82814762669C}" type="datetimeFigureOut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52150F-6F8B-4E8F-AB5E-163135642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2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5A3D52-433F-474C-AE0F-E1F14A13337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E87A3D-5275-40ED-A1D2-C651A8C1BE4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6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814FFC-C648-4D0C-AF21-B211E3A3EC0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6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3BC7F-A7B9-4ABE-B13A-DBD4D78AF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EBAD4-C584-475D-89C2-5D5424E97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27414-F3E5-4457-95CD-C747A8680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056CA-7AB7-4B70-82EA-BB5046EAB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4A6683-799B-478A-9F14-19B176E62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1" r:id="rId3"/>
    <p:sldLayoutId id="214748365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  <a:cs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4/4/18</a:t>
            </a:r>
            <a:endParaRPr lang="en-US" dirty="0">
              <a:ea typeface="+mn-e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84426" y="437228"/>
            <a:ext cx="5296048" cy="230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85000"/>
              </a:lnSpc>
            </a:pPr>
            <a:r>
              <a:rPr lang="en-US" sz="5000" dirty="0" smtClean="0">
                <a:solidFill>
                  <a:srgbClr val="128BAD"/>
                </a:solidFill>
                <a:latin typeface="Calibri" pitchFamily="34" charset="0"/>
              </a:rPr>
              <a:t>Test Automation Framework for </a:t>
            </a:r>
          </a:p>
          <a:p>
            <a:pPr defTabSz="685800">
              <a:lnSpc>
                <a:spcPct val="85000"/>
              </a:lnSpc>
            </a:pPr>
            <a:r>
              <a:rPr lang="en-US" sz="5000" dirty="0" err="1" smtClean="0">
                <a:solidFill>
                  <a:srgbClr val="128BAD"/>
                </a:solidFill>
                <a:latin typeface="Calibri" pitchFamily="34" charset="0"/>
              </a:rPr>
              <a:t>NextGen</a:t>
            </a:r>
            <a:r>
              <a:rPr lang="en-US" sz="5000" dirty="0" smtClean="0">
                <a:solidFill>
                  <a:srgbClr val="128BAD"/>
                </a:solidFill>
                <a:latin typeface="Calibri" pitchFamily="34" charset="0"/>
              </a:rPr>
              <a:t> Platform</a:t>
            </a:r>
            <a:endParaRPr lang="en-US" sz="5000" dirty="0">
              <a:solidFill>
                <a:srgbClr val="128BAD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849687" cy="2803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Hyper granular</a:t>
            </a:r>
            <a:r>
              <a:rPr lang="en-US" dirty="0" smtClean="0">
                <a:ea typeface="+mn-ea"/>
              </a:rPr>
              <a:t>: 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Primary for debugging.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Covers every Assert or comparison in Framework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Debugging and Framework Development tool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942975"/>
            <a:ext cx="4621212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" y="4022725"/>
            <a:ext cx="4284663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859337" cy="233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831850"/>
            <a:ext cx="3598863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63" y="3429000"/>
            <a:ext cx="5081587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035425" cy="53657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smtClean="0">
                <a:latin typeface="Calibri Light" pitchFamily="34" charset="0"/>
                <a:cs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smtClean="0">
                <a:latin typeface="Calibri Light" pitchFamily="34" charset="0"/>
                <a:cs typeface="Calibri Light" pitchFamily="34" charset="0"/>
              </a:rPr>
              <a:t> </a:t>
            </a:r>
            <a:endParaRPr lang="en-US" sz="700" u="sng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smtClean="0">
                <a:latin typeface="Calibri Light" pitchFamily="34" charset="0"/>
                <a:cs typeface="Calibri Light" pitchFamily="34" charset="0"/>
              </a:rPr>
              <a:t>ASPERIAIONAL PRESENTATION</a:t>
            </a:r>
          </a:p>
          <a:p>
            <a:pPr eaLnBrk="1" hangingPunct="1">
              <a:lnSpc>
                <a:spcPct val="70000"/>
              </a:lnSpc>
            </a:pPr>
            <a:endParaRPr lang="en-US" sz="25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smtClean="0">
                <a:latin typeface="Calibri Light" pitchFamily="34" charset="0"/>
                <a:cs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       </a:t>
            </a: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endParaRPr lang="en-US" sz="18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  </a:t>
            </a:r>
          </a:p>
          <a:p>
            <a:pPr eaLnBrk="1" hangingPunct="1">
              <a:lnSpc>
                <a:spcPct val="70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8813" y="865188"/>
            <a:ext cx="4675187" cy="599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FUTURE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Refactor mid layer commonality.  Move commonality to the bottom Layer. </a:t>
            </a:r>
          </a:p>
          <a:p>
            <a:pPr marL="919163" lvl="1" indent="-342900" eaLnBrk="1" hangingPunct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 Light" pitchFamily="34" charset="0"/>
                <a:cs typeface="Calibri Light" pitchFamily="34" charset="0"/>
              </a:rPr>
              <a:t>The smaller the mid layer, the easier to add new capability ( new applications )</a:t>
            </a:r>
          </a:p>
          <a:p>
            <a:pPr marL="919163" lvl="1" indent="-342900" eaLnBrk="1" hangingPunct="1">
              <a:buFont typeface="Arial" panose="020B0604020202020204" pitchFamily="34" charset="0"/>
              <a:buChar char="•"/>
            </a:pPr>
            <a:endParaRPr lang="en-US" sz="18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1800" dirty="0" smtClean="0">
                <a:latin typeface="Calibri Light" pitchFamily="34" charset="0"/>
                <a:cs typeface="Calibri Light" pitchFamily="34" charset="0"/>
              </a:rPr>
              <a:t>Decouple function calls in the upper layer from in the bottom layer and below </a:t>
            </a:r>
          </a:p>
          <a:p>
            <a:pPr marL="919163" lvl="1" indent="-342900" eaLnBrk="1" hangingPunct="1">
              <a:buFontTx/>
              <a:buChar char="•"/>
            </a:pPr>
            <a:r>
              <a:rPr lang="en-US" sz="1800" dirty="0" smtClean="0">
                <a:latin typeface="Calibri Light" pitchFamily="34" charset="0"/>
                <a:cs typeface="Calibri Light" pitchFamily="34" charset="0"/>
              </a:rPr>
              <a:t>Keep calls to Protractor in the mid Layer ( page Objects )</a:t>
            </a:r>
          </a:p>
          <a:p>
            <a:pPr marL="919163" lvl="1" indent="-342900" eaLnBrk="1" hangingPunct="1">
              <a:buFont typeface="Arial" charset="0"/>
              <a:buChar char="•"/>
            </a:pPr>
            <a:r>
              <a:rPr lang="en-US" sz="1800" dirty="0" smtClean="0">
                <a:latin typeface="Calibri Light" pitchFamily="34" charset="0"/>
                <a:cs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Ability to spin up new application</a:t>
            </a:r>
          </a:p>
          <a:p>
            <a:pPr marL="919163" lvl="1" indent="-342900" eaLnBrk="1" hangingPunct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Light" pitchFamily="34" charset="0"/>
                <a:cs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Better Reporting</a:t>
            </a:r>
          </a:p>
          <a:p>
            <a:pPr marL="342900" indent="-342900" eaLnBrk="1" hangingPunct="1">
              <a:buFontTx/>
              <a:buChar char="•"/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/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/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/>
            <a:endParaRPr lang="en-US" dirty="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23837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>
                <a:ea typeface="+mn-ea"/>
              </a:rPr>
              <a:t>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team 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ea typeface="+mn-ea"/>
              </a:rPr>
              <a:t>Inclusion of development staff in the automation development process we align our teams much like the rest of the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  <a:ea typeface="+mn-ea"/>
              </a:rPr>
              <a:t>industry</a:t>
            </a: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15363" name="Title 1"/>
          <p:cNvSpPr txBox="1">
            <a:spLocks/>
          </p:cNvSpPr>
          <p:nvPr/>
        </p:nvSpPr>
        <p:spPr bwMode="auto">
          <a:xfrm>
            <a:off x="282575" y="4135438"/>
            <a:ext cx="4127500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</a:pPr>
            <a:r>
              <a:rPr lang="en-US" sz="2000" b="1" dirty="0" smtClean="0">
                <a:latin typeface="Calibri Light" pitchFamily="34" charset="0"/>
              </a:rPr>
              <a:t>NGTA team </a:t>
            </a:r>
            <a:r>
              <a:rPr lang="en-US" sz="2000" b="1" dirty="0">
                <a:latin typeface="Calibri Light" pitchFamily="34" charset="0"/>
              </a:rPr>
              <a:t>continues development of the Test Automation framework</a:t>
            </a:r>
          </a:p>
          <a:p>
            <a:pPr marL="919163" lvl="1" indent="-342900">
              <a:lnSpc>
                <a:spcPct val="125000"/>
              </a:lnSpc>
              <a:buFont typeface="Arial" charset="0"/>
              <a:buChar char="•"/>
            </a:pPr>
            <a:r>
              <a:rPr lang="en-US" sz="1400" b="1" dirty="0">
                <a:latin typeface="Calibri" pitchFamily="34" charset="0"/>
              </a:rPr>
              <a:t>Refactoring the Mid Layer is key to adding more product under test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9825" y="4135438"/>
            <a:ext cx="361315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ight Arrow 2"/>
          <p:cNvSpPr/>
          <p:nvPr/>
        </p:nvSpPr>
        <p:spPr>
          <a:xfrm>
            <a:off x="1009650" y="5454650"/>
            <a:ext cx="3940175" cy="457200"/>
          </a:xfrm>
          <a:prstGeom prst="rightArrow">
            <a:avLst>
              <a:gd name="adj1" fmla="val 45556"/>
              <a:gd name="adj2" fmla="val 1388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ROLES &amp; RESPONSIBILITIES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 ../fitmp  directory, keeping it completely operational</a:t>
            </a:r>
            <a:endParaRPr lang="en-US" sz="14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the  ../fitpd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the ../fitapi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/>
              <a:t>NGTA </a:t>
            </a: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16387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indent="-119063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   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dirty="0" smtClean="0">
              <a:latin typeface="Calibri Light" pitchFamily="34" charset="0"/>
              <a:cs typeface="Calibri Light" pitchFamily="34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/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17411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7" y="4810285"/>
            <a:ext cx="6020246" cy="1885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712788" y="957263"/>
            <a:ext cx="7974012" cy="1143000"/>
          </a:xfrm>
        </p:spPr>
        <p:txBody>
          <a:bodyPr anchor="t"/>
          <a:lstStyle/>
          <a:p>
            <a:pPr eaLnBrk="1" hangingPunct="1"/>
            <a:r>
              <a:rPr lang="en-US" sz="3600" smtClean="0">
                <a:latin typeface="Calibri Light" pitchFamily="34" charset="0"/>
                <a:cs typeface="Calibri Light" pitchFamily="34" charset="0"/>
              </a:rPr>
              <a:t>Market Place  :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Provider Directory :    Other Apps</a:t>
            </a:r>
            <a:br>
              <a:rPr lang="en-US" sz="2800" smtClean="0">
                <a:latin typeface="Calibri Light" pitchFamily="34" charset="0"/>
                <a:cs typeface="Calibri Light" pitchFamily="34" charset="0"/>
              </a:rPr>
            </a:b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800" smtClean="0">
                <a:latin typeface="Bauhaus 93"/>
                <a:cs typeface="Calibri Light" pitchFamily="34" charset="0"/>
              </a:rPr>
              <a:t>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                                Microservice APIs</a:t>
            </a:r>
          </a:p>
        </p:txBody>
      </p:sp>
      <p:pic>
        <p:nvPicPr>
          <p:cNvPr id="2662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1200" y="2303463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Large	30		%20</a:t>
            </a:r>
          </a:p>
        </p:txBody>
      </p:sp>
      <p:sp>
        <p:nvSpPr>
          <p:cNvPr id="27650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7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NGTA  - </a:t>
            </a:r>
            <a:r>
              <a:rPr lang="en-US" sz="3000" b="1" dirty="0" smtClean="0">
                <a:ea typeface="+mj-ea"/>
              </a:rPr>
              <a:t>Next Generation platform Test </a:t>
            </a:r>
            <a:r>
              <a:rPr lang="en-US" sz="3000" b="1" dirty="0">
                <a:ea typeface="+mj-ea"/>
              </a:rPr>
              <a:t>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866187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marL="747713" lvl="1" indent="-1714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Node,   Protractor,   </a:t>
            </a:r>
            <a:r>
              <a:rPr lang="en-US" sz="1600" b="1" dirty="0" smtClean="0">
                <a:ea typeface="+mn-ea"/>
              </a:rPr>
              <a:t>JavaScript</a:t>
            </a:r>
            <a:r>
              <a:rPr lang="en-US" sz="1600" b="1" dirty="0">
                <a:ea typeface="+mn-ea"/>
              </a:rPr>
              <a:t> </a:t>
            </a:r>
            <a:endParaRPr lang="en-US" sz="2000" b="1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NGTA 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rgbClr val="FF0000"/>
                </a:solidFill>
                <a:ea typeface="+mn-ea"/>
              </a:rPr>
              <a:t>	</a:t>
            </a: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validates core functional APIs( micro service API )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Frisby,    Solar  </a:t>
            </a:r>
            <a:r>
              <a:rPr lang="en-US" sz="1400" b="1" dirty="0" smtClean="0">
                <a:ea typeface="+mn-ea"/>
              </a:rPr>
              <a:t>( Node Modules )</a:t>
            </a: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</a:t>
            </a:r>
            <a:r>
              <a:rPr lang="en-US" sz="2000" b="1" dirty="0" smtClean="0"/>
              <a:t>NGTA </a:t>
            </a:r>
            <a:r>
              <a:rPr lang="en-US" sz="2000" b="1" dirty="0" smtClean="0">
                <a:ea typeface="+mn-ea"/>
              </a:rPr>
              <a:t>, our purpose, technologies, philosophies, process, and our evolutionary plans for </a:t>
            </a:r>
            <a:r>
              <a:rPr lang="en-US" sz="2000" b="1" dirty="0" smtClean="0">
                <a:ea typeface="+mn-ea"/>
              </a:rPr>
              <a:t>2018 being developed by         2 local staff and 3 off shore staff.</a:t>
            </a:r>
            <a:endParaRPr lang="en-US" sz="2000" b="1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My Team 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</a:t>
            </a:r>
            <a:r>
              <a:rPr lang="en-US" sz="2000" b="1" dirty="0" smtClean="0">
                <a:ea typeface="+mn-ea"/>
              </a:rPr>
              <a:t>. . . </a:t>
            </a:r>
            <a:r>
              <a:rPr lang="en-US" sz="2000" b="1" dirty="0" smtClean="0">
                <a:ea typeface="+mn-ea"/>
              </a:rPr>
              <a:t> </a:t>
            </a:r>
            <a:r>
              <a:rPr lang="en-US" sz="2000" b="1" dirty="0" smtClean="0">
                <a:ea typeface="+mn-ea"/>
              </a:rPr>
              <a:t>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/>
              <a:t>NGTA </a:t>
            </a: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and the CX Market Place Development Team have matured since 2016. 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are able to do more and deliver to a greater audience. </a:t>
            </a: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have to change how we develop tests   </a:t>
            </a:r>
            <a:r>
              <a:rPr lang="en-US" sz="1000" b="1" dirty="0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have changed how we select &amp; control execution  </a:t>
            </a:r>
            <a:endParaRPr lang="en-US" sz="1000" b="1" dirty="0" smtClean="0">
              <a:solidFill>
                <a:srgbClr val="A6A6A6"/>
              </a:solidFill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dirty="0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  </a:t>
            </a:r>
            <a:endParaRPr lang="en-US" sz="7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08338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A collection of </a:t>
            </a:r>
            <a:r>
              <a:rPr lang="en-US" dirty="0" smtClean="0">
                <a:latin typeface="Calibri" pitchFamily="34" charset="0"/>
              </a:rPr>
              <a:t>Manual Test </a:t>
            </a:r>
            <a:r>
              <a:rPr lang="en-US" dirty="0">
                <a:latin typeface="Calibri" pitchFamily="34" charset="0"/>
              </a:rPr>
              <a:t>Cases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16513"/>
            <a:ext cx="5548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A similar collection </a:t>
            </a:r>
            <a:r>
              <a:rPr lang="en-US" dirty="0" smtClean="0">
                <a:latin typeface="Calibri" pitchFamily="34" charset="0"/>
              </a:rPr>
              <a:t>of Automated Test </a:t>
            </a:r>
            <a:r>
              <a:rPr lang="en-US" dirty="0">
                <a:latin typeface="Calibri" pitchFamily="34" charset="0"/>
              </a:rPr>
              <a:t>Cases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9" y="3596790"/>
            <a:ext cx="5948520" cy="1316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9" y="5472043"/>
            <a:ext cx="5948520" cy="1313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</a:t>
            </a:r>
            <a:r>
              <a:rPr lang="en-US" sz="1400" b="1" dirty="0"/>
              <a:t>NGTA </a:t>
            </a:r>
            <a:r>
              <a:rPr lang="en-US" sz="1400" b="1" dirty="0" smtClean="0">
                <a:ea typeface="+mn-ea"/>
              </a:rPr>
              <a:t>for 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Appendix: Test 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Implementation 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PD UI requesting same information.  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same 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framework.  It can all be done in </a:t>
            </a:r>
            <a:r>
              <a:rPr lang="en-US" sz="1800" b="1" dirty="0"/>
              <a:t>NGTA </a:t>
            </a:r>
            <a:r>
              <a:rPr lang="en-US" sz="1900" b="1" dirty="0" smtClean="0">
                <a:ea typeface="+mn-ea"/>
              </a:rPr>
              <a:t>Framework.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               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97712" y="115888"/>
            <a:ext cx="8542116" cy="957262"/>
          </a:xfrm>
        </p:spPr>
        <p:txBody>
          <a:bodyPr anchor="t"/>
          <a:lstStyle/>
          <a:p>
            <a:pPr algn="ctr" eaLnBrk="1" hangingPunct="1"/>
            <a:r>
              <a:rPr lang="en-US" sz="4500" dirty="0" smtClean="0">
                <a:latin typeface="Calibri Light" pitchFamily="34" charset="0"/>
                <a:cs typeface="Calibri Light" pitchFamily="34" charset="0"/>
              </a:rPr>
              <a:t>ARCHITECTURAL TECH STACK</a:t>
            </a:r>
          </a:p>
        </p:txBody>
      </p:sp>
      <p:pic>
        <p:nvPicPr>
          <p:cNvPr id="24578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0" y="1912938"/>
            <a:ext cx="48101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itle 1"/>
          <p:cNvSpPr txBox="1">
            <a:spLocks/>
          </p:cNvSpPr>
          <p:nvPr/>
        </p:nvSpPr>
        <p:spPr bwMode="auto">
          <a:xfrm>
            <a:off x="273050" y="944563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Git Repo     Node.js     Protractor     JavaScript   Jenkins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338263"/>
            <a:ext cx="4162425" cy="5178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Framework is Class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Object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/>
              <a:t>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    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827213"/>
            <a:ext cx="8567737" cy="5002212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primary modes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Cron</a:t>
            </a:r>
            <a:endParaRPr lang="en-US" sz="1200" b="1" dirty="0">
              <a:ea typeface="+mn-ea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On Demand : Covers all developer build 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In </a:t>
            </a:r>
            <a:r>
              <a:rPr lang="en-US" sz="1800" b="1" dirty="0"/>
              <a:t>order to scale Market Place across states our research showed us how to pull test data out of our scripts, decoupling execution from configuration</a:t>
            </a:r>
            <a:r>
              <a:rPr lang="en-US" sz="1800" b="1" dirty="0" smtClean="0"/>
              <a:t>.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</a:t>
            </a:r>
            <a:r>
              <a:rPr lang="en-US" sz="2000" b="1" dirty="0" smtClean="0">
                <a:ea typeface="+mn-ea"/>
              </a:rPr>
              <a:t>primary mode </a:t>
            </a:r>
            <a:r>
              <a:rPr lang="en-US" sz="2000" b="1" dirty="0" smtClean="0">
                <a:ea typeface="+mn-ea"/>
              </a:rPr>
              <a:t>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to 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Developers use </a:t>
            </a:r>
            <a:r>
              <a:rPr lang="en-US" sz="1800" b="1" dirty="0" smtClean="0">
                <a:ea typeface="+mn-ea"/>
              </a:rPr>
              <a:t>the configuration model to </a:t>
            </a:r>
            <a:r>
              <a:rPr lang="en-US" sz="1800" b="1" dirty="0" smtClean="0">
                <a:ea typeface="+mn-ea"/>
              </a:rPr>
              <a:t>focus testing on development code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Gives </a:t>
            </a:r>
            <a:r>
              <a:rPr lang="en-US" sz="1800" b="1" dirty="0"/>
              <a:t>NGTA </a:t>
            </a:r>
            <a:r>
              <a:rPr lang="en-US" sz="1800" b="1" dirty="0" smtClean="0">
                <a:ea typeface="+mn-ea"/>
              </a:rPr>
              <a:t>ability to test on same deployed code w/out stepping on </a:t>
            </a:r>
            <a:r>
              <a:rPr lang="en-US" sz="1800" b="1" dirty="0" smtClean="0">
                <a:ea typeface="+mn-ea"/>
              </a:rPr>
              <a:t>Dev</a:t>
            </a:r>
          </a:p>
          <a:p>
            <a:pPr marL="341313" lvl="1" indent="0" eaLnBrk="1" fontAlgn="auto" hangingPunct="1">
              <a:spcAft>
                <a:spcPts val="0"/>
              </a:spcAft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746250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testing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Complete page element analysis</a:t>
            </a:r>
            <a:r>
              <a:rPr lang="en-US" sz="1400" b="1" dirty="0">
                <a:ea typeface="+mn-ea"/>
              </a:rPr>
              <a:t> </a:t>
            </a:r>
            <a:r>
              <a:rPr lang="en-US" sz="1400" b="1" dirty="0" smtClean="0">
                <a:ea typeface="+mn-ea"/>
              </a:rPr>
              <a:t>across all pages in application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etc.  Functionally evaluated and error checked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b="1" dirty="0" smtClean="0">
                <a:ea typeface="+mn-ea"/>
              </a:rPr>
              <a:t>    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Application level work flow : End to End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ea typeface="+mn-ea"/>
              </a:rPr>
              <a:t>  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Micro Service REST APIs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Regression coverage for Micro service REST API Data type &amp; Data range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Functional test use to supply data driven testing in CX Applications</a:t>
            </a:r>
            <a:endParaRPr lang="en-US" sz="14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482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dirty="0" smtClean="0">
                <a:latin typeface="Calibri Light" pitchFamily="34" charset="0"/>
                <a:cs typeface="Calibri Light" pitchFamily="34" charset="0"/>
              </a:rPr>
              <a:t>TEST CASES 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NUMBERS</a:t>
            </a:r>
            <a:br>
              <a:rPr lang="en-US" dirty="0" smtClean="0">
                <a:latin typeface="Calibri Light" pitchFamily="34" charset="0"/>
                <a:cs typeface="Calibri Light" pitchFamily="34" charset="0"/>
              </a:rPr>
            </a:br>
            <a:r>
              <a:rPr lang="en-US" sz="4000" dirty="0" smtClean="0">
                <a:latin typeface="Calibri Light" pitchFamily="34" charset="0"/>
                <a:cs typeface="Calibri Light" pitchFamily="34" charset="0"/>
              </a:rPr>
              <a:t>Market Place</a:t>
            </a:r>
            <a:endParaRPr lang="en-US" dirty="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0483" name="TextBox 12"/>
          <p:cNvSpPr txBox="1">
            <a:spLocks noChangeArrowheads="1"/>
          </p:cNvSpPr>
          <p:nvPr/>
        </p:nvSpPr>
        <p:spPr bwMode="auto">
          <a:xfrm>
            <a:off x="274320" y="1840428"/>
            <a:ext cx="662432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Test case numbers are a </a:t>
            </a:r>
            <a:r>
              <a:rPr lang="en-US" sz="2000" dirty="0" smtClean="0">
                <a:latin typeface="Calibri" pitchFamily="34" charset="0"/>
              </a:rPr>
              <a:t>product of functional test written X   data points tested against   X   States Tested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Phase 0 </a:t>
            </a:r>
            <a:r>
              <a:rPr lang="en-US" sz="1600" dirty="0" smtClean="0">
                <a:latin typeface="Calibri" pitchFamily="34" charset="0"/>
              </a:rPr>
              <a:t>contains 4 products with different number of tests per product.  </a:t>
            </a:r>
            <a:r>
              <a:rPr lang="en-US" sz="2000" dirty="0" smtClean="0">
                <a:latin typeface="Calibri" pitchFamily="34" charset="0"/>
              </a:rPr>
              <a:t>4 Products tested in 5 states totals 10125 tests</a:t>
            </a:r>
            <a:endParaRPr lang="en-US" sz="1600" dirty="0" smtClean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Phase 1 contains 2 products with different numbers of tests per product.      </a:t>
            </a:r>
            <a:r>
              <a:rPr lang="en-US" sz="2000" dirty="0" smtClean="0">
                <a:latin typeface="Calibri" pitchFamily="34" charset="0"/>
              </a:rPr>
              <a:t>2 Products tested in 8 States totals 4394 </a:t>
            </a:r>
            <a:r>
              <a:rPr lang="en-US" sz="2000" dirty="0">
                <a:latin typeface="Calibri" pitchFamily="34" charset="0"/>
              </a:rPr>
              <a:t>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Phase 3 contains 1 product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1 Product tested in 7 States totals 3234 </a:t>
            </a:r>
            <a:r>
              <a:rPr lang="en-US" sz="2000" dirty="0" smtClean="0">
                <a:latin typeface="Calibri" pitchFamily="34" charset="0"/>
              </a:rPr>
              <a:t>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Phase 3 contains 1 product </a:t>
            </a:r>
            <a:endParaRPr lang="en-US" sz="2000" dirty="0" smtClean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1 Product tested in 7 States totals 3234 tests</a:t>
            </a:r>
          </a:p>
          <a:p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6841</TotalTime>
  <Words>1115</Words>
  <Application>Microsoft Office PowerPoint</Application>
  <PresentationFormat>On-screen Show (4:3)</PresentationFormat>
  <Paragraphs>225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Bauhaus 93</vt:lpstr>
      <vt:lpstr>Calibri</vt:lpstr>
      <vt:lpstr>Calibri Light</vt:lpstr>
      <vt:lpstr>Office Theme</vt:lpstr>
      <vt:lpstr>PowerPoint Presentation</vt:lpstr>
      <vt:lpstr>INTRODUCTION      NGTA  - Next Generation platform Test Automation</vt:lpstr>
      <vt:lpstr>PURPOSE Operational  &amp; Functional Process </vt:lpstr>
      <vt:lpstr>ACCOMPLISHMENTS / EVOLUTION</vt:lpstr>
      <vt:lpstr>ACCOMPLISHMENTS / EVOLUTION</vt:lpstr>
      <vt:lpstr>ARCHITECTURAL TECH STACK</vt:lpstr>
      <vt:lpstr>TEST EXECUTION  </vt:lpstr>
      <vt:lpstr>TESTING TYPES  </vt:lpstr>
      <vt:lpstr>TEST CASES NUMBERS Market Place</vt:lpstr>
      <vt:lpstr>REPORTING</vt:lpstr>
      <vt:lpstr>REPORTING</vt:lpstr>
      <vt:lpstr>REPORTING</vt:lpstr>
      <vt:lpstr>FUTURE</vt:lpstr>
      <vt:lpstr>ROLL OUT</vt:lpstr>
      <vt:lpstr>ROLES &amp; RESPONSIBILITIES</vt:lpstr>
      <vt:lpstr>PROPOSED TIME LINE</vt:lpstr>
      <vt:lpstr>Market Place  :  Provider Directory :    Other Apps                                     Microservice APIs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204</cp:revision>
  <cp:lastPrinted>2018-03-12T21:48:31Z</cp:lastPrinted>
  <dcterms:created xsi:type="dcterms:W3CDTF">2018-02-03T01:05:09Z</dcterms:created>
  <dcterms:modified xsi:type="dcterms:W3CDTF">2018-04-10T23:25:04Z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