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sldIdLst>
    <p:sldId id="256" r:id="rId6"/>
    <p:sldId id="261" r:id="rId7"/>
    <p:sldId id="262" r:id="rId8"/>
    <p:sldId id="263" r:id="rId9"/>
    <p:sldId id="283" r:id="rId10"/>
    <p:sldId id="271" r:id="rId11"/>
    <p:sldId id="272" r:id="rId12"/>
    <p:sldId id="273" r:id="rId13"/>
    <p:sldId id="274" r:id="rId14"/>
    <p:sldId id="275" r:id="rId15"/>
    <p:sldId id="281" r:id="rId16"/>
    <p:sldId id="282" r:id="rId17"/>
    <p:sldId id="279" r:id="rId18"/>
    <p:sldId id="280" r:id="rId19"/>
    <p:sldId id="284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 autoAdjust="0"/>
    <p:restoredTop sz="94651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579" y="72"/>
      </p:cViewPr>
      <p:guideLst>
        <p:guide orient="horz" pos="26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piece is hacked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3/5/18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843474"/>
            <a:ext cx="5757866" cy="3916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Accomplishments / Evolution</a:t>
            </a:r>
            <a:endParaRPr lang="en-US" sz="2800" dirty="0" smtClean="0"/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Independent Product </a:t>
            </a:r>
            <a:r>
              <a:rPr lang="en-US" sz="2800" dirty="0" smtClean="0"/>
              <a:t>Testing</a:t>
            </a:r>
            <a:endParaRPr lang="en-US" sz="2800" dirty="0" smtClean="0"/>
          </a:p>
          <a:p>
            <a:pPr algn="ctr"/>
            <a:r>
              <a:rPr lang="en-US" sz="2800" dirty="0" smtClean="0"/>
              <a:t>How its built</a:t>
            </a:r>
          </a:p>
          <a:p>
            <a:pPr algn="ctr"/>
            <a:r>
              <a:rPr lang="en-US" sz="2800" dirty="0" smtClean="0"/>
              <a:t>Execution</a:t>
            </a:r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 smtClean="0"/>
              <a:t>Future…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91"/>
            <a:ext cx="3849789" cy="2804461"/>
          </a:xfrm>
        </p:spPr>
        <p:txBody>
          <a:bodyPr>
            <a:normAutofit/>
          </a:bodyPr>
          <a:lstStyle/>
          <a:p>
            <a:r>
              <a:rPr lang="en-US" dirty="0" smtClean="0"/>
              <a:t>Reporting:  Three levels of information</a:t>
            </a:r>
          </a:p>
          <a:p>
            <a:r>
              <a:rPr lang="en-US" sz="1400" dirty="0" smtClean="0"/>
              <a:t>    </a:t>
            </a:r>
            <a:endParaRPr lang="en-US" sz="1400" dirty="0"/>
          </a:p>
          <a:p>
            <a:r>
              <a:rPr lang="en-US" dirty="0" smtClean="0"/>
              <a:t>Hyper granular:  Cover every Assert and Compare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42849"/>
            <a:ext cx="4620610" cy="574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3" y="3396343"/>
            <a:ext cx="4285060" cy="31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87"/>
            <a:ext cx="4787339" cy="4351338"/>
          </a:xfrm>
        </p:spPr>
        <p:txBody>
          <a:bodyPr/>
          <a:lstStyle/>
          <a:p>
            <a:r>
              <a:rPr lang="en-US" dirty="0" smtClean="0"/>
              <a:t>Reporting:  Three levels of information</a:t>
            </a:r>
          </a:p>
          <a:p>
            <a:pPr marL="341313" lvl="1" indent="0">
              <a:buNone/>
            </a:pPr>
            <a:r>
              <a:rPr lang="en-US" sz="1400" dirty="0" smtClean="0"/>
              <a:t>          </a:t>
            </a:r>
          </a:p>
          <a:p>
            <a:r>
              <a:rPr lang="en-US" dirty="0" smtClean="0"/>
              <a:t>Test Run Specific:  Pass / Fail assessment of all written script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914094"/>
            <a:ext cx="39539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Reporting:  Three levels of information</a:t>
            </a:r>
          </a:p>
          <a:p>
            <a:r>
              <a:rPr lang="en-US" sz="1400" dirty="0" smtClean="0"/>
              <a:t>   </a:t>
            </a:r>
          </a:p>
          <a:p>
            <a:r>
              <a:rPr lang="en-US" dirty="0" smtClean="0"/>
              <a:t>High Level Product Specific: </a:t>
            </a:r>
            <a:endParaRPr lang="en-US" dirty="0" smtClean="0"/>
          </a:p>
          <a:p>
            <a:r>
              <a:rPr lang="en-US" sz="500" dirty="0"/>
              <a:t> </a:t>
            </a:r>
            <a:r>
              <a:rPr lang="en-US" sz="500" dirty="0" smtClean="0"/>
              <a:t>      </a:t>
            </a:r>
            <a:endParaRPr lang="en-US" sz="500" dirty="0"/>
          </a:p>
          <a:p>
            <a:r>
              <a:rPr lang="en-US" sz="1800" dirty="0" smtClean="0"/>
              <a:t>       </a:t>
            </a:r>
            <a:r>
              <a:rPr lang="en-US" sz="1800" b="1" dirty="0" smtClean="0"/>
              <a:t>Go / </a:t>
            </a:r>
            <a:r>
              <a:rPr lang="en-US" sz="1800" b="1" dirty="0" smtClean="0"/>
              <a:t>No-go Product  Dashboard</a:t>
            </a:r>
          </a:p>
          <a:p>
            <a:r>
              <a:rPr lang="en-US" sz="800" dirty="0" smtClean="0"/>
              <a:t>            </a:t>
            </a:r>
            <a:endParaRPr lang="en-US" sz="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Design Mode.  </a:t>
            </a:r>
            <a:endParaRPr lang="en-US" sz="2000" dirty="0" smtClean="0"/>
          </a:p>
          <a:p>
            <a:pPr marL="566738" lvl="2" indent="0">
              <a:buNone/>
            </a:pPr>
            <a:r>
              <a:rPr lang="en-US" dirty="0" smtClean="0"/>
              <a:t>Provides: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Managers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</a:t>
            </a:r>
            <a:r>
              <a:rPr lang="en-US" dirty="0" smtClean="0"/>
              <a:t>Managers </a:t>
            </a:r>
            <a:endParaRPr lang="en-US" dirty="0" smtClean="0"/>
          </a:p>
          <a:p>
            <a:pPr marL="566738" lvl="2" indent="0">
              <a:buNone/>
            </a:pP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16" y="1825625"/>
            <a:ext cx="8720584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devices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 Headless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Additional Application Coverage</a:t>
            </a:r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Support should be capable in ~10 working Days</a:t>
            </a:r>
            <a:endParaRPr lang="en-US" sz="16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Continue deriving mid 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smaller the mid layer, the easier to add </a:t>
            </a:r>
            <a:r>
              <a:rPr lang="en-US" sz="1800" dirty="0" err="1" smtClean="0"/>
              <a:t>add</a:t>
            </a:r>
            <a:r>
              <a:rPr lang="en-US" sz="1800" dirty="0" smtClean="0"/>
              <a:t> new capability ( new applications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Bauhaus 93" panose="04030905020B02020C02" pitchFamily="82" charset="0"/>
              </a:rPr>
              <a:t>  </a:t>
            </a:r>
            <a:r>
              <a:rPr lang="en-US" sz="2800" dirty="0" smtClean="0"/>
              <a:t>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20044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9" y="375920"/>
            <a:ext cx="2882096" cy="2367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1600" b="1" dirty="0" smtClean="0"/>
              <a:t>Seconds</a:t>
            </a:r>
            <a:endParaRPr lang="en-US" sz="1600" b="1" dirty="0" smtClean="0"/>
          </a:p>
          <a:p>
            <a:r>
              <a:rPr lang="en-US" dirty="0" smtClean="0"/>
              <a:t>Small</a:t>
            </a:r>
            <a:r>
              <a:rPr lang="en-US" dirty="0" smtClean="0"/>
              <a:t>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7968" y="743236"/>
            <a:ext cx="3579470" cy="279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  </a:t>
            </a:r>
            <a:r>
              <a:rPr lang="en-US" sz="2200" dirty="0" smtClean="0"/>
              <a:t>			</a:t>
            </a:r>
            <a:r>
              <a:rPr lang="en-US" sz="2200" dirty="0" smtClean="0"/>
              <a:t>  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  <a:endParaRPr lang="en-US" sz="2200" dirty="0" smtClean="0"/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One                </a:t>
            </a:r>
            <a:r>
              <a:rPr lang="en-US" sz="2200" dirty="0" err="1" smtClean="0"/>
              <a:t>One</a:t>
            </a:r>
            <a:endParaRPr lang="en-US" sz="2200" dirty="0"/>
          </a:p>
          <a:p>
            <a:pPr marL="731838" lvl="3" indent="0">
              <a:buNone/>
            </a:pPr>
            <a:r>
              <a:rPr lang="en-US" sz="2200" dirty="0"/>
              <a:t>State              </a:t>
            </a:r>
            <a:r>
              <a:rPr lang="en-US" sz="2200" dirty="0" err="1" smtClean="0"/>
              <a:t>State</a:t>
            </a:r>
            <a:endParaRPr lang="en-US" sz="2200" dirty="0" smtClean="0"/>
          </a:p>
          <a:p>
            <a:pPr marL="731838" lvl="3" indent="0">
              <a:buNone/>
            </a:pPr>
            <a:endParaRPr lang="en-US" sz="2200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507" y="592070"/>
            <a:ext cx="11575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284" y="592070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438" y="592070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185" y="3669947"/>
            <a:ext cx="3969152" cy="95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7689" y="3812379"/>
            <a:ext cx="3171463" cy="4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785" y="3815916"/>
            <a:ext cx="533400" cy="150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32728" y="4580485"/>
            <a:ext cx="2882096" cy="20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</a:rPr>
              <a:t>The Test Automation frame work leverages available open source technology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</a:rPr>
              <a:t>CXTA validates </a:t>
            </a:r>
            <a:r>
              <a:rPr lang="en-US" sz="2000" dirty="0" smtClean="0"/>
              <a:t>product quality, usability and performance </a:t>
            </a:r>
            <a:r>
              <a:rPr lang="en-US" sz="2000" dirty="0" smtClean="0">
                <a:effectLst/>
              </a:rPr>
              <a:t>of CX Web Applications…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CXTA validates </a:t>
            </a:r>
            <a:r>
              <a:rPr lang="en-US" sz="2000" dirty="0" smtClean="0">
                <a:effectLst/>
              </a:rPr>
              <a:t>core functional APIs( micro service API )…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The following provides an </a:t>
            </a:r>
            <a:r>
              <a:rPr lang="en-US" sz="2000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103302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6225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Develop and deliver an automated </a:t>
            </a:r>
            <a:r>
              <a:rPr lang="en-US" sz="2000" dirty="0"/>
              <a:t>testing frame </a:t>
            </a:r>
            <a:r>
              <a:rPr lang="en-US" sz="2000" dirty="0" smtClean="0"/>
              <a:t>work for Delta Dental technology teams 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 with a developmental philosophy that enables seasoned development engineers to create test scripts to validate their own work…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Design the Framework with enough power and flexibility to meet </a:t>
            </a:r>
            <a:r>
              <a:rPr lang="en-US" sz="2000" dirty="0"/>
              <a:t>current and future </a:t>
            </a:r>
            <a:r>
              <a:rPr lang="en-US" sz="2000" dirty="0" smtClean="0"/>
              <a:t>needs…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Continue iterating on Framework functional improvement…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7360995" cy="56653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CXTA and the CX Market Place Development Team have matured. 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We are able to do more and deliver to a greater audience.  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California is no longer the horizon !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To scale as is projected we have to change how we develop tests…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We have to change how we select and execute tests…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Massive reduction </a:t>
            </a:r>
            <a:r>
              <a:rPr lang="en-US" sz="2000" dirty="0" smtClean="0"/>
              <a:t>in the number of hours  Manual VS Automated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800" dirty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3679465"/>
            <a:ext cx="6006486" cy="1320798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5198401"/>
            <a:ext cx="6006486" cy="13289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9022" y="3798235"/>
            <a:ext cx="14005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 DHMO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67958" y="5453247"/>
            <a:ext cx="14005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Dev staff productivity and 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 number of times Development has needed a confidence vote on the </a:t>
            </a:r>
            <a:r>
              <a:rPr lang="en-US" sz="1800" dirty="0" smtClean="0"/>
              <a:t>product.  </a:t>
            </a:r>
            <a:r>
              <a:rPr lang="en-US" sz="1800" dirty="0" smtClean="0"/>
              <a:t>Each time I was able to provide within a number of hours a solid reporting on the product’s 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Team Agility. Bug found, code fix submitted, automation run. Its Fixed !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Product Architect claimed at one point, “ That’s why I liked Test Automation so much.”  My Automation 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dirty="0" smtClean="0"/>
              <a:t>              </a:t>
            </a:r>
            <a:endParaRPr lang="en-US" sz="16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Big Fixes done at MOT on a development request. 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We run out tests.  We find a bug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We answer:  Yes, we can rerun the pass for you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And within hours we can report a Full Run, Short Run, Focused Run providing confidence to the team.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44031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CXTA </a:t>
            </a:r>
            <a:r>
              <a:rPr lang="en-US" sz="2000" dirty="0" smtClean="0"/>
              <a:t> is rolling </a:t>
            </a:r>
            <a:r>
              <a:rPr lang="en-US" sz="2000" dirty="0"/>
              <a:t>out </a:t>
            </a:r>
            <a:r>
              <a:rPr lang="en-US" sz="2000" dirty="0" smtClean="0"/>
              <a:t>their </a:t>
            </a:r>
            <a:r>
              <a:rPr lang="en-US" sz="2000" dirty="0"/>
              <a:t>first version </a:t>
            </a:r>
            <a:r>
              <a:rPr lang="en-US" sz="2000" dirty="0" smtClean="0"/>
              <a:t>of the Test </a:t>
            </a:r>
            <a:r>
              <a:rPr lang="en-US" sz="2000" dirty="0"/>
              <a:t>Automation Framework </a:t>
            </a:r>
            <a:endParaRPr lang="en-US" sz="20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Development </a:t>
            </a:r>
            <a:r>
              <a:rPr lang="en-US" sz="2000" dirty="0" smtClean="0"/>
              <a:t>will </a:t>
            </a:r>
            <a:r>
              <a:rPr lang="en-US" sz="2000" dirty="0"/>
              <a:t>write test automation scripts </a:t>
            </a:r>
            <a:r>
              <a:rPr lang="en-US" sz="2000" dirty="0" smtClean="0"/>
              <a:t>supporting their work…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This scripting </a:t>
            </a:r>
            <a:r>
              <a:rPr lang="en-US" sz="2000" dirty="0"/>
              <a:t>will be page specific feature level integration </a:t>
            </a:r>
            <a:r>
              <a:rPr lang="en-US" sz="2000" dirty="0" smtClean="0"/>
              <a:t>tests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CXTA will develop and manage </a:t>
            </a:r>
            <a:r>
              <a:rPr lang="en-US" sz="2000" dirty="0"/>
              <a:t>all </a:t>
            </a:r>
            <a:r>
              <a:rPr lang="en-US" sz="2000" dirty="0" smtClean="0"/>
              <a:t>Use Case End </a:t>
            </a:r>
            <a:r>
              <a:rPr lang="en-US" sz="2000" dirty="0"/>
              <a:t>to End test automation </a:t>
            </a:r>
            <a:endParaRPr lang="en-US" sz="20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CXTA will maintain </a:t>
            </a:r>
            <a:r>
              <a:rPr lang="en-US" sz="2000" dirty="0"/>
              <a:t>and enhance the </a:t>
            </a:r>
            <a:r>
              <a:rPr lang="en-US" sz="2000" dirty="0" smtClean="0"/>
              <a:t>Test Automation </a:t>
            </a:r>
            <a:r>
              <a:rPr lang="en-US" sz="2000" dirty="0" smtClean="0"/>
              <a:t>framework</a:t>
            </a:r>
            <a:endParaRPr lang="en-US" sz="20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Inclusion of development staff </a:t>
            </a:r>
            <a:r>
              <a:rPr lang="en-US" sz="2000" dirty="0"/>
              <a:t>in the automation development process we </a:t>
            </a:r>
            <a:r>
              <a:rPr lang="en-US" sz="2000" dirty="0" smtClean="0"/>
              <a:t>align </a:t>
            </a:r>
            <a:r>
              <a:rPr lang="en-US" sz="2000" dirty="0"/>
              <a:t>our teams much like the rest of the </a:t>
            </a:r>
            <a:r>
              <a:rPr lang="en-US" sz="2000" dirty="0" smtClean="0"/>
              <a:t>industry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218661"/>
            <a:ext cx="8686246" cy="110690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INDEPENDENT PRODUCT 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55" y="1839480"/>
            <a:ext cx="8580658" cy="458902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ability to test a products full abilities independently of all other products is a pressing </a:t>
            </a:r>
            <a:r>
              <a:rPr lang="en-US" sz="2000" dirty="0" smtClean="0"/>
              <a:t>need…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CXTA's </a:t>
            </a:r>
            <a:r>
              <a:rPr lang="en-US" sz="2000" dirty="0"/>
              <a:t>proposed solution </a:t>
            </a:r>
            <a:r>
              <a:rPr lang="en-US" sz="2000" dirty="0" smtClean="0"/>
              <a:t>reduces </a:t>
            </a:r>
            <a:r>
              <a:rPr lang="en-US" sz="2000" dirty="0"/>
              <a:t>the overall quantity of source code that must be maintained.  We see this as an evolutionary improvement</a:t>
            </a:r>
            <a:r>
              <a:rPr lang="en-US" sz="2000" dirty="0" smtClean="0"/>
              <a:t>.  There is a cost…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CXTA</a:t>
            </a:r>
            <a:r>
              <a:rPr lang="en-US" sz="2000" dirty="0"/>
              <a:t> sees a direct correlation in manner and approach between refactoring code base and new test data framework methodology giving us the ability to address content test data regionally or by product selection</a:t>
            </a:r>
            <a:r>
              <a:rPr lang="en-US" sz="2000" dirty="0" smtClean="0"/>
              <a:t>.  Independent Product Testing opened a door for us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11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24" y="1912517"/>
            <a:ext cx="4369152" cy="4351338"/>
          </a:xfrm>
        </p:spPr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</a:t>
            </a:r>
            <a:r>
              <a:rPr lang="en-US" dirty="0"/>
              <a:t> </a:t>
            </a:r>
            <a:r>
              <a:rPr lang="en-US" dirty="0" smtClean="0"/>
              <a:t>Node.js, Protractor, </a:t>
            </a:r>
            <a:r>
              <a:rPr lang="en-US" dirty="0" smtClean="0"/>
              <a:t>JavaScript</a:t>
            </a:r>
          </a:p>
          <a:p>
            <a:r>
              <a:rPr lang="en-US" sz="600" dirty="0" smtClean="0"/>
              <a:t>       </a:t>
            </a:r>
            <a:endParaRPr lang="en-US" sz="600" dirty="0" smtClean="0"/>
          </a:p>
          <a:p>
            <a:r>
              <a:rPr lang="en-US" dirty="0" smtClean="0"/>
              <a:t>Framework is Class/Object based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Core base level classes defining what is common to any component on a web </a:t>
            </a:r>
            <a:r>
              <a:rPr lang="en-US" sz="1800" dirty="0" smtClean="0"/>
              <a:t>page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           </a:t>
            </a:r>
            <a:endParaRPr lang="en-US" sz="1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Initiator Classes, Handlers, Helper Classes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              </a:t>
            </a:r>
            <a:endParaRPr lang="en-US" sz="1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Specialized components and methods build up from Core Classes and Methods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2517"/>
            <a:ext cx="4556210" cy="37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53" y="124691"/>
            <a:ext cx="5240047" cy="1325563"/>
          </a:xfrm>
        </p:spPr>
        <p:txBody>
          <a:bodyPr anchor="t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8567504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Schedule Based : Covers Regression Testing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 Demand : Covers all developer build initiated testing</a:t>
            </a:r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dirty="0" smtClean="0"/>
              <a:t>                  </a:t>
            </a:r>
            <a:endParaRPr lang="en-US" sz="1400" dirty="0"/>
          </a:p>
          <a:p>
            <a:r>
              <a:rPr lang="en-US" dirty="0" smtClean="0"/>
              <a:t>All testing regardless of mode is configurable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Gives developers ability to focus testing of code in </a:t>
            </a:r>
            <a:r>
              <a:rPr lang="en-US" sz="2000" dirty="0" smtClean="0"/>
              <a:t>development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  <a:p>
            <a:r>
              <a:rPr lang="en-US" dirty="0"/>
              <a:t>Configuration </a:t>
            </a:r>
            <a:r>
              <a:rPr lang="en-US" dirty="0" smtClean="0"/>
              <a:t>controlled testing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Evolutionary change in configuration and approach moves to control of what product and state being tested out of the script and to Framework Configuration</a:t>
            </a:r>
            <a:r>
              <a:rPr lang="en-US" sz="2000" dirty="0" smtClean="0"/>
              <a:t>… 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Props1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9B4CF60-C0DC-4692-912B-881AF8D8CFF5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a9328eaf-6333-4034-a7ce-997665b5f80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4757</TotalTime>
  <Words>645</Words>
  <Application>Microsoft Office PowerPoint</Application>
  <PresentationFormat>On-screen Show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INDEPENDENT PRODUCT  TESTING </vt:lpstr>
      <vt:lpstr>HOW IT’S BUILT</vt:lpstr>
      <vt:lpstr>EXECUTION</vt:lpstr>
      <vt:lpstr>REPORTING</vt:lpstr>
      <vt:lpstr>REPORTING</vt:lpstr>
      <vt:lpstr>REPORTING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74</cp:revision>
  <cp:lastPrinted>2018-03-05T23:57:17Z</cp:lastPrinted>
  <dcterms:created xsi:type="dcterms:W3CDTF">2018-02-03T01:05:09Z</dcterms:created>
  <dcterms:modified xsi:type="dcterms:W3CDTF">2018-03-06T23:02:38Z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