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E7CC-AD04-45A8-8173-130A80BC6643}" type="datetimeFigureOut">
              <a:rPr lang="en-US" smtClean="0"/>
              <a:t>Fri, 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C135-D07A-4400-B993-5EA32243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0" y="127001"/>
            <a:ext cx="11647958" cy="1168400"/>
          </a:xfrm>
        </p:spPr>
        <p:txBody>
          <a:bodyPr>
            <a:noAutofit/>
          </a:bodyPr>
          <a:lstStyle/>
          <a:p>
            <a:pPr algn="l"/>
            <a:r>
              <a:rPr lang="en-US" sz="8800" b="1" dirty="0" smtClean="0">
                <a:latin typeface="Baskerville Old Face" panose="02020602080505020303" pitchFamily="18" charset="0"/>
              </a:rPr>
              <a:t>What is Test Automation</a:t>
            </a:r>
            <a:endParaRPr lang="en-US" sz="88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260" y="1879601"/>
            <a:ext cx="9113177" cy="3530599"/>
          </a:xfrm>
        </p:spPr>
        <p:txBody>
          <a:bodyPr>
            <a:noAutofit/>
          </a:bodyPr>
          <a:lstStyle/>
          <a:p>
            <a:r>
              <a:rPr lang="en-US" sz="4800" dirty="0" smtClean="0"/>
              <a:t>Execution of code to validate application workflows</a:t>
            </a:r>
          </a:p>
          <a:p>
            <a:r>
              <a:rPr lang="en-US" sz="4000" dirty="0" smtClean="0"/>
              <a:t>    </a:t>
            </a:r>
            <a:endParaRPr lang="en-US" sz="4000" dirty="0" smtClean="0"/>
          </a:p>
          <a:p>
            <a:r>
              <a:rPr lang="en-US" sz="4800" dirty="0" smtClean="0"/>
              <a:t>Automatically compare expected outcome against actual outcome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391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27" y="1"/>
            <a:ext cx="11860659" cy="1092200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Baskerville Old Face" panose="02020602080505020303" pitchFamily="18" charset="0"/>
              </a:rPr>
              <a:t>Recap:  What we’ve done</a:t>
            </a:r>
            <a:endParaRPr lang="en-US" sz="8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784"/>
            <a:ext cx="10515600" cy="4869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>
                <a:latin typeface="Baskerville Old Face" panose="02020602080505020303" pitchFamily="18" charset="0"/>
              </a:rPr>
              <a:t>Page Object Model (Pattern)  vs   Flat Files</a:t>
            </a:r>
          </a:p>
          <a:p>
            <a:pPr marL="0" indent="0">
              <a:buNone/>
            </a:pPr>
            <a:r>
              <a:rPr lang="en-US" sz="3900" dirty="0" smtClean="0">
                <a:latin typeface="Baskerville Old Face" panose="02020602080505020303" pitchFamily="18" charset="0"/>
              </a:rPr>
              <a:t>       </a:t>
            </a:r>
            <a:endParaRPr lang="en-US" sz="3900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Baskerville Old Face" panose="02020602080505020303" pitchFamily="18" charset="0"/>
              </a:rPr>
              <a:t>135 </a:t>
            </a:r>
            <a:r>
              <a:rPr lang="en-US" sz="4800" dirty="0" err="1" smtClean="0">
                <a:latin typeface="Baskerville Old Face" panose="02020602080505020303" pitchFamily="18" charset="0"/>
              </a:rPr>
              <a:t>loc</a:t>
            </a:r>
            <a:r>
              <a:rPr lang="en-US" sz="4800" dirty="0" smtClean="0">
                <a:latin typeface="Baskerville Old Face" panose="02020602080505020303" pitchFamily="18" charset="0"/>
              </a:rPr>
              <a:t>         VS       2500 </a:t>
            </a:r>
            <a:r>
              <a:rPr lang="en-US" sz="4800" dirty="0" err="1" smtClean="0">
                <a:latin typeface="Baskerville Old Face" panose="02020602080505020303" pitchFamily="18" charset="0"/>
              </a:rPr>
              <a:t>loc</a:t>
            </a:r>
            <a:r>
              <a:rPr lang="en-US" sz="4800" dirty="0" smtClean="0">
                <a:latin typeface="Baskerville Old Face" panose="02020602080505020303" pitchFamily="18" charset="0"/>
              </a:rPr>
              <a:t> 4 e2e      </a:t>
            </a:r>
          </a:p>
          <a:p>
            <a:pPr marL="0" indent="0">
              <a:buNone/>
            </a:pPr>
            <a:r>
              <a:rPr lang="en-US" sz="2200" dirty="0" smtClean="0">
                <a:latin typeface="Baskerville Old Face" panose="02020602080505020303" pitchFamily="18" charset="0"/>
              </a:rPr>
              <a:t>    </a:t>
            </a:r>
            <a:endParaRPr lang="en-US" sz="2200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Baskerville Old Face" panose="02020602080505020303" pitchFamily="18" charset="0"/>
              </a:rPr>
              <a:t>Everything in the frame work is reusable:                  New development can be spun up in two days</a:t>
            </a:r>
          </a:p>
          <a:p>
            <a:pPr marL="0" indent="0">
              <a:buNone/>
            </a:pPr>
            <a:r>
              <a:rPr lang="en-US" sz="5800" dirty="0" smtClean="0">
                <a:latin typeface="Baskerville Old Face" panose="02020602080505020303" pitchFamily="18" charset="0"/>
              </a:rPr>
              <a:t>      </a:t>
            </a:r>
          </a:p>
          <a:p>
            <a:pPr marL="0" indent="0" algn="ctr">
              <a:buNone/>
            </a:pPr>
            <a:r>
              <a:rPr lang="en-US" sz="4800" dirty="0" smtClean="0">
                <a:latin typeface="Baskerville Old Face" panose="02020602080505020303" pitchFamily="18" charset="0"/>
              </a:rPr>
              <a:t>Page Object Model Frame work is  DONE</a:t>
            </a:r>
            <a:r>
              <a:rPr lang="en-US" sz="2200" dirty="0" smtClean="0">
                <a:latin typeface="Baskerville Old Face" panose="02020602080505020303" pitchFamily="18" charset="0"/>
              </a:rPr>
              <a:t> </a:t>
            </a:r>
            <a:r>
              <a:rPr lang="en-US" sz="4800" dirty="0" smtClean="0">
                <a:latin typeface="Baskerville Old Face" panose="02020602080505020303" pitchFamily="18" charset="0"/>
              </a:rPr>
              <a:t>!!  </a:t>
            </a:r>
            <a:endParaRPr lang="en-US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98499"/>
          </a:xfrm>
        </p:spPr>
        <p:txBody>
          <a:bodyPr/>
          <a:lstStyle/>
          <a:p>
            <a:pPr algn="ctr"/>
            <a:r>
              <a:rPr lang="en-US" dirty="0" smtClean="0"/>
              <a:t>The Numbers on running tests   </a:t>
            </a:r>
            <a:r>
              <a:rPr lang="en-US" b="1" u="sng" dirty="0" smtClean="0"/>
              <a:t>MANUALLY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939800"/>
            <a:ext cx="11686233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Best case:   Open Browser-1min  Navigate-1min  Do test-1 min :   Total  3 min</a:t>
            </a:r>
          </a:p>
          <a:p>
            <a:r>
              <a:rPr lang="en-US" dirty="0" smtClean="0"/>
              <a:t>Medium Case:    1 – min   ,    1 – min,     Do Test 5- min</a:t>
            </a:r>
            <a:r>
              <a:rPr lang="en-US" dirty="0"/>
              <a:t> </a:t>
            </a:r>
            <a:r>
              <a:rPr lang="en-US" dirty="0" smtClean="0"/>
              <a:t>               :   Total  7 min</a:t>
            </a:r>
          </a:p>
          <a:p>
            <a:r>
              <a:rPr lang="en-US" dirty="0" smtClean="0"/>
              <a:t>Worst Case :  1-min, 1-min,  Dig around 5-min ; Test 5-min         :   Total 12 min</a:t>
            </a:r>
          </a:p>
          <a:p>
            <a:pPr marL="0" indent="0">
              <a:buNone/>
            </a:pPr>
            <a:r>
              <a:rPr lang="en-US" sz="4000" dirty="0" smtClean="0"/>
              <a:t>   </a:t>
            </a:r>
            <a:endParaRPr lang="en-US" sz="4000" dirty="0"/>
          </a:p>
          <a:p>
            <a:r>
              <a:rPr lang="en-US" dirty="0" smtClean="0"/>
              <a:t>Best Case : 475 Test X 3 min                                                =  1425 min or 24 </a:t>
            </a:r>
            <a:r>
              <a:rPr lang="en-US" dirty="0" err="1" smtClean="0"/>
              <a:t>hrs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3 staff 1 day,   1 staff 3 days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endParaRPr lang="en-US" sz="1600" dirty="0" smtClean="0"/>
          </a:p>
          <a:p>
            <a:r>
              <a:rPr lang="en-US" sz="2400" dirty="0" smtClean="0"/>
              <a:t>Average </a:t>
            </a:r>
            <a:r>
              <a:rPr lang="en-US" sz="2400" dirty="0" smtClean="0"/>
              <a:t>475 X 3 min X 50% + 475 x 12 X 25%  + 475 x 7 x 25%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712 +               1425 +               832    =  2969 min or  49 </a:t>
            </a:r>
            <a:r>
              <a:rPr lang="en-US" dirty="0" err="1" smtClean="0"/>
              <a:t>hrs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6 staff 1 day, 1 staff 6 days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the effort for one browser:    We have </a:t>
            </a:r>
            <a:r>
              <a:rPr lang="en-US" u="sng" dirty="0" smtClean="0">
                <a:solidFill>
                  <a:srgbClr val="FF0000"/>
                </a:solidFill>
              </a:rPr>
              <a:t>   </a:t>
            </a:r>
            <a:r>
              <a:rPr lang="en-US" b="1" u="sng" dirty="0" smtClean="0">
                <a:solidFill>
                  <a:srgbClr val="FF0000"/>
                </a:solidFill>
              </a:rPr>
              <a:t>three 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browsers  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"/>
            <a:ext cx="11776667" cy="1308099"/>
          </a:xfrm>
        </p:spPr>
        <p:txBody>
          <a:bodyPr>
            <a:normAutofit/>
          </a:bodyPr>
          <a:lstStyle/>
          <a:p>
            <a:pPr algn="ctr"/>
            <a:r>
              <a:rPr lang="en-US" sz="67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!!!   BUSINESS VALUE   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7" y="1422401"/>
            <a:ext cx="10911673" cy="5008544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We Are Doing More for Less Manual Effort</a:t>
            </a:r>
          </a:p>
          <a:p>
            <a:pPr marL="0" indent="0" algn="ctr">
              <a:buNone/>
            </a:pPr>
            <a:r>
              <a:rPr lang="en-US" dirty="0" smtClean="0"/>
              <a:t>And we are doing it more accurately</a:t>
            </a:r>
          </a:p>
          <a:p>
            <a:pPr marL="0" indent="0">
              <a:buNone/>
            </a:pPr>
            <a:r>
              <a:rPr lang="en-US" sz="7200" dirty="0" smtClean="0"/>
              <a:t>  </a:t>
            </a:r>
            <a:endParaRPr lang="en-US" sz="7200" dirty="0"/>
          </a:p>
          <a:p>
            <a:pPr marL="0" indent="0" algn="ctr">
              <a:buNone/>
            </a:pPr>
            <a:r>
              <a:rPr lang="en-US" dirty="0" smtClean="0"/>
              <a:t>An Automation Regression pass runs in 2.5 hours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Automation Regression passes are scheduled to run every three hours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Automation Regression passes run on every build deployed to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080"/>
          </a:xfrm>
        </p:spPr>
        <p:txBody>
          <a:bodyPr/>
          <a:lstStyle/>
          <a:p>
            <a:pPr algn="ctr"/>
            <a:r>
              <a:rPr lang="en-US" dirty="0" smtClean="0"/>
              <a:t>Manual Effort vs Test Automation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475" y="3996531"/>
            <a:ext cx="19050" cy="9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24237"/>
            <a:ext cx="19050" cy="9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1038240"/>
            <a:ext cx="8714981" cy="4911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57" y="3066413"/>
            <a:ext cx="2759091" cy="2699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689" y="2900362"/>
            <a:ext cx="504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BatangChe</vt:lpstr>
      <vt:lpstr>Arial</vt:lpstr>
      <vt:lpstr>Baskerville Old Face</vt:lpstr>
      <vt:lpstr>Calibri</vt:lpstr>
      <vt:lpstr>Calibri Light</vt:lpstr>
      <vt:lpstr>Office Theme</vt:lpstr>
      <vt:lpstr>What is Test Automation</vt:lpstr>
      <vt:lpstr>Recap:  What we’ve done</vt:lpstr>
      <vt:lpstr>The Numbers on running tests   MANUALLY </vt:lpstr>
      <vt:lpstr>!!!   BUSINESS VALUE    !!!</vt:lpstr>
      <vt:lpstr>Manual Effort vs Test Automation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Test Automation</dc:title>
  <dc:creator>Mark Atkinson</dc:creator>
  <cp:lastModifiedBy>Mark Atkinson</cp:lastModifiedBy>
  <cp:revision>26</cp:revision>
  <dcterms:created xsi:type="dcterms:W3CDTF">2017-10-12T23:30:12Z</dcterms:created>
  <dcterms:modified xsi:type="dcterms:W3CDTF">2017-10-13T19:34:29Z</dcterms:modified>
</cp:coreProperties>
</file>