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37" r:id="rId2"/>
    <p:sldId id="33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198" autoAdjust="0"/>
    <p:restoredTop sz="94660"/>
  </p:normalViewPr>
  <p:slideViewPr>
    <p:cSldViewPr snapToGrid="0">
      <p:cViewPr>
        <p:scale>
          <a:sx n="66" d="100"/>
          <a:sy n="66" d="100"/>
        </p:scale>
        <p:origin x="7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ED6B9-621F-40F8-BF8F-778ABEEA109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ABEA8-B3C3-4DFC-A3AD-CC96F4B78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29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562984" y="336550"/>
            <a:ext cx="9067801" cy="436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317500" y="4724400"/>
            <a:ext cx="11557000" cy="10033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317500" y="5759450"/>
            <a:ext cx="11557000" cy="79375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200">
                <a:solidFill>
                  <a:srgbClr val="C7C0D6"/>
                </a:solidFill>
              </a:defRPr>
            </a:lvl1pPr>
            <a:lvl2pPr marL="0" indent="114300">
              <a:spcBef>
                <a:spcPts val="0"/>
              </a:spcBef>
              <a:buSzTx/>
              <a:buNone/>
              <a:defRPr sz="2200">
                <a:solidFill>
                  <a:srgbClr val="C7C0D6"/>
                </a:solidFill>
              </a:defRPr>
            </a:lvl2pPr>
            <a:lvl3pPr marL="0" indent="228600">
              <a:spcBef>
                <a:spcPts val="0"/>
              </a:spcBef>
              <a:buSzTx/>
              <a:buNone/>
              <a:defRPr sz="2200">
                <a:solidFill>
                  <a:srgbClr val="C7C0D6"/>
                </a:solidFill>
              </a:defRPr>
            </a:lvl3pPr>
            <a:lvl4pPr marL="0" indent="342900">
              <a:spcBef>
                <a:spcPts val="0"/>
              </a:spcBef>
              <a:buSzTx/>
              <a:buNone/>
              <a:defRPr sz="2200">
                <a:solidFill>
                  <a:srgbClr val="C7C0D6"/>
                </a:solidFill>
              </a:defRPr>
            </a:lvl4pPr>
            <a:lvl5pPr marL="0" indent="457200">
              <a:spcBef>
                <a:spcPts val="0"/>
              </a:spcBef>
              <a:buSzTx/>
              <a:buNone/>
              <a:defRPr sz="2200">
                <a:solidFill>
                  <a:srgbClr val="C7C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521082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263787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225989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1"/>
          </a:xfrm>
          <a:prstGeom prst="rect">
            <a:avLst/>
          </a:prstGeom>
        </p:spPr>
        <p:txBody>
          <a:bodyPr lIns="91439" tIns="91439" rIns="91439" bIns="91439"/>
          <a:lstStyle>
            <a:lvl1pPr algn="ctr" defTabSz="457200">
              <a:lnSpc>
                <a:spcPct val="100000"/>
              </a:lnSpc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9843393" y="6354249"/>
            <a:ext cx="367407" cy="369330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4572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94418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2283636" y="2648761"/>
            <a:ext cx="762472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>
            <a:normAutofit/>
          </a:bodyPr>
          <a:lstStyle>
            <a:lvl1pPr>
              <a:defRPr sz="11200">
                <a:solidFill>
                  <a:srgbClr val="FFFFFF"/>
                </a:solidFill>
              </a:defRPr>
            </a:lvl1pPr>
          </a:lstStyle>
          <a:p>
            <a:pPr defTabSz="412750" hangingPunct="0">
              <a:lnSpc>
                <a:spcPct val="70000"/>
              </a:lnSpc>
            </a:pPr>
            <a:r>
              <a:rPr sz="5600" kern="0">
                <a:sym typeface="Calibri Light"/>
              </a:rP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218785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582990" y="552450"/>
            <a:ext cx="4762501" cy="5753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825500" y="552450"/>
            <a:ext cx="5111750" cy="28067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4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825500" y="3422650"/>
            <a:ext cx="5111750" cy="28829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200">
                <a:solidFill>
                  <a:srgbClr val="C7C0D6"/>
                </a:solidFill>
              </a:defRPr>
            </a:lvl1pPr>
            <a:lvl2pPr marL="0" indent="114300">
              <a:spcBef>
                <a:spcPts val="0"/>
              </a:spcBef>
              <a:buSzTx/>
              <a:buNone/>
              <a:defRPr sz="2200">
                <a:solidFill>
                  <a:srgbClr val="C7C0D6"/>
                </a:solidFill>
              </a:defRPr>
            </a:lvl2pPr>
            <a:lvl3pPr marL="0" indent="228600">
              <a:spcBef>
                <a:spcPts val="0"/>
              </a:spcBef>
              <a:buSzTx/>
              <a:buNone/>
              <a:defRPr sz="2200">
                <a:solidFill>
                  <a:srgbClr val="C7C0D6"/>
                </a:solidFill>
              </a:defRPr>
            </a:lvl3pPr>
            <a:lvl4pPr marL="0" indent="342900">
              <a:spcBef>
                <a:spcPts val="0"/>
              </a:spcBef>
              <a:buSzTx/>
              <a:buNone/>
              <a:defRPr sz="2200">
                <a:solidFill>
                  <a:srgbClr val="C7C0D6"/>
                </a:solidFill>
              </a:defRPr>
            </a:lvl4pPr>
            <a:lvl5pPr marL="0" indent="457200">
              <a:spcBef>
                <a:spcPts val="0"/>
              </a:spcBef>
              <a:buSzTx/>
              <a:buNone/>
              <a:defRPr sz="2200">
                <a:solidFill>
                  <a:srgbClr val="C7C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351520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2283636" y="476250"/>
            <a:ext cx="7624729" cy="114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076994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2283635" y="1619250"/>
            <a:ext cx="7624730" cy="46037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sz="quarter" idx="13"/>
          </p:nvPr>
        </p:nvSpPr>
        <p:spPr>
          <a:xfrm>
            <a:off x="2283636" y="476250"/>
            <a:ext cx="7624729" cy="1143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0000"/>
              </a:lnSpc>
              <a:spcBef>
                <a:spcPts val="0"/>
              </a:spcBef>
              <a:buSzTx/>
              <a:buNone/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xfrm>
            <a:off x="11830258" y="6540500"/>
            <a:ext cx="285335" cy="2872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9797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743288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584950" y="1619250"/>
            <a:ext cx="4762500" cy="46037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844550" y="1619250"/>
            <a:ext cx="5003800" cy="4603750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ts val="2250"/>
              </a:spcBef>
              <a:defRPr sz="225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558800" indent="-279400">
              <a:spcBef>
                <a:spcPts val="2250"/>
              </a:spcBef>
              <a:defRPr sz="225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838200" indent="-279400">
              <a:spcBef>
                <a:spcPts val="2250"/>
              </a:spcBef>
              <a:defRPr sz="225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117600" indent="-279400">
              <a:spcBef>
                <a:spcPts val="2250"/>
              </a:spcBef>
              <a:defRPr sz="225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1397000" indent="-279400">
              <a:spcBef>
                <a:spcPts val="2250"/>
              </a:spcBef>
              <a:defRPr sz="225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889843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912795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7880350" y="3524250"/>
            <a:ext cx="3702050" cy="27749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7880350" y="565150"/>
            <a:ext cx="3702050" cy="27749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603250" y="565150"/>
            <a:ext cx="7086600" cy="57340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068287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193800" y="4476750"/>
            <a:ext cx="9810750" cy="39498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9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193800" y="2993499"/>
            <a:ext cx="9810750" cy="50270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055161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844550" y="889000"/>
            <a:ext cx="10502900" cy="507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844550" y="476250"/>
            <a:ext cx="105029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5947753" y="6540500"/>
            <a:ext cx="290144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lnSpc>
                <a:spcPct val="100000"/>
              </a:lnSpc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defTabSz="412750" hangingPunct="0"/>
            <a:fld id="{86CB4B4D-7CA3-9044-876B-883B54F8677D}" type="slidenum">
              <a:rPr lang="en-US" kern="0" smtClean="0">
                <a:solidFill>
                  <a:srgbClr val="000000"/>
                </a:solidFill>
              </a:rPr>
              <a:pPr defTabSz="412750" hangingPunct="0"/>
              <a:t>‹#›</a:t>
            </a:fld>
            <a:endParaRPr lang="en-US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34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</p:sldLayoutIdLst>
  <p:transition spd="med"/>
  <p:txStyles>
    <p:titleStyle>
      <a:lvl1pPr marL="0" marR="0" indent="0" algn="l" defTabSz="41275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 Light"/>
        </a:defRPr>
      </a:lvl1pPr>
      <a:lvl2pPr marL="0" marR="0" indent="114300" algn="l" defTabSz="41275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 Light"/>
        </a:defRPr>
      </a:lvl2pPr>
      <a:lvl3pPr marL="0" marR="0" indent="228600" algn="l" defTabSz="41275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 Light"/>
        </a:defRPr>
      </a:lvl3pPr>
      <a:lvl4pPr marL="0" marR="0" indent="342900" algn="l" defTabSz="41275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 Light"/>
        </a:defRPr>
      </a:lvl4pPr>
      <a:lvl5pPr marL="0" marR="0" indent="457200" algn="l" defTabSz="41275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 Light"/>
        </a:defRPr>
      </a:lvl5pPr>
      <a:lvl6pPr marL="0" marR="0" indent="571500" algn="l" defTabSz="41275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 Light"/>
        </a:defRPr>
      </a:lvl6pPr>
      <a:lvl7pPr marL="0" marR="0" indent="685800" algn="l" defTabSz="41275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 Light"/>
        </a:defRPr>
      </a:lvl7pPr>
      <a:lvl8pPr marL="0" marR="0" indent="800100" algn="l" defTabSz="41275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 Light"/>
        </a:defRPr>
      </a:lvl8pPr>
      <a:lvl9pPr marL="0" marR="0" indent="914400" algn="l" defTabSz="41275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 Light"/>
        </a:defRPr>
      </a:lvl9pPr>
    </p:titleStyle>
    <p:bodyStyle>
      <a:lvl1pPr marL="317500" marR="0" indent="-317500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 Light"/>
        </a:defRPr>
      </a:lvl1pPr>
      <a:lvl2pPr marL="635000" marR="0" indent="-317500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 Light"/>
        </a:defRPr>
      </a:lvl2pPr>
      <a:lvl3pPr marL="952500" marR="0" indent="-317500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 Light"/>
        </a:defRPr>
      </a:lvl3pPr>
      <a:lvl4pPr marL="1270000" marR="0" indent="-317500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 Light"/>
        </a:defRPr>
      </a:lvl4pPr>
      <a:lvl5pPr marL="1587500" marR="0" indent="-317500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 Light"/>
        </a:defRPr>
      </a:lvl5pPr>
      <a:lvl6pPr marL="1905000" marR="0" indent="-317500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 Light"/>
        </a:defRPr>
      </a:lvl6pPr>
      <a:lvl7pPr marL="2222500" marR="0" indent="-317500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 Light"/>
        </a:defRPr>
      </a:lvl7pPr>
      <a:lvl8pPr marL="2540000" marR="0" indent="-317500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 Light"/>
        </a:defRPr>
      </a:lvl8pPr>
      <a:lvl9pPr marL="2857500" marR="0" indent="-317500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 Light"/>
        </a:defRPr>
      </a:lvl9pPr>
    </p:bodyStyle>
    <p:other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143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6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9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2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5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8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1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4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body" sz="half" idx="1"/>
          </p:nvPr>
        </p:nvSpPr>
        <p:spPr>
          <a:xfrm>
            <a:off x="581891" y="1080655"/>
            <a:ext cx="10044546" cy="5320145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sz="2800" b="1" dirty="0"/>
              <a:t>All of the work we do in Software development is done with tools.</a:t>
            </a:r>
          </a:p>
          <a:p>
            <a:pPr lvl="1">
              <a:lnSpc>
                <a:spcPct val="125000"/>
              </a:lnSpc>
              <a:spcBef>
                <a:spcPts val="600"/>
              </a:spcBef>
            </a:pPr>
            <a:r>
              <a:rPr lang="en-US" sz="2000" b="1" dirty="0" smtClean="0"/>
              <a:t>The first </a:t>
            </a:r>
            <a:r>
              <a:rPr lang="en-US" sz="2000" b="1" dirty="0"/>
              <a:t>development tools were </a:t>
            </a:r>
            <a:r>
              <a:rPr lang="en-US" sz="2000" b="1" dirty="0" smtClean="0"/>
              <a:t>human </a:t>
            </a:r>
            <a:r>
              <a:rPr lang="en-US" sz="2000" b="1" dirty="0"/>
              <a:t>hands moving switches and plugging wires.  </a:t>
            </a:r>
            <a:r>
              <a:rPr lang="en-US" sz="2000" b="1" dirty="0" smtClean="0"/>
              <a:t>That software development </a:t>
            </a:r>
            <a:r>
              <a:rPr lang="en-US" sz="2000" b="1" dirty="0"/>
              <a:t>work has improved over time from a production over time perspective.  </a:t>
            </a:r>
            <a:endParaRPr lang="en-US" sz="2000" b="1" dirty="0" smtClean="0"/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sz="2800" b="1" dirty="0" smtClean="0"/>
              <a:t>Human as the testing tool: </a:t>
            </a:r>
          </a:p>
          <a:p>
            <a:pPr lvl="1">
              <a:lnSpc>
                <a:spcPct val="125000"/>
              </a:lnSpc>
              <a:spcBef>
                <a:spcPts val="600"/>
              </a:spcBef>
            </a:pPr>
            <a:r>
              <a:rPr lang="en-US" sz="2000" b="1" dirty="0" smtClean="0"/>
              <a:t>Software </a:t>
            </a:r>
            <a:r>
              <a:rPr lang="en-US" sz="2000" b="1" dirty="0"/>
              <a:t>testing has been done with Humans as the main tool since the beginning and it </a:t>
            </a:r>
            <a:r>
              <a:rPr lang="en-US" sz="2000" b="1" dirty="0" smtClean="0"/>
              <a:t>continues. . . .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sz="2800" b="1" dirty="0"/>
              <a:t>T</a:t>
            </a:r>
            <a:r>
              <a:rPr lang="en-US" sz="2800" b="1" dirty="0" smtClean="0"/>
              <a:t>here </a:t>
            </a:r>
            <a:r>
              <a:rPr lang="en-US" sz="2800" b="1" dirty="0"/>
              <a:t>has been an </a:t>
            </a:r>
            <a:r>
              <a:rPr lang="en-US" sz="2800" b="1" dirty="0" smtClean="0"/>
              <a:t>addition added </a:t>
            </a:r>
            <a:r>
              <a:rPr lang="en-US" sz="2800" b="1" dirty="0"/>
              <a:t>to our </a:t>
            </a:r>
            <a:r>
              <a:rPr lang="en-US" sz="2800" b="1" dirty="0" smtClean="0"/>
              <a:t>available tool </a:t>
            </a:r>
            <a:r>
              <a:rPr lang="en-US" sz="2800" b="1" dirty="0"/>
              <a:t>set, “Software Test Automation</a:t>
            </a:r>
            <a:r>
              <a:rPr lang="en-US" sz="2800" b="1" dirty="0" smtClean="0"/>
              <a:t>”.</a:t>
            </a:r>
            <a:endParaRPr lang="en-US" sz="2800" b="1" dirty="0"/>
          </a:p>
          <a:p>
            <a:pPr marL="0" indent="0" defTabSz="235267">
              <a:spcBef>
                <a:spcPts val="1250"/>
              </a:spcBef>
              <a:buNone/>
              <a:defRPr sz="2964"/>
            </a:pPr>
            <a:r>
              <a:rPr lang="en-US" sz="1500" b="1" dirty="0" smtClean="0"/>
              <a:t> </a:t>
            </a:r>
            <a:endParaRPr lang="en-US" sz="1500" b="1" dirty="0" smtClean="0"/>
          </a:p>
        </p:txBody>
      </p:sp>
      <p:sp>
        <p:nvSpPr>
          <p:cNvPr id="148" name="Shape 148"/>
          <p:cNvSpPr>
            <a:spLocks noGrp="1"/>
          </p:cNvSpPr>
          <p:nvPr>
            <p:ph type="body" idx="13"/>
          </p:nvPr>
        </p:nvSpPr>
        <p:spPr>
          <a:xfrm>
            <a:off x="1394636" y="504073"/>
            <a:ext cx="7624729" cy="421202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>
              <a:defRPr sz="4600">
                <a:solidFill>
                  <a:srgbClr val="6A5294"/>
                </a:solidFill>
              </a:defRPr>
            </a:lvl1pPr>
          </a:lstStyle>
          <a:p>
            <a:r>
              <a:rPr lang="en-US" dirty="0" smtClean="0"/>
              <a:t>Test Automation</a:t>
            </a:r>
            <a:endParaRPr dirty="0"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xfrm>
            <a:off x="11830257" y="6540500"/>
            <a:ext cx="285336" cy="28725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/>
          </a:p>
        </p:txBody>
      </p:sp>
      <p:grpSp>
        <p:nvGrpSpPr>
          <p:cNvPr id="5" name="Group 4"/>
          <p:cNvGrpSpPr/>
          <p:nvPr/>
        </p:nvGrpSpPr>
        <p:grpSpPr>
          <a:xfrm>
            <a:off x="11297093" y="351318"/>
            <a:ext cx="457200" cy="437783"/>
            <a:chOff x="14811153" y="3845290"/>
            <a:chExt cx="914400" cy="875565"/>
          </a:xfrm>
        </p:grpSpPr>
        <p:sp>
          <p:nvSpPr>
            <p:cNvPr id="6" name="Oval 5"/>
            <p:cNvSpPr/>
            <p:nvPr/>
          </p:nvSpPr>
          <p:spPr>
            <a:xfrm>
              <a:off x="14811153" y="3845290"/>
              <a:ext cx="914400" cy="83673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5400" tIns="25400" rIns="25400" bIns="25400" numCol="1" spcCol="38100" rtlCol="0" anchor="ctr">
              <a:spAutoFit/>
            </a:bodyPr>
            <a:lstStyle/>
            <a:p>
              <a:pPr algn="ctr" defTabSz="412750" hangingPunct="0"/>
              <a:endParaRPr lang="en-US" sz="1600" kern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043933" y="4101200"/>
              <a:ext cx="448840" cy="6196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25400" tIns="25400" rIns="25400" bIns="25400" numCol="1" spcCol="38100" rtlCol="0" anchor="ctr">
              <a:spAutoFit/>
            </a:bodyPr>
            <a:lstStyle/>
            <a:p>
              <a:pPr defTabSz="412750" hangingPunct="0">
                <a:lnSpc>
                  <a:spcPct val="70000"/>
                </a:lnSpc>
              </a:pPr>
              <a:r>
                <a:rPr lang="en-US" sz="2400" kern="0" dirty="0">
                  <a:solidFill>
                    <a:srgbClr val="000000"/>
                  </a:solidFill>
                  <a:latin typeface="Bauhaus 93" panose="04030905020B02020C02" pitchFamily="82" charset="0"/>
                  <a:sym typeface="Calibri Light"/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89307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body" sz="half" idx="1"/>
          </p:nvPr>
        </p:nvSpPr>
        <p:spPr>
          <a:xfrm>
            <a:off x="415636" y="925275"/>
            <a:ext cx="11558650" cy="5226143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 defTabSz="235267">
              <a:spcBef>
                <a:spcPts val="1250"/>
              </a:spcBef>
              <a:buNone/>
              <a:defRPr sz="2964"/>
            </a:pPr>
            <a:r>
              <a:rPr lang="en-US" sz="1500" b="1" dirty="0" smtClean="0"/>
              <a:t>  </a:t>
            </a:r>
            <a:endParaRPr lang="en-US" sz="1500" b="1" dirty="0" smtClean="0"/>
          </a:p>
        </p:txBody>
      </p:sp>
      <p:sp>
        <p:nvSpPr>
          <p:cNvPr id="148" name="Shape 148"/>
          <p:cNvSpPr>
            <a:spLocks noGrp="1"/>
          </p:cNvSpPr>
          <p:nvPr>
            <p:ph type="body" idx="13"/>
          </p:nvPr>
        </p:nvSpPr>
        <p:spPr>
          <a:xfrm>
            <a:off x="1394636" y="504073"/>
            <a:ext cx="7624729" cy="421202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>
              <a:defRPr sz="4600">
                <a:solidFill>
                  <a:srgbClr val="6A5294"/>
                </a:solidFill>
              </a:defRPr>
            </a:lvl1pPr>
          </a:lstStyle>
          <a:p>
            <a:r>
              <a:rPr lang="en-US" dirty="0"/>
              <a:t>Test Automation</a:t>
            </a:r>
            <a:endParaRPr lang="en-US" dirty="0"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xfrm>
            <a:off x="11830257" y="6540500"/>
            <a:ext cx="285336" cy="28725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grpSp>
        <p:nvGrpSpPr>
          <p:cNvPr id="5" name="Group 4"/>
          <p:cNvGrpSpPr/>
          <p:nvPr/>
        </p:nvGrpSpPr>
        <p:grpSpPr>
          <a:xfrm>
            <a:off x="11297093" y="351318"/>
            <a:ext cx="457200" cy="437783"/>
            <a:chOff x="14811153" y="3845290"/>
            <a:chExt cx="914400" cy="875565"/>
          </a:xfrm>
        </p:grpSpPr>
        <p:sp>
          <p:nvSpPr>
            <p:cNvPr id="6" name="Oval 5"/>
            <p:cNvSpPr/>
            <p:nvPr/>
          </p:nvSpPr>
          <p:spPr>
            <a:xfrm>
              <a:off x="14811153" y="3845290"/>
              <a:ext cx="914400" cy="83673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5400" tIns="25400" rIns="25400" bIns="25400" numCol="1" spcCol="38100" rtlCol="0" anchor="ctr">
              <a:spAutoFit/>
            </a:bodyPr>
            <a:lstStyle/>
            <a:p>
              <a:pPr algn="ctr" defTabSz="412750" hangingPunct="0"/>
              <a:endParaRPr lang="en-US" sz="1600" kern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043933" y="4101200"/>
              <a:ext cx="448840" cy="6196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25400" tIns="25400" rIns="25400" bIns="25400" numCol="1" spcCol="38100" rtlCol="0" anchor="ctr">
              <a:spAutoFit/>
            </a:bodyPr>
            <a:lstStyle/>
            <a:p>
              <a:pPr defTabSz="412750" hangingPunct="0">
                <a:lnSpc>
                  <a:spcPct val="70000"/>
                </a:lnSpc>
              </a:pPr>
              <a:r>
                <a:rPr lang="en-US" sz="2400" kern="0" dirty="0">
                  <a:solidFill>
                    <a:srgbClr val="000000"/>
                  </a:solidFill>
                  <a:latin typeface="Bauhaus 93" panose="04030905020B02020C02" pitchFamily="82" charset="0"/>
                  <a:sym typeface="Calibri Light"/>
                </a:rPr>
                <a:t>P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2125632" y="1061449"/>
            <a:ext cx="3428303" cy="4701137"/>
            <a:chOff x="3192614" y="1156048"/>
            <a:chExt cx="3532037" cy="4701137"/>
          </a:xfrm>
        </p:grpSpPr>
        <p:grpSp>
          <p:nvGrpSpPr>
            <p:cNvPr id="135" name="Group 134"/>
            <p:cNvGrpSpPr/>
            <p:nvPr/>
          </p:nvGrpSpPr>
          <p:grpSpPr>
            <a:xfrm>
              <a:off x="3192614" y="1156048"/>
              <a:ext cx="1939172" cy="4701137"/>
              <a:chOff x="4117646" y="1147226"/>
              <a:chExt cx="1939172" cy="4701137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4117646" y="1147226"/>
                <a:ext cx="1836882" cy="4701137"/>
                <a:chOff x="2491509" y="1061449"/>
                <a:chExt cx="1836882" cy="4701137"/>
              </a:xfrm>
            </p:grpSpPr>
            <p:sp>
              <p:nvSpPr>
                <p:cNvPr id="8" name="Rounded Rectangle 7"/>
                <p:cNvSpPr/>
                <p:nvPr/>
              </p:nvSpPr>
              <p:spPr>
                <a:xfrm>
                  <a:off x="2491509" y="1061449"/>
                  <a:ext cx="1824182" cy="1154624"/>
                </a:xfrm>
                <a:prstGeom prst="roundRect">
                  <a:avLst/>
                </a:prstGeom>
                <a:noFill/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Light"/>
                    <a:ea typeface="Helvetica Light"/>
                    <a:cs typeface="Helvetica Light"/>
                    <a:sym typeface="Helvetica Light"/>
                  </a:endParaRPr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2491509" y="2841701"/>
                  <a:ext cx="1824182" cy="1154624"/>
                </a:xfrm>
                <a:prstGeom prst="roundRect">
                  <a:avLst/>
                </a:prstGeom>
                <a:noFill/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Light"/>
                    <a:ea typeface="Helvetica Light"/>
                    <a:cs typeface="Helvetica Light"/>
                    <a:sym typeface="Helvetica Light"/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2504209" y="4607962"/>
                  <a:ext cx="1824182" cy="1154624"/>
                </a:xfrm>
                <a:prstGeom prst="roundRect">
                  <a:avLst/>
                </a:prstGeom>
                <a:noFill/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Light"/>
                    <a:ea typeface="Helvetica Light"/>
                    <a:cs typeface="Helvetica Light"/>
                    <a:sym typeface="Helvetica Light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3308350" y="2305090"/>
                  <a:ext cx="190500" cy="42575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l" defTabSz="825500" rtl="0" fontAlgn="auto" latinLnBrk="0" hangingPunct="0">
                    <a:lnSpc>
                      <a:spcPct val="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spc="0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sym typeface="Calibri Light"/>
                    </a:rPr>
                    <a:t>.</a:t>
                  </a:r>
                </a:p>
                <a:p>
                  <a:pPr marL="0" marR="0" indent="0" algn="l" defTabSz="825500" rtl="0" fontAlgn="auto" latinLnBrk="0" hangingPunct="0">
                    <a:lnSpc>
                      <a:spcPct val="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400" b="1" dirty="0" smtClean="0">
                      <a:solidFill>
                        <a:srgbClr val="000000"/>
                      </a:solidFill>
                      <a:sym typeface="Calibri Light"/>
                    </a:rPr>
                    <a:t>.</a:t>
                  </a:r>
                </a:p>
                <a:p>
                  <a:pPr marL="0" marR="0" indent="0" algn="l" defTabSz="825500" rtl="0" fontAlgn="auto" latinLnBrk="0" hangingPunct="0">
                    <a:lnSpc>
                      <a:spcPct val="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spc="0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sym typeface="Calibri Light"/>
                    </a:rPr>
                    <a:t>.</a:t>
                  </a: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308350" y="4006251"/>
                  <a:ext cx="190500" cy="42575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l" defTabSz="825500" rtl="0" fontAlgn="auto" latinLnBrk="0" hangingPunct="0">
                    <a:lnSpc>
                      <a:spcPct val="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spc="0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sym typeface="Calibri Light"/>
                    </a:rPr>
                    <a:t>.</a:t>
                  </a:r>
                </a:p>
                <a:p>
                  <a:pPr marL="0" marR="0" indent="0" algn="l" defTabSz="825500" rtl="0" fontAlgn="auto" latinLnBrk="0" hangingPunct="0">
                    <a:lnSpc>
                      <a:spcPct val="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400" b="1" dirty="0" smtClean="0">
                      <a:solidFill>
                        <a:srgbClr val="000000"/>
                      </a:solidFill>
                      <a:sym typeface="Calibri Light"/>
                    </a:rPr>
                    <a:t>.</a:t>
                  </a:r>
                </a:p>
                <a:p>
                  <a:pPr marL="0" marR="0" indent="0" algn="l" defTabSz="825500" rtl="0" fontAlgn="auto" latinLnBrk="0" hangingPunct="0">
                    <a:lnSpc>
                      <a:spcPct val="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spc="0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sym typeface="Calibri Light"/>
                    </a:rPr>
                    <a:t>.</a:t>
                  </a:r>
                </a:p>
              </p:txBody>
            </p:sp>
          </p:grpSp>
          <p:sp>
            <p:nvSpPr>
              <p:cNvPr id="132" name="TextBox 131"/>
              <p:cNvSpPr txBox="1"/>
              <p:nvPr/>
            </p:nvSpPr>
            <p:spPr>
              <a:xfrm>
                <a:off x="4244151" y="1459029"/>
                <a:ext cx="1596571" cy="3611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825500" rtl="0" fontAlgn="auto" latinLnBrk="0" hangingPunct="0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 Light"/>
                  </a:rPr>
                  <a:t>Protracto</a:t>
                </a:r>
                <a:r>
                  <a:rPr kumimoji="0" lang="en-US" sz="24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 Light"/>
                  </a:rPr>
                  <a:t>r</a:t>
                </a:r>
                <a:endPara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 Light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202121" y="3205779"/>
                <a:ext cx="1854697" cy="6196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825500" rtl="0" fontAlgn="auto" latinLnBrk="0" hangingPunct="0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Calibri Light"/>
                  </a:rPr>
                  <a:t>Test</a:t>
                </a:r>
              </a:p>
              <a:p>
                <a:pPr marL="0" marR="0" indent="0" algn="l" defTabSz="825500" rtl="0" fontAlgn="auto" latinLnBrk="0" hangingPunct="0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400" b="1" dirty="0" smtClean="0">
                    <a:solidFill>
                      <a:srgbClr val="000000"/>
                    </a:solidFill>
                    <a:sym typeface="Calibri Light"/>
                  </a:rPr>
                  <a:t>Automation</a:t>
                </a:r>
                <a:endPara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Calibri Light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161123" y="5061024"/>
                <a:ext cx="1682914" cy="3611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825500" rtl="0" fontAlgn="auto" latinLnBrk="0" hangingPunct="0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 Light"/>
                  </a:rPr>
                  <a:t>Frame</a:t>
                </a:r>
                <a:r>
                  <a:rPr kumimoji="0" lang="en-US" sz="2400" b="1" i="0" u="none" strike="noStrike" cap="none" spc="0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 Light"/>
                  </a:rPr>
                  <a:t> Work</a:t>
                </a:r>
                <a:endPara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 Light"/>
                </a:endParaRPr>
              </a:p>
            </p:txBody>
          </p:sp>
        </p:grpSp>
        <p:sp>
          <p:nvSpPr>
            <p:cNvPr id="133" name="Right Brace 132"/>
            <p:cNvSpPr/>
            <p:nvPr/>
          </p:nvSpPr>
          <p:spPr>
            <a:xfrm>
              <a:off x="5055203" y="1467850"/>
              <a:ext cx="584331" cy="4100075"/>
            </a:xfrm>
            <a:prstGeom prst="rightBrace">
              <a:avLst>
                <a:gd name="adj1" fmla="val 41876"/>
                <a:gd name="adj2" fmla="val 50352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390161" y="2858043"/>
              <a:ext cx="1334490" cy="12844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Calibri Light"/>
                </a:rPr>
                <a:t>Test </a:t>
              </a:r>
            </a:p>
            <a:p>
              <a:pPr marL="0" marR="0" indent="0" algn="l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 smtClean="0">
                  <a:solidFill>
                    <a:srgbClr val="000000"/>
                  </a:solidFill>
                  <a:sym typeface="Calibri Light"/>
                </a:rPr>
                <a:t>Output</a:t>
              </a:r>
              <a:endPara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 Light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482236" y="809253"/>
            <a:ext cx="1567906" cy="4254632"/>
            <a:chOff x="859638" y="1068237"/>
            <a:chExt cx="1567906" cy="3733536"/>
          </a:xfrm>
        </p:grpSpPr>
        <p:grpSp>
          <p:nvGrpSpPr>
            <p:cNvPr id="139" name="Group 138"/>
            <p:cNvGrpSpPr/>
            <p:nvPr/>
          </p:nvGrpSpPr>
          <p:grpSpPr>
            <a:xfrm>
              <a:off x="859638" y="1068237"/>
              <a:ext cx="1567906" cy="3698515"/>
              <a:chOff x="838373" y="1089603"/>
              <a:chExt cx="1567906" cy="3698515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880184" y="1907629"/>
                <a:ext cx="1526095" cy="1150256"/>
                <a:chOff x="727372" y="1711246"/>
                <a:chExt cx="1526095" cy="1150256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727372" y="1723737"/>
                  <a:ext cx="667264" cy="466706"/>
                  <a:chOff x="1066800" y="1330037"/>
                  <a:chExt cx="667264" cy="466706"/>
                </a:xfrm>
              </p:grpSpPr>
              <p:sp>
                <p:nvSpPr>
                  <p:cNvPr id="2" name="Snip Single Corner Rectangle 1"/>
                  <p:cNvSpPr/>
                  <p:nvPr/>
                </p:nvSpPr>
                <p:spPr>
                  <a:xfrm>
                    <a:off x="1066800" y="1330037"/>
                    <a:ext cx="540327" cy="346364"/>
                  </a:xfrm>
                  <a:prstGeom prst="snip1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ctr" defTabSz="8255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spc="0" normalizeH="0" baseline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Helvetica Light"/>
                      <a:ea typeface="Helvetica Light"/>
                      <a:cs typeface="Helvetica Light"/>
                      <a:sym typeface="Helvetica Light"/>
                    </a:endParaRPr>
                  </a:p>
                </p:txBody>
              </p:sp>
              <p:sp>
                <p:nvSpPr>
                  <p:cNvPr id="18" name="Snip Single Corner Rectangle 17"/>
                  <p:cNvSpPr/>
                  <p:nvPr/>
                </p:nvSpPr>
                <p:spPr>
                  <a:xfrm>
                    <a:off x="1110617" y="1367259"/>
                    <a:ext cx="540327" cy="346364"/>
                  </a:xfrm>
                  <a:prstGeom prst="snip1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ctr" defTabSz="8255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spc="0" normalizeH="0" baseline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Helvetica Light"/>
                      <a:ea typeface="Helvetica Light"/>
                      <a:cs typeface="Helvetica Light"/>
                      <a:sym typeface="Helvetica Light"/>
                    </a:endParaRPr>
                  </a:p>
                </p:txBody>
              </p:sp>
              <p:sp>
                <p:nvSpPr>
                  <p:cNvPr id="23" name="Snip Single Corner Rectangle 22"/>
                  <p:cNvSpPr/>
                  <p:nvPr/>
                </p:nvSpPr>
                <p:spPr>
                  <a:xfrm>
                    <a:off x="1152177" y="1408819"/>
                    <a:ext cx="540327" cy="346364"/>
                  </a:xfrm>
                  <a:prstGeom prst="snip1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ctr" defTabSz="8255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spc="0" normalizeH="0" baseline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Helvetica Light"/>
                      <a:ea typeface="Helvetica Light"/>
                      <a:cs typeface="Helvetica Light"/>
                      <a:sym typeface="Helvetica Light"/>
                    </a:endParaRPr>
                  </a:p>
                </p:txBody>
              </p:sp>
              <p:sp>
                <p:nvSpPr>
                  <p:cNvPr id="24" name="Snip Single Corner Rectangle 23"/>
                  <p:cNvSpPr/>
                  <p:nvPr/>
                </p:nvSpPr>
                <p:spPr>
                  <a:xfrm>
                    <a:off x="1193737" y="1450379"/>
                    <a:ext cx="540327" cy="346364"/>
                  </a:xfrm>
                  <a:prstGeom prst="snip1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ctr" defTabSz="8255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spc="0" normalizeH="0" baseline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Helvetica Light"/>
                      <a:ea typeface="Helvetica Light"/>
                      <a:cs typeface="Helvetica Light"/>
                      <a:sym typeface="Helvetica Light"/>
                    </a:endParaRPr>
                  </a:p>
                </p:txBody>
              </p:sp>
            </p:grpSp>
            <p:cxnSp>
              <p:nvCxnSpPr>
                <p:cNvPr id="36" name="Straight Arrow Connector 35"/>
                <p:cNvCxnSpPr/>
                <p:nvPr/>
              </p:nvCxnSpPr>
              <p:spPr>
                <a:xfrm flipV="1">
                  <a:off x="1462186" y="1711246"/>
                  <a:ext cx="682171" cy="163758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1487714" y="1986424"/>
                  <a:ext cx="765753" cy="875078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29" name="Group 128"/>
              <p:cNvGrpSpPr/>
              <p:nvPr/>
            </p:nvGrpSpPr>
            <p:grpSpPr>
              <a:xfrm>
                <a:off x="880184" y="2479211"/>
                <a:ext cx="1427197" cy="621202"/>
                <a:chOff x="727372" y="2282828"/>
                <a:chExt cx="1427197" cy="621202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727372" y="2437324"/>
                  <a:ext cx="667264" cy="466706"/>
                  <a:chOff x="1066800" y="1330037"/>
                  <a:chExt cx="667264" cy="466706"/>
                </a:xfrm>
              </p:grpSpPr>
              <p:sp>
                <p:nvSpPr>
                  <p:cNvPr id="27" name="Snip Single Corner Rectangle 26"/>
                  <p:cNvSpPr/>
                  <p:nvPr/>
                </p:nvSpPr>
                <p:spPr>
                  <a:xfrm>
                    <a:off x="1066800" y="1330037"/>
                    <a:ext cx="540327" cy="346364"/>
                  </a:xfrm>
                  <a:prstGeom prst="snip1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ctr" defTabSz="8255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spc="0" normalizeH="0" baseline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Helvetica Light"/>
                      <a:ea typeface="Helvetica Light"/>
                      <a:cs typeface="Helvetica Light"/>
                      <a:sym typeface="Helvetica Light"/>
                    </a:endParaRPr>
                  </a:p>
                </p:txBody>
              </p:sp>
              <p:sp>
                <p:nvSpPr>
                  <p:cNvPr id="28" name="Snip Single Corner Rectangle 27"/>
                  <p:cNvSpPr/>
                  <p:nvPr/>
                </p:nvSpPr>
                <p:spPr>
                  <a:xfrm>
                    <a:off x="1110617" y="1367259"/>
                    <a:ext cx="540327" cy="346364"/>
                  </a:xfrm>
                  <a:prstGeom prst="snip1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ctr" defTabSz="8255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spc="0" normalizeH="0" baseline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Helvetica Light"/>
                      <a:ea typeface="Helvetica Light"/>
                      <a:cs typeface="Helvetica Light"/>
                      <a:sym typeface="Helvetica Light"/>
                    </a:endParaRPr>
                  </a:p>
                </p:txBody>
              </p:sp>
              <p:sp>
                <p:nvSpPr>
                  <p:cNvPr id="29" name="Snip Single Corner Rectangle 28"/>
                  <p:cNvSpPr/>
                  <p:nvPr/>
                </p:nvSpPr>
                <p:spPr>
                  <a:xfrm>
                    <a:off x="1152177" y="1408819"/>
                    <a:ext cx="540327" cy="346364"/>
                  </a:xfrm>
                  <a:prstGeom prst="snip1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ctr" defTabSz="8255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spc="0" normalizeH="0" baseline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Helvetica Light"/>
                      <a:ea typeface="Helvetica Light"/>
                      <a:cs typeface="Helvetica Light"/>
                      <a:sym typeface="Helvetica Light"/>
                    </a:endParaRPr>
                  </a:p>
                </p:txBody>
              </p:sp>
              <p:sp>
                <p:nvSpPr>
                  <p:cNvPr id="30" name="Snip Single Corner Rectangle 29"/>
                  <p:cNvSpPr/>
                  <p:nvPr/>
                </p:nvSpPr>
                <p:spPr>
                  <a:xfrm>
                    <a:off x="1193737" y="1450379"/>
                    <a:ext cx="540327" cy="346364"/>
                  </a:xfrm>
                  <a:prstGeom prst="snip1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ctr" defTabSz="8255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spc="0" normalizeH="0" baseline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Helvetica Light"/>
                      <a:ea typeface="Helvetica Light"/>
                      <a:cs typeface="Helvetica Light"/>
                      <a:sym typeface="Helvetica Light"/>
                    </a:endParaRPr>
                  </a:p>
                </p:txBody>
              </p:sp>
            </p:grpSp>
            <p:cxnSp>
              <p:nvCxnSpPr>
                <p:cNvPr id="51" name="Straight Arrow Connector 50"/>
                <p:cNvCxnSpPr/>
                <p:nvPr/>
              </p:nvCxnSpPr>
              <p:spPr>
                <a:xfrm flipV="1">
                  <a:off x="1451976" y="2282828"/>
                  <a:ext cx="702593" cy="364548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28" name="Group 127"/>
              <p:cNvGrpSpPr/>
              <p:nvPr/>
            </p:nvGrpSpPr>
            <p:grpSpPr>
              <a:xfrm>
                <a:off x="880184" y="3217559"/>
                <a:ext cx="1526095" cy="1570559"/>
                <a:chOff x="727372" y="3021176"/>
                <a:chExt cx="1526095" cy="1570559"/>
              </a:xfrm>
            </p:grpSpPr>
            <p:grpSp>
              <p:nvGrpSpPr>
                <p:cNvPr id="31" name="Group 30"/>
                <p:cNvGrpSpPr/>
                <p:nvPr/>
              </p:nvGrpSpPr>
              <p:grpSpPr>
                <a:xfrm>
                  <a:off x="727372" y="3245831"/>
                  <a:ext cx="667264" cy="466706"/>
                  <a:chOff x="1066800" y="1330037"/>
                  <a:chExt cx="667264" cy="466706"/>
                </a:xfrm>
              </p:grpSpPr>
              <p:sp>
                <p:nvSpPr>
                  <p:cNvPr id="32" name="Snip Single Corner Rectangle 31"/>
                  <p:cNvSpPr/>
                  <p:nvPr/>
                </p:nvSpPr>
                <p:spPr>
                  <a:xfrm>
                    <a:off x="1066800" y="1330037"/>
                    <a:ext cx="540327" cy="346364"/>
                  </a:xfrm>
                  <a:prstGeom prst="snip1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ctr" defTabSz="8255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spc="0" normalizeH="0" baseline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Helvetica Light"/>
                      <a:ea typeface="Helvetica Light"/>
                      <a:cs typeface="Helvetica Light"/>
                      <a:sym typeface="Helvetica Light"/>
                    </a:endParaRPr>
                  </a:p>
                </p:txBody>
              </p:sp>
              <p:sp>
                <p:nvSpPr>
                  <p:cNvPr id="33" name="Snip Single Corner Rectangle 32"/>
                  <p:cNvSpPr/>
                  <p:nvPr/>
                </p:nvSpPr>
                <p:spPr>
                  <a:xfrm>
                    <a:off x="1110617" y="1367259"/>
                    <a:ext cx="540327" cy="346364"/>
                  </a:xfrm>
                  <a:prstGeom prst="snip1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ctr" defTabSz="8255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spc="0" normalizeH="0" baseline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Helvetica Light"/>
                      <a:ea typeface="Helvetica Light"/>
                      <a:cs typeface="Helvetica Light"/>
                      <a:sym typeface="Helvetica Light"/>
                    </a:endParaRPr>
                  </a:p>
                </p:txBody>
              </p:sp>
              <p:sp>
                <p:nvSpPr>
                  <p:cNvPr id="34" name="Snip Single Corner Rectangle 33"/>
                  <p:cNvSpPr/>
                  <p:nvPr/>
                </p:nvSpPr>
                <p:spPr>
                  <a:xfrm>
                    <a:off x="1152177" y="1408819"/>
                    <a:ext cx="540327" cy="346364"/>
                  </a:xfrm>
                  <a:prstGeom prst="snip1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ctr" defTabSz="8255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spc="0" normalizeH="0" baseline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Helvetica Light"/>
                      <a:ea typeface="Helvetica Light"/>
                      <a:cs typeface="Helvetica Light"/>
                      <a:sym typeface="Helvetica Light"/>
                    </a:endParaRPr>
                  </a:p>
                </p:txBody>
              </p:sp>
              <p:sp>
                <p:nvSpPr>
                  <p:cNvPr id="35" name="Snip Single Corner Rectangle 34"/>
                  <p:cNvSpPr/>
                  <p:nvPr/>
                </p:nvSpPr>
                <p:spPr>
                  <a:xfrm>
                    <a:off x="1193737" y="1450379"/>
                    <a:ext cx="540327" cy="346364"/>
                  </a:xfrm>
                  <a:prstGeom prst="snip1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ctr" defTabSz="8255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spc="0" normalizeH="0" baseline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Helvetica Light"/>
                      <a:ea typeface="Helvetica Light"/>
                      <a:cs typeface="Helvetica Light"/>
                      <a:sym typeface="Helvetica Light"/>
                    </a:endParaRPr>
                  </a:p>
                </p:txBody>
              </p: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1436196" y="3021176"/>
                  <a:ext cx="817271" cy="1570559"/>
                  <a:chOff x="1436196" y="3021176"/>
                  <a:chExt cx="817271" cy="1570559"/>
                </a:xfrm>
              </p:grpSpPr>
              <p:cxnSp>
                <p:nvCxnSpPr>
                  <p:cNvPr id="52" name="Straight Arrow Connector 51"/>
                  <p:cNvCxnSpPr/>
                  <p:nvPr/>
                </p:nvCxnSpPr>
                <p:spPr>
                  <a:xfrm>
                    <a:off x="1473199" y="3616654"/>
                    <a:ext cx="780268" cy="975081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53" name="Straight Arrow Connector 52"/>
                  <p:cNvCxnSpPr/>
                  <p:nvPr/>
                </p:nvCxnSpPr>
                <p:spPr>
                  <a:xfrm flipV="1">
                    <a:off x="1472398" y="3365906"/>
                    <a:ext cx="682171" cy="163758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1436196" y="3021176"/>
                    <a:ext cx="472643" cy="449310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</p:grpSp>
          <p:grpSp>
            <p:nvGrpSpPr>
              <p:cNvPr id="63" name="Group 62"/>
              <p:cNvGrpSpPr/>
              <p:nvPr/>
            </p:nvGrpSpPr>
            <p:grpSpPr>
              <a:xfrm>
                <a:off x="880184" y="4045284"/>
                <a:ext cx="1442513" cy="742834"/>
                <a:chOff x="727372" y="4909146"/>
                <a:chExt cx="1442513" cy="742834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727372" y="5185274"/>
                  <a:ext cx="667264" cy="466706"/>
                  <a:chOff x="1066800" y="1330037"/>
                  <a:chExt cx="667264" cy="466706"/>
                </a:xfrm>
              </p:grpSpPr>
              <p:sp>
                <p:nvSpPr>
                  <p:cNvPr id="44" name="Snip Single Corner Rectangle 43"/>
                  <p:cNvSpPr/>
                  <p:nvPr/>
                </p:nvSpPr>
                <p:spPr>
                  <a:xfrm>
                    <a:off x="1066800" y="1330037"/>
                    <a:ext cx="540327" cy="346364"/>
                  </a:xfrm>
                  <a:prstGeom prst="snip1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ctr" defTabSz="8255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spc="0" normalizeH="0" baseline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Helvetica Light"/>
                      <a:ea typeface="Helvetica Light"/>
                      <a:cs typeface="Helvetica Light"/>
                      <a:sym typeface="Helvetica Light"/>
                    </a:endParaRPr>
                  </a:p>
                </p:txBody>
              </p:sp>
              <p:sp>
                <p:nvSpPr>
                  <p:cNvPr id="45" name="Snip Single Corner Rectangle 44"/>
                  <p:cNvSpPr/>
                  <p:nvPr/>
                </p:nvSpPr>
                <p:spPr>
                  <a:xfrm>
                    <a:off x="1110617" y="1367259"/>
                    <a:ext cx="540327" cy="346364"/>
                  </a:xfrm>
                  <a:prstGeom prst="snip1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ctr" defTabSz="8255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spc="0" normalizeH="0" baseline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Helvetica Light"/>
                      <a:ea typeface="Helvetica Light"/>
                      <a:cs typeface="Helvetica Light"/>
                      <a:sym typeface="Helvetica Light"/>
                    </a:endParaRPr>
                  </a:p>
                </p:txBody>
              </p:sp>
              <p:sp>
                <p:nvSpPr>
                  <p:cNvPr id="46" name="Snip Single Corner Rectangle 45"/>
                  <p:cNvSpPr/>
                  <p:nvPr/>
                </p:nvSpPr>
                <p:spPr>
                  <a:xfrm>
                    <a:off x="1152177" y="1408819"/>
                    <a:ext cx="540327" cy="346364"/>
                  </a:xfrm>
                  <a:prstGeom prst="snip1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ctr" defTabSz="8255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spc="0" normalizeH="0" baseline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Helvetica Light"/>
                      <a:ea typeface="Helvetica Light"/>
                      <a:cs typeface="Helvetica Light"/>
                      <a:sym typeface="Helvetica Light"/>
                    </a:endParaRPr>
                  </a:p>
                </p:txBody>
              </p:sp>
              <p:sp>
                <p:nvSpPr>
                  <p:cNvPr id="47" name="Snip Single Corner Rectangle 46"/>
                  <p:cNvSpPr/>
                  <p:nvPr/>
                </p:nvSpPr>
                <p:spPr>
                  <a:xfrm>
                    <a:off x="1193737" y="1450379"/>
                    <a:ext cx="540327" cy="346364"/>
                  </a:xfrm>
                  <a:prstGeom prst="snip1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ctr" defTabSz="8255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spc="0" normalizeH="0" baseline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Helvetica Light"/>
                      <a:ea typeface="Helvetica Light"/>
                      <a:cs typeface="Helvetica Light"/>
                      <a:sym typeface="Helvetica Light"/>
                    </a:endParaRPr>
                  </a:p>
                </p:txBody>
              </p:sp>
            </p:grpSp>
            <p:grpSp>
              <p:nvGrpSpPr>
                <p:cNvPr id="60" name="Group 59"/>
                <p:cNvGrpSpPr/>
                <p:nvPr/>
              </p:nvGrpSpPr>
              <p:grpSpPr>
                <a:xfrm>
                  <a:off x="1472398" y="4909146"/>
                  <a:ext cx="697487" cy="491667"/>
                  <a:chOff x="1472398" y="4909146"/>
                  <a:chExt cx="697487" cy="491667"/>
                </a:xfrm>
              </p:grpSpPr>
              <p:cxnSp>
                <p:nvCxnSpPr>
                  <p:cNvPr id="54" name="Straight Arrow Connector 53"/>
                  <p:cNvCxnSpPr/>
                  <p:nvPr/>
                </p:nvCxnSpPr>
                <p:spPr>
                  <a:xfrm flipV="1">
                    <a:off x="1487714" y="5237055"/>
                    <a:ext cx="682171" cy="163758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58" name="Straight Arrow Connector 57"/>
                  <p:cNvCxnSpPr/>
                  <p:nvPr/>
                </p:nvCxnSpPr>
                <p:spPr>
                  <a:xfrm flipV="1">
                    <a:off x="1472398" y="4909146"/>
                    <a:ext cx="472643" cy="449310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</p:grpSp>
          <p:sp>
            <p:nvSpPr>
              <p:cNvPr id="57" name="TextBox 56"/>
              <p:cNvSpPr txBox="1"/>
              <p:nvPr/>
            </p:nvSpPr>
            <p:spPr>
              <a:xfrm>
                <a:off x="838373" y="1089603"/>
                <a:ext cx="1418150" cy="6876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825500" rtl="0" fontAlgn="auto" latinLnBrk="0" hangingPunct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 Light"/>
                  </a:rPr>
                  <a:t>Story Function level</a:t>
                </a:r>
                <a:endParaRPr kumimoji="0" 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 Light"/>
                </a:endParaRPr>
              </a:p>
            </p:txBody>
          </p:sp>
        </p:grpSp>
        <p:cxnSp>
          <p:nvCxnSpPr>
            <p:cNvPr id="79" name="Straight Arrow Connector 78"/>
            <p:cNvCxnSpPr/>
            <p:nvPr/>
          </p:nvCxnSpPr>
          <p:spPr>
            <a:xfrm>
              <a:off x="1679430" y="4587032"/>
              <a:ext cx="528833" cy="214741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42" name="TextBox 141"/>
          <p:cNvSpPr txBox="1"/>
          <p:nvPr/>
        </p:nvSpPr>
        <p:spPr>
          <a:xfrm>
            <a:off x="5562630" y="731013"/>
            <a:ext cx="6455473" cy="57533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0">
              <a:lnSpc>
                <a:spcPct val="85000"/>
              </a:lnSpc>
            </a:pPr>
            <a:r>
              <a:rPr lang="en-US" sz="2400" b="1" dirty="0"/>
              <a:t>The ability to do a large number of tests quickly </a:t>
            </a:r>
          </a:p>
          <a:p>
            <a:pPr lvl="0">
              <a:lnSpc>
                <a:spcPct val="85000"/>
              </a:lnSpc>
            </a:pPr>
            <a:endParaRPr lang="en-US" sz="2400" b="1" dirty="0" smtClean="0"/>
          </a:p>
          <a:p>
            <a:pPr lvl="0">
              <a:lnSpc>
                <a:spcPct val="85000"/>
              </a:lnSpc>
            </a:pPr>
            <a:r>
              <a:rPr lang="en-US" sz="2400" b="1" dirty="0" smtClean="0"/>
              <a:t>Can repeat the </a:t>
            </a:r>
            <a:r>
              <a:rPr lang="en-US" sz="2400" b="1" dirty="0"/>
              <a:t>same large number of tests quickly</a:t>
            </a:r>
          </a:p>
          <a:p>
            <a:pPr lvl="0">
              <a:lnSpc>
                <a:spcPct val="85000"/>
              </a:lnSpc>
            </a:pPr>
            <a:endParaRPr lang="en-US" sz="2400" b="1" dirty="0" smtClean="0"/>
          </a:p>
          <a:p>
            <a:pPr lvl="0">
              <a:lnSpc>
                <a:spcPct val="85000"/>
              </a:lnSpc>
            </a:pPr>
            <a:r>
              <a:rPr lang="en-US" sz="2400" b="1" dirty="0" smtClean="0"/>
              <a:t>Can alter levels of testing intensity</a:t>
            </a:r>
          </a:p>
          <a:p>
            <a:pPr lvl="0">
              <a:lnSpc>
                <a:spcPct val="85000"/>
              </a:lnSpc>
            </a:pPr>
            <a:endParaRPr lang="en-US" sz="2400" b="1" dirty="0"/>
          </a:p>
          <a:p>
            <a:pPr lvl="0">
              <a:lnSpc>
                <a:spcPct val="85000"/>
              </a:lnSpc>
            </a:pPr>
            <a:r>
              <a:rPr lang="en-US" sz="2400" b="1" dirty="0" smtClean="0"/>
              <a:t>Can guarantee </a:t>
            </a:r>
            <a:r>
              <a:rPr lang="en-US" sz="2400" b="1" dirty="0"/>
              <a:t>that tests will be run exactly the same way removing human process </a:t>
            </a:r>
            <a:r>
              <a:rPr lang="en-US" sz="2400" b="1" dirty="0" smtClean="0"/>
              <a:t>errors</a:t>
            </a:r>
          </a:p>
          <a:p>
            <a:pPr lvl="0">
              <a:lnSpc>
                <a:spcPct val="85000"/>
              </a:lnSpc>
            </a:pPr>
            <a:endParaRPr lang="en-US" sz="2400" b="1" dirty="0"/>
          </a:p>
          <a:p>
            <a:pPr lvl="0">
              <a:lnSpc>
                <a:spcPct val="85000"/>
              </a:lnSpc>
            </a:pPr>
            <a:r>
              <a:rPr lang="en-US" sz="2400" b="1" dirty="0" smtClean="0"/>
              <a:t>Can execute same tests across all browsers</a:t>
            </a:r>
          </a:p>
          <a:p>
            <a:pPr lvl="0">
              <a:lnSpc>
                <a:spcPct val="85000"/>
              </a:lnSpc>
            </a:pPr>
            <a:endParaRPr lang="en-US" sz="2400" b="1" dirty="0"/>
          </a:p>
          <a:p>
            <a:pPr>
              <a:lnSpc>
                <a:spcPct val="85000"/>
              </a:lnSpc>
            </a:pPr>
            <a:r>
              <a:rPr lang="en-US" sz="2400" b="1" dirty="0"/>
              <a:t>Produce a test report on each execution pass</a:t>
            </a:r>
          </a:p>
          <a:p>
            <a:pPr lvl="0">
              <a:lnSpc>
                <a:spcPct val="85000"/>
              </a:lnSpc>
            </a:pPr>
            <a:endParaRPr lang="en-US" sz="2400" b="1" dirty="0" smtClean="0"/>
          </a:p>
          <a:p>
            <a:pPr>
              <a:lnSpc>
                <a:spcPct val="85000"/>
              </a:lnSpc>
            </a:pPr>
            <a:r>
              <a:rPr lang="en-US" sz="2400" b="1" dirty="0"/>
              <a:t>Generate testing metrics for post run </a:t>
            </a:r>
            <a:r>
              <a:rPr lang="en-US" sz="2400" b="1" dirty="0" smtClean="0"/>
              <a:t>analysis</a:t>
            </a:r>
          </a:p>
          <a:p>
            <a:pPr>
              <a:lnSpc>
                <a:spcPct val="85000"/>
              </a:lnSpc>
            </a:pPr>
            <a:endParaRPr lang="en-US" sz="2400" b="1" dirty="0"/>
          </a:p>
          <a:p>
            <a:pPr>
              <a:lnSpc>
                <a:spcPct val="85000"/>
              </a:lnSpc>
            </a:pPr>
            <a:r>
              <a:rPr lang="en-US" sz="2400" b="1" dirty="0" smtClean="0"/>
              <a:t>Can execute on every build</a:t>
            </a:r>
          </a:p>
          <a:p>
            <a:pPr>
              <a:lnSpc>
                <a:spcPct val="85000"/>
              </a:lnSpc>
            </a:pPr>
            <a:r>
              <a:rPr lang="en-US" sz="1000" b="1" dirty="0" smtClean="0"/>
              <a:t>        </a:t>
            </a:r>
            <a:endParaRPr lang="en-US" sz="1000" b="1" dirty="0"/>
          </a:p>
          <a:p>
            <a:pPr>
              <a:lnSpc>
                <a:spcPct val="85000"/>
              </a:lnSpc>
            </a:pPr>
            <a:r>
              <a:rPr lang="en-US" sz="2400" b="1" dirty="0" smtClean="0"/>
              <a:t>And the list goes on ………</a:t>
            </a:r>
            <a:endParaRPr lang="en-US" sz="2400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6676571" y="220057"/>
            <a:ext cx="4089551" cy="8135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1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Bodoni MT Black" panose="02070A03080606020203" pitchFamily="18" charset="0"/>
                <a:cs typeface="Arial" panose="020B0604020202020204" pitchFamily="34" charset="0"/>
                <a:sym typeface="Calibri Light"/>
              </a:rPr>
              <a:t>VALUE</a:t>
            </a:r>
            <a:endParaRPr kumimoji="0" lang="en-US" sz="6600" b="1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Bodoni MT Black" panose="02070A03080606020203" pitchFamily="18" charset="0"/>
              <a:cs typeface="Arial" panose="020B0604020202020204" pitchFamily="34" charset="0"/>
              <a:sym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038609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 Light"/>
        <a:ea typeface="Calibri Light"/>
        <a:cs typeface="Calibri Light"/>
      </a:majorFont>
      <a:minorFont>
        <a:latin typeface="Calibri Light"/>
        <a:ea typeface="Calibri Light"/>
        <a:cs typeface="Calibri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7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5481</TotalTime>
  <Words>187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Bauhaus 93</vt:lpstr>
      <vt:lpstr>Bodoni MT Black</vt:lpstr>
      <vt:lpstr>Calibri</vt:lpstr>
      <vt:lpstr>Calibri Light</vt:lpstr>
      <vt:lpstr>Helvetica Light</vt:lpstr>
      <vt:lpstr>White</vt:lpstr>
      <vt:lpstr>PowerPoint Presentation</vt:lpstr>
      <vt:lpstr>PowerPoint Presentation</vt:lpstr>
    </vt:vector>
  </TitlesOfParts>
  <Company>Delta Dental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Manny Singh</dc:creator>
  <cp:lastModifiedBy>Mark Atkinson</cp:lastModifiedBy>
  <cp:revision>32</cp:revision>
  <dcterms:created xsi:type="dcterms:W3CDTF">2017-04-17T17:56:37Z</dcterms:created>
  <dcterms:modified xsi:type="dcterms:W3CDTF">2017-04-21T18:29:49Z</dcterms:modified>
</cp:coreProperties>
</file>