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83" r:id="rId6"/>
    <p:sldId id="289" r:id="rId7"/>
    <p:sldId id="290" r:id="rId8"/>
    <p:sldId id="287" r:id="rId9"/>
    <p:sldId id="285" r:id="rId10"/>
    <p:sldId id="280" r:id="rId11"/>
    <p:sldId id="291" r:id="rId12"/>
    <p:sldId id="275" r:id="rId13"/>
    <p:sldId id="281" r:id="rId14"/>
    <p:sldId id="282" r:id="rId15"/>
    <p:sldId id="279" r:id="rId16"/>
    <p:sldId id="271" r:id="rId17"/>
    <p:sldId id="286" r:id="rId18"/>
    <p:sldId id="274" r:id="rId19"/>
    <p:sldId id="288" r:id="rId20"/>
    <p:sldId id="284" r:id="rId2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0C0C0"/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8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-756" y="-33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2587A6-1E06-441F-A1B9-7D8BCBF0E2ED}" type="datetimeFigureOut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3786D6-0884-4D32-BBDA-002BC7F4D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51F47-6088-4594-AB1D-BB2FB010E7F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18E74-1480-4F39-8C8B-C88A70F419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1D29F-1FCE-4760-9639-D745565E7C7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32459-CACE-4C8B-8FD8-204F19C9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2EEB-BAEF-45AD-8594-7783EE789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F8A2-352C-4640-A6BA-C56C1095E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F45D-7B2C-4DC0-A9FC-6EC2A5E79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B606A7-9CDA-4ACB-AF88-626C7C4B1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</a:t>
            </a:r>
            <a:r>
              <a:rPr lang="en-US" sz="1400" dirty="0"/>
              <a:t>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23" name="Title 7"/>
          <p:cNvSpPr>
            <a:spLocks noGrp="1"/>
          </p:cNvSpPr>
          <p:nvPr>
            <p:ph type="title" idx="4294967295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 &amp; APIs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0</a:t>
            </a:r>
            <a:r>
              <a:rPr lang="en-US" sz="140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4 Products tested in 5 states totals </a:t>
            </a:r>
            <a:r>
              <a:rPr lang="en-US" sz="2400">
                <a:latin typeface="Calibri" pitchFamily="34" charset="0"/>
              </a:rPr>
              <a:t>10125 tests</a:t>
            </a:r>
            <a:endParaRPr lang="en-US">
              <a:latin typeface="Calibri" pitchFamily="34" charset="0"/>
            </a:endParaRPr>
          </a:p>
          <a:p>
            <a:pPr marL="342900" indent="-342900"/>
            <a:r>
              <a:rPr lang="en-US" sz="120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Remaining Phases up to 7  </a:t>
            </a:r>
            <a:r>
              <a:rPr lang="en-US" sz="1400">
                <a:latin typeface="Calibri" pitchFamily="34" charset="0"/>
              </a:rPr>
              <a:t>contains less products yet similar numbers of test cases per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Products tested in a number of States totals of </a:t>
            </a:r>
            <a:r>
              <a:rPr lang="en-US" sz="2400">
                <a:latin typeface="Calibri" pitchFamily="34" charset="0"/>
              </a:rPr>
              <a:t>3200 to 4400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API Tests</a:t>
            </a:r>
          </a:p>
          <a:p>
            <a:pPr marL="342900" indent="-3429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254500" cy="5381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Desired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collection of test cases by state, product, or function.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Case Specific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Very granular, covers every Assert or Compare in a given test case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    Is a Key Development tool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Dash Board</a:t>
            </a: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Provides a view into the current state of a product w.r.t ship-ability </a:t>
            </a:r>
          </a:p>
        </p:txBody>
      </p:sp>
      <p:pic>
        <p:nvPicPr>
          <p:cNvPr id="20483" name="Picture 8" descr="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963" y="914400"/>
            <a:ext cx="4364037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8461375" y="5845175"/>
            <a:ext cx="138113" cy="10477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205162" cy="3735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1507" name="Picture 6" descr="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638" y="1374775"/>
            <a:ext cx="552291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45370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r>
              <a:rPr lang="en-US" sz="900" b="1" smtClean="0">
                <a:latin typeface="Calibri Light" pitchFamily="34" charset="0"/>
              </a:rPr>
              <a:t>     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2531" name="Picture 6" descr="TestRptProdPr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4588" y="809625"/>
            <a:ext cx="39941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5689600"/>
            <a:ext cx="76771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3"/>
            <a:ext cx="184150" cy="671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8"/>
            <a:ext cx="190500" cy="806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3"/>
          <p:cNvSpPr txBox="1">
            <a:spLocks noChangeArrowheads="1"/>
          </p:cNvSpPr>
          <p:nvPr/>
        </p:nvSpPr>
        <p:spPr bwMode="auto">
          <a:xfrm>
            <a:off x="3268663" y="4222750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Development Engineers Focus Attention on this layer for testing</a:t>
            </a:r>
          </a:p>
        </p:txBody>
      </p:sp>
      <p:sp>
        <p:nvSpPr>
          <p:cNvPr id="24583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</a:t>
            </a:r>
          </a:p>
          <a:p>
            <a:r>
              <a:rPr lang="en-US" sz="1100"/>
              <a:t>Test Automation  staff enhance and improve these layers</a:t>
            </a:r>
          </a:p>
        </p:txBody>
      </p:sp>
      <p:pic>
        <p:nvPicPr>
          <p:cNvPr id="245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3703638"/>
            <a:ext cx="37846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4705350" y="6143625"/>
            <a:ext cx="190500" cy="552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2360613" y="6003925"/>
            <a:ext cx="23669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 engineers to develop API validation test scripting.  Next Gen Test Auto team to fill out remaining REST API regression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662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27651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8300" y="887413"/>
            <a:ext cx="8485188" cy="583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Node.js, Frisby</a:t>
            </a:r>
            <a:r>
              <a:rPr lang="en-US" sz="1600" b="1" dirty="0">
                <a:ea typeface="+mn-ea"/>
              </a:rPr>
              <a:t> </a:t>
            </a:r>
            <a:endParaRPr lang="en-US" sz="14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8674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8679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1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Next Generation Test Automation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Blip>
                <a:blip r:embed="rId3"/>
              </a:buBlip>
            </a:pPr>
            <a:r>
              <a:rPr lang="en-US" sz="1600" b="1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Pg.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Through 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Provider Directory requesting same information from the Web Interface,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Node.js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Frisby http Library , JavaScript to automate all API calls.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1233487"/>
          </a:xfrm>
        </p:spPr>
        <p:txBody>
          <a:bodyPr anchor="t"/>
          <a:lstStyle/>
          <a:p>
            <a:pPr algn="ctr" eaLnBrk="1" hangingPunct="1">
              <a:lnSpc>
                <a:spcPct val="95000"/>
              </a:lnSpc>
            </a:pPr>
            <a:r>
              <a:rPr lang="en-US" sz="4500" smtClean="0">
                <a:latin typeface="Calibri Light" pitchFamily="34" charset="0"/>
              </a:rPr>
              <a:t>ARCHITECTURAL TECH STACK        </a:t>
            </a:r>
            <a:r>
              <a:rPr lang="en-US" sz="4000" smtClean="0">
                <a:latin typeface="Calibri Light" pitchFamily="34" charset="0"/>
              </a:rPr>
              <a:t>REST API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375"/>
            <a:ext cx="88550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     Node.js         Frisby       JavaScript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720850"/>
            <a:ext cx="4129088" cy="5137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/>
              <a:t>Persisted data is decoupled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00" dirty="0"/>
              <a:t> </a:t>
            </a:r>
            <a:r>
              <a:rPr lang="en-US" sz="600" dirty="0" smtClean="0"/>
              <a:t> 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REST API:</a:t>
            </a:r>
            <a:r>
              <a:rPr lang="en-US" sz="1800" dirty="0"/>
              <a:t> The philosophical basis of </a:t>
            </a:r>
            <a:r>
              <a:rPr lang="en-US" sz="1800" b="1" u="sng" dirty="0" smtClean="0"/>
              <a:t>A</a:t>
            </a:r>
            <a:r>
              <a:rPr lang="en-US" sz="1800" dirty="0" smtClean="0"/>
              <a:t>pplication </a:t>
            </a:r>
            <a:r>
              <a:rPr lang="en-US" sz="1800" b="1" u="sng" dirty="0"/>
              <a:t>P</a:t>
            </a:r>
            <a:r>
              <a:rPr lang="en-US" sz="1800" dirty="0" smtClean="0"/>
              <a:t>rogramming </a:t>
            </a:r>
            <a:r>
              <a:rPr lang="en-US" sz="1800" b="1" u="sng" dirty="0"/>
              <a:t>I</a:t>
            </a:r>
            <a:r>
              <a:rPr lang="en-US" sz="1800" dirty="0"/>
              <a:t>nterfaces is to decouple the consumer from the internal workings of the publisher</a:t>
            </a:r>
            <a:r>
              <a:rPr lang="en-US" sz="900" dirty="0" smtClean="0"/>
              <a:t>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/>
              <a:t>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ACCESS:  </a:t>
            </a:r>
            <a:r>
              <a:rPr lang="en-US" sz="1800" dirty="0" smtClean="0"/>
              <a:t>Engineering will only guarantee to honor an agreed upon Contract where actions will be performed upon receipt of valid data.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500" b="1" dirty="0" smtClean="0"/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VALIDATION: </a:t>
            </a:r>
            <a:r>
              <a:rPr lang="en-US" sz="1800" dirty="0" smtClean="0"/>
              <a:t> APIs that effect a change to the persisted data will be published with an API call that can return the new state that was changed. </a:t>
            </a:r>
            <a:endParaRPr lang="en-US" sz="1800" b="1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/>
              <a:t>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This is the only acceptable method to validate APIs that change internal state and return status.  Any greater access would break the </a:t>
            </a:r>
            <a:r>
              <a:rPr lang="en-US" sz="1400" dirty="0"/>
              <a:t>P</a:t>
            </a:r>
            <a:r>
              <a:rPr lang="en-US" sz="1400" dirty="0" smtClean="0"/>
              <a:t>hilosophical Contract</a:t>
            </a:r>
            <a:endParaRPr lang="en-US" sz="1400" dirty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13" y="2286000"/>
            <a:ext cx="49434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1233487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</a:pPr>
            <a:r>
              <a:rPr lang="en-US" sz="4500" smtClean="0">
                <a:latin typeface="Calibri Light" pitchFamily="34" charset="0"/>
              </a:rPr>
              <a:t>ARCHITECTURAL TECH STACK       </a:t>
            </a:r>
            <a:r>
              <a:rPr lang="en-US" sz="4000" smtClean="0">
                <a:latin typeface="Calibri Light" pitchFamily="34" charset="0"/>
              </a:rPr>
              <a:t>Market Place</a:t>
            </a:r>
          </a:p>
        </p:txBody>
      </p:sp>
      <p:sp>
        <p:nvSpPr>
          <p:cNvPr id="16386" name="Title 1"/>
          <p:cNvSpPr txBox="1">
            <a:spLocks/>
          </p:cNvSpPr>
          <p:nvPr/>
        </p:nvSpPr>
        <p:spPr bwMode="auto">
          <a:xfrm>
            <a:off x="273050" y="1349375"/>
            <a:ext cx="88550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   Node.js     Protractor     JavaScript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801813"/>
            <a:ext cx="4014788" cy="50498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600">
                <a:latin typeface="Calibri Light" pitchFamily="34" charset="0"/>
              </a:rPr>
              <a:t>      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Framework is Class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Object based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500">
                <a:latin typeface="Calibri Light" pitchFamily="34" charset="0"/>
              </a:rPr>
              <a:t>      </a:t>
            </a:r>
            <a:r>
              <a:rPr lang="en-US" sz="600">
                <a:latin typeface="Calibri Light" pitchFamily="34" charset="0"/>
              </a:rPr>
              <a:t>         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>
                <a:latin typeface="Calibri Light" pitchFamily="34" charset="0"/>
              </a:rPr>
              <a:t>Scripting :</a:t>
            </a:r>
            <a:r>
              <a:rPr lang="en-US">
                <a:latin typeface="Calibri Light" pitchFamily="34" charset="0"/>
              </a:rPr>
              <a:t> Collection of actions specific to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>
                <a:latin typeface="Calibri Light" pitchFamily="34" charset="0"/>
              </a:rPr>
              <a:t>the domain of </a:t>
            </a:r>
            <a:r>
              <a:rPr lang="en-US" u="sng">
                <a:latin typeface="Calibri Light" pitchFamily="34" charset="0"/>
              </a:rPr>
              <a:t>Test</a:t>
            </a:r>
            <a:r>
              <a:rPr lang="en-US">
                <a:latin typeface="Calibri Light" pitchFamily="34" charset="0"/>
              </a:rPr>
              <a:t>.  Built from Core &amp; Mid Layer components</a:t>
            </a:r>
          </a:p>
          <a:p>
            <a:pPr>
              <a:buSzPct val="100000"/>
            </a:pPr>
            <a:r>
              <a:rPr lang="en-US" sz="900">
                <a:latin typeface="Calibri Light" pitchFamily="34" charset="0"/>
              </a:rPr>
              <a:t>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>
                <a:latin typeface="Calibri Light" pitchFamily="34" charset="0"/>
              </a:rPr>
              <a:t>Mid Layer </a:t>
            </a:r>
            <a:r>
              <a:rPr lang="en-US">
                <a:latin typeface="Calibri Light" pitchFamily="34" charset="0"/>
              </a:rPr>
              <a:t>: Actions limited to within the </a:t>
            </a:r>
            <a:r>
              <a:rPr lang="en-US" u="sng">
                <a:latin typeface="Calibri Light" pitchFamily="34" charset="0"/>
              </a:rPr>
              <a:t>Application</a:t>
            </a:r>
            <a:r>
              <a:rPr lang="en-US">
                <a:latin typeface="Calibri Light" pitchFamily="34" charset="0"/>
              </a:rPr>
              <a:t>, 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>
                <a:latin typeface="Calibri Light" pitchFamily="34" charset="0"/>
              </a:rPr>
              <a:t>Collections built up from base class methods and Protractor to 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>
                <a:latin typeface="Calibri Light" pitchFamily="34" charset="0"/>
              </a:rPr>
              <a:t>perform specific 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>
                <a:latin typeface="Calibri Light" pitchFamily="34" charset="0"/>
              </a:rPr>
              <a:t>action Application</a:t>
            </a:r>
          </a:p>
          <a:p>
            <a:pPr>
              <a:buSzPct val="100000"/>
            </a:pPr>
            <a:r>
              <a:rPr lang="en-US" sz="800">
                <a:latin typeface="Calibri Light" pitchFamily="34" charset="0"/>
              </a:rPr>
              <a:t>   </a:t>
            </a:r>
            <a:endParaRPr lang="en-US">
              <a:latin typeface="Calibri Light" pitchFamily="34" charset="0"/>
            </a:endParaRPr>
          </a:p>
          <a:p>
            <a:pPr>
              <a:buSzPct val="100000"/>
              <a:buFont typeface="Arial" charset="0"/>
              <a:buChar char="•"/>
            </a:pPr>
            <a:r>
              <a:rPr lang="en-US" b="1">
                <a:latin typeface="Calibri Light" pitchFamily="34" charset="0"/>
              </a:rPr>
              <a:t>Core base level </a:t>
            </a:r>
            <a:r>
              <a:rPr lang="en-US">
                <a:latin typeface="Calibri Light" pitchFamily="34" charset="0"/>
              </a:rPr>
              <a:t>classes define    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 </a:t>
            </a:r>
            <a:r>
              <a:rPr lang="en-US">
                <a:latin typeface="Calibri Light" pitchFamily="34" charset="0"/>
              </a:rPr>
              <a:t>common components, Fields, </a:t>
            </a:r>
            <a:r>
              <a:rPr lang="en-US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>
                <a:latin typeface="Calibri Light" pitchFamily="34" charset="0"/>
              </a:rPr>
              <a:t>Buttons, Links</a:t>
            </a:r>
          </a:p>
          <a:p>
            <a:pPr>
              <a:buSzPct val="100000"/>
            </a:pPr>
            <a:r>
              <a:rPr lang="en-US" sz="900">
                <a:latin typeface="Calibri Light" pitchFamily="34" charset="0"/>
              </a:rPr>
              <a:t> 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>
                <a:latin typeface="Calibri Light" pitchFamily="34" charset="0"/>
              </a:rPr>
              <a:t>Micro Service REST APIs </a:t>
            </a:r>
            <a:r>
              <a:rPr lang="en-US">
                <a:latin typeface="Calibri Light" pitchFamily="34" charset="0"/>
              </a:rPr>
              <a:t>The underlying mechanism to acquiring persisted data yet decoupled from application</a:t>
            </a:r>
            <a:endParaRPr lang="en-US" b="1">
              <a:latin typeface="Calibri Light" pitchFamily="34" charset="0"/>
            </a:endParaRP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2297113"/>
            <a:ext cx="4989513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573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basic test execution modes</a:t>
            </a: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On Demand : </a:t>
            </a:r>
            <a:r>
              <a:rPr lang="en-US" sz="1800" b="1" dirty="0" smtClean="0">
                <a:ea typeface="+mn-ea"/>
              </a:rPr>
              <a:t>Initiated via a build </a:t>
            </a:r>
            <a:r>
              <a:rPr lang="en-US" sz="1800" b="1" dirty="0">
                <a:ea typeface="+mn-ea"/>
              </a:rPr>
              <a:t>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  Integration tests will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47320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9262</TotalTime>
  <Words>1695</Words>
  <Application>Microsoft Office PowerPoint</Application>
  <PresentationFormat>On-screen Show (4:3)</PresentationFormat>
  <Paragraphs>261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Calibri</vt:lpstr>
      <vt:lpstr>Office Theme</vt:lpstr>
      <vt:lpstr>Office Theme</vt:lpstr>
      <vt:lpstr>Slide 1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        REST API</vt:lpstr>
      <vt:lpstr>ARCHITECTURAL TECH STACK       Market Place</vt:lpstr>
      <vt:lpstr>TEST EXECUTION  </vt:lpstr>
      <vt:lpstr>TESTING TYPES  </vt:lpstr>
      <vt:lpstr>TEST CASES NUMBERS Market Place</vt:lpstr>
      <vt:lpstr>TEST CASES NUMBERS Market Place &amp; APIs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Slide 19</vt:lpstr>
      <vt:lpstr>Slide 20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277</cp:revision>
  <cp:lastPrinted>2018-04-25T23:57:25Z</cp:lastPrinted>
  <dcterms:created xsi:type="dcterms:W3CDTF">2018-02-03T01:05:09Z</dcterms:created>
  <dcterms:modified xsi:type="dcterms:W3CDTF">2018-05-16T00:05:05Z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