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83" r:id="rId6"/>
    <p:sldId id="273" r:id="rId7"/>
    <p:sldId id="287" r:id="rId8"/>
    <p:sldId id="285" r:id="rId9"/>
    <p:sldId id="280" r:id="rId10"/>
    <p:sldId id="275" r:id="rId11"/>
    <p:sldId id="281" r:id="rId12"/>
    <p:sldId id="282" r:id="rId13"/>
    <p:sldId id="279" r:id="rId14"/>
    <p:sldId id="271" r:id="rId15"/>
    <p:sldId id="286" r:id="rId16"/>
    <p:sldId id="274" r:id="rId17"/>
    <p:sldId id="288" r:id="rId18"/>
    <p:sldId id="284" r:id="rId1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C0000"/>
    <a:srgbClr val="D81632"/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7" autoAdjust="0"/>
    <p:restoredTop sz="94651" autoAdjust="0"/>
  </p:normalViewPr>
  <p:slideViewPr>
    <p:cSldViewPr snapToGrid="0" snapToObjects="1">
      <p:cViewPr>
        <p:scale>
          <a:sx n="125" d="100"/>
          <a:sy n="125" d="100"/>
        </p:scale>
        <p:origin x="144" y="-2112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D6DB51E-E27D-420F-9749-82814762669C}" type="datetimeFigureOut">
              <a:rPr lang="en-US"/>
              <a:pPr>
                <a:defRPr/>
              </a:pPr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52150F-6F8B-4E8F-AB5E-163135642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2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5A3D52-433F-474C-AE0F-E1F14A13337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E87A3D-5275-40ED-A1D2-C651A8C1BE4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6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814FFC-C648-4D0C-AF21-B211E3A3EC0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6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DLogo_PMS 36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5038" y="420688"/>
            <a:ext cx="183038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512" y="2100385"/>
            <a:ext cx="7877333" cy="1778001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914400" y="4161712"/>
            <a:ext cx="7772400" cy="38098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3BC7F-A7B9-4ABE-B13A-DBD4D78AF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EBAD4-C584-475D-89C2-5D5424E97B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27414-F3E5-4457-95CD-C747A8680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056CA-7AB7-4B70-82EA-BB5046EAB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0"/>
            <a:ext cx="798512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1600200"/>
            <a:ext cx="797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4A6683-799B-478A-9F14-19B176E62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1" r:id="rId3"/>
    <p:sldLayoutId id="214748365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128BAD"/>
          </a:solidFill>
          <a:latin typeface="Calibri Light"/>
          <a:ea typeface="Calibri Light" pitchFamily="34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9pPr>
    </p:titleStyle>
    <p:bodyStyle>
      <a:lvl1pPr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defRPr sz="24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1pPr>
      <a:lvl2pPr marL="576263" indent="-2349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2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2pPr>
      <a:lvl3pPr marL="801688" indent="-225425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3pPr>
      <a:lvl4pPr marL="966788" indent="-1651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4pPr>
      <a:lvl5pPr marL="1201738" indent="-17621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16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ubtitle 1"/>
          <p:cNvSpPr>
            <a:spLocks noGrp="1"/>
          </p:cNvSpPr>
          <p:nvPr>
            <p:ph type="subTitle" idx="1"/>
          </p:nvPr>
        </p:nvSpPr>
        <p:spPr>
          <a:xfrm>
            <a:off x="935038" y="3878263"/>
            <a:ext cx="7772400" cy="3714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mtClean="0">
                <a:latin typeface="Calibri Light" pitchFamily="34" charset="0"/>
                <a:cs typeface="Calibri Light" pitchFamily="34" charset="0"/>
              </a:rPr>
              <a:t>Mark Atkinson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4162425"/>
            <a:ext cx="7772400" cy="381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4/4/18</a:t>
            </a:r>
            <a:endParaRPr lang="en-US" dirty="0">
              <a:ea typeface="+mn-ea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84426" y="437228"/>
            <a:ext cx="5296048" cy="230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85000"/>
              </a:lnSpc>
            </a:pPr>
            <a:r>
              <a:rPr lang="en-US" sz="5000" dirty="0" smtClean="0">
                <a:solidFill>
                  <a:srgbClr val="128BAD"/>
                </a:solidFill>
                <a:latin typeface="Calibri" pitchFamily="34" charset="0"/>
              </a:rPr>
              <a:t>Test Automation Framework for </a:t>
            </a:r>
          </a:p>
          <a:p>
            <a:pPr defTabSz="685800">
              <a:lnSpc>
                <a:spcPct val="85000"/>
              </a:lnSpc>
            </a:pPr>
            <a:r>
              <a:rPr lang="en-US" sz="5000" dirty="0" err="1" smtClean="0">
                <a:solidFill>
                  <a:srgbClr val="128BAD"/>
                </a:solidFill>
                <a:latin typeface="Calibri" pitchFamily="34" charset="0"/>
              </a:rPr>
              <a:t>NextGen</a:t>
            </a:r>
            <a:r>
              <a:rPr lang="en-US" sz="5000" dirty="0" smtClean="0">
                <a:solidFill>
                  <a:srgbClr val="128BAD"/>
                </a:solidFill>
                <a:latin typeface="Calibri" pitchFamily="34" charset="0"/>
              </a:rPr>
              <a:t> Platform</a:t>
            </a:r>
            <a:endParaRPr lang="en-US" sz="5000" dirty="0">
              <a:solidFill>
                <a:srgbClr val="128BAD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3849687" cy="2803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ea typeface="+mn-ea"/>
              </a:rPr>
              <a:t>Three levels </a:t>
            </a:r>
            <a:r>
              <a:rPr lang="en-US" u="sng" dirty="0">
                <a:ea typeface="+mn-ea"/>
              </a:rPr>
              <a:t>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 smtClean="0">
                <a:ea typeface="+mn-ea"/>
              </a:rPr>
              <a:t>    </a:t>
            </a:r>
            <a:endParaRPr lang="en-US" sz="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Hyper granular</a:t>
            </a:r>
            <a:r>
              <a:rPr lang="en-US" dirty="0" smtClean="0">
                <a:ea typeface="+mn-ea"/>
              </a:rPr>
              <a:t>: 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Primary for debugging.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Covers every Assert or comparison in Framework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Debugging and Framework Development tool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688" y="942975"/>
            <a:ext cx="4621212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200" y="4022725"/>
            <a:ext cx="4284663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859337" cy="233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a typeface="+mn-ea"/>
              </a:rPr>
              <a:t>Three levels 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ea typeface="+mn-ea"/>
              </a:rPr>
              <a:t> </a:t>
            </a:r>
            <a:endParaRPr lang="en-US" u="sng" dirty="0">
              <a:ea typeface="+mn-ea"/>
            </a:endParaRP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 Specific</a:t>
            </a:r>
            <a:r>
              <a:rPr lang="en-US" dirty="0" smtClean="0">
                <a:ea typeface="+mn-ea"/>
              </a:rPr>
              <a:t>:  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Test Function Pass / Fail </a:t>
            </a:r>
          </a:p>
          <a:p>
            <a:pPr marL="684213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Current Standard test run encompassing test specific data and testRun specifics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831850"/>
            <a:ext cx="3598863" cy="60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263" y="3429000"/>
            <a:ext cx="5081587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035425" cy="536575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u="sng" dirty="0" smtClean="0">
                <a:latin typeface="Calibri Light" pitchFamily="34" charset="0"/>
                <a:cs typeface="Calibri Light" pitchFamily="34" charset="0"/>
              </a:rPr>
              <a:t>Three levels of reporting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sz="700" dirty="0" smtClean="0">
                <a:latin typeface="Calibri Light" pitchFamily="34" charset="0"/>
                <a:cs typeface="Calibri Light" pitchFamily="34" charset="0"/>
              </a:rPr>
              <a:t> </a:t>
            </a:r>
            <a:endParaRPr lang="en-US" sz="700" u="sng" dirty="0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500" b="1" u="sng" dirty="0" smtClean="0">
                <a:latin typeface="Calibri Light" pitchFamily="34" charset="0"/>
                <a:cs typeface="Calibri Light" pitchFamily="34" charset="0"/>
              </a:rPr>
              <a:t>ASPIRATIONAL </a:t>
            </a:r>
            <a:r>
              <a:rPr lang="en-US" sz="2500" b="1" u="sng" dirty="0" smtClean="0">
                <a:latin typeface="Calibri Light" pitchFamily="34" charset="0"/>
                <a:cs typeface="Calibri Light" pitchFamily="34" charset="0"/>
              </a:rPr>
              <a:t>PRESENTATION</a:t>
            </a:r>
          </a:p>
          <a:p>
            <a:pPr eaLnBrk="1" hangingPunct="1">
              <a:lnSpc>
                <a:spcPct val="70000"/>
              </a:lnSpc>
            </a:pPr>
            <a:endParaRPr lang="en-US" sz="2500" b="1" dirty="0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High Level Dashboard</a:t>
            </a:r>
          </a:p>
          <a:p>
            <a:pPr eaLnBrk="1" hangingPunct="1">
              <a:lnSpc>
                <a:spcPct val="85000"/>
              </a:lnSpc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Product Specific: </a:t>
            </a:r>
          </a:p>
          <a:p>
            <a:pPr eaLnBrk="1" hangingPunct="1">
              <a:lnSpc>
                <a:spcPct val="85000"/>
              </a:lnSpc>
            </a:pPr>
            <a:r>
              <a:rPr lang="en-US" sz="500" dirty="0" smtClean="0">
                <a:latin typeface="Calibri Light" pitchFamily="34" charset="0"/>
                <a:cs typeface="Calibri Light" pitchFamily="34" charset="0"/>
              </a:rPr>
              <a:t>      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dirty="0" smtClean="0">
                <a:latin typeface="Calibri Light" pitchFamily="34" charset="0"/>
                <a:cs typeface="Calibri Light" pitchFamily="34" charset="0"/>
              </a:rPr>
              <a:t>       </a:t>
            </a: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Go / No-go Product  Dashboard</a:t>
            </a:r>
          </a:p>
          <a:p>
            <a:pPr eaLnBrk="1" hangingPunct="1">
              <a:lnSpc>
                <a:spcPct val="70000"/>
              </a:lnSpc>
            </a:pPr>
            <a:endParaRPr lang="en-US" sz="1800" b="1" dirty="0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800" dirty="0" smtClean="0">
                <a:latin typeface="Calibri Light" pitchFamily="34" charset="0"/>
                <a:cs typeface="Calibri Light" pitchFamily="34" charset="0"/>
              </a:rPr>
              <a:t>            </a:t>
            </a:r>
          </a:p>
          <a:p>
            <a:pPr eaLnBrk="1" hangingPunct="1">
              <a:lnSpc>
                <a:spcPct val="70000"/>
              </a:lnSpc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Provides: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Development Managers &amp;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dirty="0" smtClean="0">
                <a:latin typeface="Calibri Light" pitchFamily="34" charset="0"/>
                <a:cs typeface="Calibri Light" pitchFamily="34" charset="0"/>
              </a:rPr>
              <a:t>Product Managers A quick look at the current health and capability to ship the product </a:t>
            </a:r>
          </a:p>
        </p:txBody>
      </p:sp>
      <p:pic>
        <p:nvPicPr>
          <p:cNvPr id="2355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8813" y="865188"/>
            <a:ext cx="4675187" cy="599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3346450" y="142875"/>
            <a:ext cx="3040063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FUTURE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274638" y="1825625"/>
            <a:ext cx="8869362" cy="4351338"/>
          </a:xfrm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Refactor mid layer commonality.  Move commonality to the bottom Layer. </a:t>
            </a:r>
          </a:p>
          <a:p>
            <a:pPr marL="919163" lvl="1" indent="-342900" eaLnBrk="1" hangingPunct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 Light" pitchFamily="34" charset="0"/>
                <a:cs typeface="Calibri Light" pitchFamily="34" charset="0"/>
              </a:rPr>
              <a:t>The smaller the mid layer, the easier to add new capability ( new applications )</a:t>
            </a:r>
          </a:p>
          <a:p>
            <a:pPr marL="919163" lvl="1" indent="-342900" eaLnBrk="1" hangingPunct="1">
              <a:buFont typeface="Arial" panose="020B0604020202020204" pitchFamily="34" charset="0"/>
              <a:buChar char="•"/>
            </a:pPr>
            <a:endParaRPr lang="en-US" sz="18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1800" dirty="0" smtClean="0">
                <a:latin typeface="Calibri Light" pitchFamily="34" charset="0"/>
                <a:cs typeface="Calibri Light" pitchFamily="34" charset="0"/>
              </a:rPr>
              <a:t>Decouple function calls in the upper layer from in the bottom layer and below </a:t>
            </a:r>
          </a:p>
          <a:p>
            <a:pPr marL="919163" lvl="1" indent="-342900" eaLnBrk="1" hangingPunct="1">
              <a:buFontTx/>
              <a:buChar char="•"/>
            </a:pPr>
            <a:r>
              <a:rPr lang="en-US" sz="1800" dirty="0" smtClean="0">
                <a:latin typeface="Calibri Light" pitchFamily="34" charset="0"/>
                <a:cs typeface="Calibri Light" pitchFamily="34" charset="0"/>
              </a:rPr>
              <a:t>Keep calls to Protractor in the mid Layer ( page Objects )</a:t>
            </a:r>
          </a:p>
          <a:p>
            <a:pPr marL="919163" lvl="1" indent="-342900" eaLnBrk="1" hangingPunct="1">
              <a:buFont typeface="Arial" charset="0"/>
              <a:buChar char="•"/>
            </a:pPr>
            <a:r>
              <a:rPr lang="en-US" sz="1800" dirty="0" smtClean="0">
                <a:latin typeface="Calibri Light" pitchFamily="34" charset="0"/>
                <a:cs typeface="Calibri Light" pitchFamily="34" charset="0"/>
              </a:rPr>
              <a:t>Work in localized well isolated areas.  Keep the churn away from the dev engineers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Ability to spin up new application</a:t>
            </a:r>
          </a:p>
          <a:p>
            <a:pPr marL="919163" lvl="1" indent="-342900" eaLnBrk="1" hangingPunct="1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 Light" pitchFamily="34" charset="0"/>
                <a:cs typeface="Calibri Light" pitchFamily="34" charset="0"/>
              </a:rPr>
              <a:t>Adding support for new applications can be accomplished in ~10 working Days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Better Reporting</a:t>
            </a:r>
          </a:p>
          <a:p>
            <a:pPr marL="342900" indent="-342900" eaLnBrk="1" hangingPunct="1">
              <a:buFontTx/>
              <a:buChar char="•"/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Test Headless  : Trying to overcome CPU and Memory consumption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Mobile devices</a:t>
            </a:r>
          </a:p>
          <a:p>
            <a:pPr marL="342900" indent="-342900" eaLnBrk="1" hangingPunct="1"/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/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/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/>
            <a:endParaRPr lang="en-US" dirty="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009650" y="128588"/>
            <a:ext cx="5765800" cy="650875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ROLL 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2014537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>
                <a:ea typeface="+mn-ea"/>
              </a:rPr>
              <a:t> </a:t>
            </a:r>
            <a:r>
              <a:rPr lang="en-US" sz="2000" b="1" dirty="0" smtClean="0">
                <a:ea typeface="+mn-ea"/>
              </a:rPr>
              <a:t>rolling </a:t>
            </a:r>
            <a:r>
              <a:rPr lang="en-US" sz="2000" b="1" dirty="0">
                <a:ea typeface="+mn-ea"/>
              </a:rPr>
              <a:t>out </a:t>
            </a:r>
            <a:r>
              <a:rPr lang="en-US" sz="2000" b="1" dirty="0" smtClean="0">
                <a:ea typeface="+mn-ea"/>
              </a:rPr>
              <a:t>first public release of Test </a:t>
            </a:r>
            <a:r>
              <a:rPr lang="en-US" sz="2000" b="1" dirty="0">
                <a:ea typeface="+mn-ea"/>
              </a:rPr>
              <a:t>Automation Framework </a:t>
            </a:r>
            <a:endParaRPr lang="en-US" sz="20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Development staff will write </a:t>
            </a:r>
            <a:r>
              <a:rPr lang="en-US" sz="2000" b="1" dirty="0">
                <a:ea typeface="+mn-ea"/>
              </a:rPr>
              <a:t>test automation scripts </a:t>
            </a:r>
            <a:r>
              <a:rPr lang="en-US" sz="2000" b="1" dirty="0" smtClean="0">
                <a:ea typeface="+mn-ea"/>
              </a:rPr>
              <a:t>supporting their work</a:t>
            </a:r>
            <a:endParaRPr lang="en-US" sz="2000" b="1" dirty="0">
              <a:ea typeface="+mn-ea"/>
            </a:endParaRP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This scripting </a:t>
            </a:r>
            <a:r>
              <a:rPr lang="en-US" sz="1400" b="1" dirty="0">
                <a:ea typeface="+mn-ea"/>
              </a:rPr>
              <a:t>will be page specific feature level integration </a:t>
            </a:r>
            <a:r>
              <a:rPr lang="en-US" sz="1400" b="1" dirty="0" smtClean="0">
                <a:ea typeface="+mn-ea"/>
              </a:rPr>
              <a:t>tests</a:t>
            </a: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REST API test scripting  covers all basic use and edge case work</a:t>
            </a: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team continues with Use Case End </a:t>
            </a:r>
            <a:r>
              <a:rPr lang="en-US" sz="2000" b="1" dirty="0">
                <a:ea typeface="+mn-ea"/>
              </a:rPr>
              <a:t>to End test automation </a:t>
            </a:r>
            <a:endParaRPr lang="en-US" sz="2000" b="1" dirty="0" smtClean="0">
              <a:ea typeface="+mn-ea"/>
            </a:endParaRP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endParaRPr lang="en-US" sz="900" b="1" dirty="0" smtClean="0">
              <a:ea typeface="+mn-ea"/>
            </a:endParaRPr>
          </a:p>
        </p:txBody>
      </p:sp>
      <p:sp>
        <p:nvSpPr>
          <p:cNvPr id="15363" name="Title 1"/>
          <p:cNvSpPr txBox="1">
            <a:spLocks/>
          </p:cNvSpPr>
          <p:nvPr/>
        </p:nvSpPr>
        <p:spPr bwMode="auto">
          <a:xfrm>
            <a:off x="282575" y="4135437"/>
            <a:ext cx="3316968" cy="229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 typeface="Arial" charset="0"/>
              <a:buChar char="•"/>
            </a:pPr>
            <a:r>
              <a:rPr lang="en-US" sz="2000" b="1" dirty="0" smtClean="0">
                <a:latin typeface="Calibri Light" pitchFamily="34" charset="0"/>
              </a:rPr>
              <a:t>NGTA team </a:t>
            </a:r>
            <a:r>
              <a:rPr lang="en-US" sz="2000" b="1" dirty="0">
                <a:latin typeface="Calibri Light" pitchFamily="34" charset="0"/>
              </a:rPr>
              <a:t>continues development of the Test Automation framework</a:t>
            </a:r>
          </a:p>
          <a:p>
            <a:pPr marL="919163" lvl="1" indent="-342900">
              <a:lnSpc>
                <a:spcPct val="125000"/>
              </a:lnSpc>
              <a:buFont typeface="Arial" charset="0"/>
              <a:buChar char="•"/>
            </a:pPr>
            <a:r>
              <a:rPr lang="en-US" sz="1400" b="1" dirty="0">
                <a:latin typeface="Calibri" pitchFamily="34" charset="0"/>
              </a:rPr>
              <a:t>Refactoring the Mid Layer is key to adding more product under test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9825" y="3932242"/>
            <a:ext cx="361315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eft Brace 1"/>
          <p:cNvSpPr/>
          <p:nvPr/>
        </p:nvSpPr>
        <p:spPr>
          <a:xfrm>
            <a:off x="4587240" y="4541520"/>
            <a:ext cx="190500" cy="5410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594860" y="5364480"/>
            <a:ext cx="190500" cy="112776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48100" y="46101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49635" y="57208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NextGen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7088188" cy="774700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ROLES &amp; RESPONSIBILITIES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50625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Shopping &amp; Buying Development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all new  Page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correcting all test failures in  ../fitmp  directory, keeping it completely operational</a:t>
            </a:r>
            <a:endParaRPr lang="en-US" sz="14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Provider Directory Development Engineers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all new Template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correcting all test failures in the  ../fitpd 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 Core Technology API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adding new tests to the REST API regression suite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correcting all test failures in the ../fitapi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/>
              <a:t>NGTA </a:t>
            </a: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Oversee and manage all Framework development.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Continual frame work improvement, evaluating all need for new coverage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Continually analyze mid layer code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Refactor content from mid layer to the lower common layer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Develop all End to End test automation scripts based on business use cases</a:t>
            </a:r>
          </a:p>
        </p:txBody>
      </p:sp>
      <p:sp>
        <p:nvSpPr>
          <p:cNvPr id="16387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6356350" cy="866775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85750" y="1827213"/>
            <a:ext cx="8567738" cy="486886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ROLL OUT &amp; ENGINEERING ADOPTION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Refactor mid layer, ensure API is uniform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Write up training aids, examples of installation and configuration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Training staff in the use and operation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Test and debug initial installations</a:t>
            </a:r>
          </a:p>
          <a:p>
            <a:pPr indent="-119063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    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Timing on Roll out	</a:t>
            </a:r>
            <a:endParaRPr lang="en-US" sz="2000" b="1" u="sng" dirty="0" smtClean="0">
              <a:latin typeface="Calibri Light" pitchFamily="34" charset="0"/>
              <a:cs typeface="Calibri Light" pitchFamily="34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First week April to the Core Tech Team REST API Test Framework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Market place team at the end of April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other teams on first or second week of May</a:t>
            </a:r>
            <a:endParaRPr lang="en-US" sz="10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/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 eaLnBrk="1" hangingPunct="1">
              <a:buFontTx/>
              <a:buNone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</a:t>
            </a:r>
          </a:p>
        </p:txBody>
      </p:sp>
      <p:sp>
        <p:nvSpPr>
          <p:cNvPr id="17411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7" y="4810285"/>
            <a:ext cx="6020246" cy="1885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712788" y="957263"/>
            <a:ext cx="7974012" cy="1143000"/>
          </a:xfrm>
        </p:spPr>
        <p:txBody>
          <a:bodyPr anchor="t"/>
          <a:lstStyle/>
          <a:p>
            <a:pPr eaLnBrk="1" hangingPunct="1"/>
            <a:r>
              <a:rPr lang="en-US" sz="3600" smtClean="0">
                <a:latin typeface="Calibri Light" pitchFamily="34" charset="0"/>
                <a:cs typeface="Calibri Light" pitchFamily="34" charset="0"/>
              </a:rPr>
              <a:t>Market Place  :  </a:t>
            </a: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Provider Directory :    Other Apps</a:t>
            </a:r>
            <a:br>
              <a:rPr lang="en-US" sz="2800" smtClean="0">
                <a:latin typeface="Calibri Light" pitchFamily="34" charset="0"/>
                <a:cs typeface="Calibri Light" pitchFamily="34" charset="0"/>
              </a:rPr>
            </a:b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800" smtClean="0">
                <a:latin typeface="Bauhaus 93"/>
                <a:cs typeface="Calibri Light" pitchFamily="34" charset="0"/>
              </a:rPr>
              <a:t>  </a:t>
            </a: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                                 Microservice APIs</a:t>
            </a:r>
          </a:p>
        </p:txBody>
      </p:sp>
      <p:pic>
        <p:nvPicPr>
          <p:cNvPr id="26626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1200" y="2303463"/>
            <a:ext cx="7975600" cy="44862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/>
          <p:cNvSpPr>
            <a:spLocks noGrp="1"/>
          </p:cNvSpPr>
          <p:nvPr>
            <p:ph idx="1"/>
          </p:nvPr>
        </p:nvSpPr>
        <p:spPr>
          <a:xfrm>
            <a:off x="796925" y="1150938"/>
            <a:ext cx="2882900" cy="236855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	    </a:t>
            </a: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Seconds</a:t>
            </a: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Small	5		%30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Med	15		%50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Large	30		%20</a:t>
            </a:r>
          </a:p>
        </p:txBody>
      </p:sp>
      <p:sp>
        <p:nvSpPr>
          <p:cNvPr id="27650" name="Content Placeholder 2"/>
          <p:cNvSpPr txBox="1">
            <a:spLocks/>
          </p:cNvSpPr>
          <p:nvPr/>
        </p:nvSpPr>
        <p:spPr bwMode="auto">
          <a:xfrm>
            <a:off x="4327525" y="1519238"/>
            <a:ext cx="3579813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	 </a:t>
            </a:r>
            <a:r>
              <a:rPr lang="en-US" sz="3300">
                <a:latin typeface="Calibri Light" pitchFamily="34" charset="0"/>
              </a:rPr>
              <a:t>PPO		   HMO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 			      </a:t>
            </a:r>
            <a:r>
              <a:rPr lang="en-US" sz="3000">
                <a:latin typeface="Calibri Light" pitchFamily="34" charset="0"/>
              </a:rPr>
              <a:t>PPO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One                One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State              State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  <a:p>
            <a:pPr marL="341313" lvl="1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225" y="1366838"/>
            <a:ext cx="11113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063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338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225" y="4445000"/>
            <a:ext cx="3968750" cy="9572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600 TC          1800 TC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+ DIR             3600 TC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27655" name="Content Placeholder 2"/>
          <p:cNvSpPr txBox="1">
            <a:spLocks/>
          </p:cNvSpPr>
          <p:nvPr/>
        </p:nvSpPr>
        <p:spPr bwMode="auto">
          <a:xfrm>
            <a:off x="796925" y="4587875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Calibri Light" pitchFamily="34" charset="0"/>
              </a:rPr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825" y="4591050"/>
            <a:ext cx="533400" cy="150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7" name="Content Placeholder 2"/>
          <p:cNvSpPr txBox="1">
            <a:spLocks/>
          </p:cNvSpPr>
          <p:nvPr/>
        </p:nvSpPr>
        <p:spPr bwMode="auto">
          <a:xfrm>
            <a:off x="933450" y="5356225"/>
            <a:ext cx="28813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Currently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20 States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7 HMO &amp; PPO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13 PPO only</a:t>
            </a:r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769350" cy="13335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INTRODUCTION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     NGTA  - </a:t>
            </a:r>
            <a:r>
              <a:rPr lang="en-US" sz="3000" b="1" dirty="0" smtClean="0">
                <a:ea typeface="+mj-ea"/>
              </a:rPr>
              <a:t>Next Generation platform Test </a:t>
            </a:r>
            <a:r>
              <a:rPr lang="en-US" sz="3000" b="1" dirty="0">
                <a:ea typeface="+mj-ea"/>
              </a:rPr>
              <a:t>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7813" y="1512888"/>
            <a:ext cx="8866187" cy="399732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Test Automation frame work leverages available open source technology</a:t>
            </a:r>
          </a:p>
          <a:p>
            <a:pPr marL="747713" lvl="1" indent="-1714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Node,   Protractor,   JavaScript</a:t>
            </a:r>
            <a:r>
              <a:rPr lang="en-US" sz="1600" b="1" dirty="0">
                <a:ea typeface="+mn-ea"/>
              </a:rPr>
              <a:t> </a:t>
            </a:r>
            <a:endParaRPr lang="en-US" sz="2000" b="1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200" dirty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NGTA validates product quality, usability and performance of CX Web Applications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dirty="0" smtClean="0">
                <a:solidFill>
                  <a:srgbClr val="FF0000"/>
                </a:solidFill>
                <a:ea typeface="+mn-ea"/>
              </a:rPr>
              <a:t>	</a:t>
            </a: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validates core functional APIs( micro service API )</a:t>
            </a:r>
          </a:p>
          <a:p>
            <a:pPr marL="919163" lvl="1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Frisby,    Solar  </a:t>
            </a:r>
            <a:r>
              <a:rPr lang="en-US" sz="1400" b="1" dirty="0" smtClean="0">
                <a:ea typeface="+mn-ea"/>
              </a:rPr>
              <a:t>( Node Modules )</a:t>
            </a:r>
          </a:p>
          <a:p>
            <a:pPr marL="342900" indent="-342900" eaLnBrk="1" fontAlgn="auto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following provides an explanation of </a:t>
            </a:r>
            <a:r>
              <a:rPr lang="en-US" sz="2000" b="1" dirty="0" smtClean="0"/>
              <a:t>NGTA </a:t>
            </a:r>
            <a:r>
              <a:rPr lang="en-US" sz="2000" b="1" dirty="0" smtClean="0">
                <a:ea typeface="+mn-ea"/>
              </a:rPr>
              <a:t>, our purpose, technologies, philosophies, process, and our evolutionary plans for 2018 being developed by         2 local staff and 3 off shore staff.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1825" y="-49213"/>
            <a:ext cx="6329363" cy="1225551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>
                <a:ea typeface="+mj-ea"/>
              </a:rPr>
              <a:t>PURPOSE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300" b="1" dirty="0">
                <a:ea typeface="+mj-ea"/>
              </a:rPr>
              <a:t>Operational  &amp; Functional Process</a:t>
            </a:r>
            <a:r>
              <a:rPr lang="en-US" sz="3600" dirty="0">
                <a:ea typeface="+mj-ea"/>
              </a:rPr>
              <a:t/>
            </a:r>
            <a:br>
              <a:rPr lang="en-US" sz="3600" dirty="0">
                <a:ea typeface="+mj-ea"/>
              </a:rPr>
            </a:br>
            <a:endParaRPr lang="en-US" sz="3600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0625"/>
            <a:ext cx="8658225" cy="47625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My Team develops and delivered an automated </a:t>
            </a:r>
            <a:r>
              <a:rPr lang="en-US" sz="2000" b="1" dirty="0">
                <a:ea typeface="+mn-ea"/>
              </a:rPr>
              <a:t>testing frame </a:t>
            </a:r>
            <a:r>
              <a:rPr lang="en-US" sz="2000" b="1" dirty="0" smtClean="0">
                <a:ea typeface="+mn-ea"/>
              </a:rPr>
              <a:t>work for Delta Dental technology teams ( CX, . . .  )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rgbClr val="FF0000"/>
              </a:solidFill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</a:t>
            </a:r>
            <a:r>
              <a:rPr lang="en-US" sz="2000" b="1" dirty="0">
                <a:ea typeface="+mn-ea"/>
              </a:rPr>
              <a:t>with a developmental philosophy that enables seasoned development engineers to create test scripts to validate their own </a:t>
            </a:r>
            <a:r>
              <a:rPr lang="en-US" sz="2000" b="1" dirty="0" smtClean="0">
                <a:ea typeface="+mn-ea"/>
              </a:rPr>
              <a:t>work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the Framework with enough power and flexibility to meet </a:t>
            </a:r>
            <a:r>
              <a:rPr lang="en-US" sz="2000" b="1" dirty="0">
                <a:ea typeface="+mn-ea"/>
              </a:rPr>
              <a:t>current and future </a:t>
            </a:r>
            <a:r>
              <a:rPr lang="en-US" sz="2000" b="1" dirty="0" smtClean="0">
                <a:ea typeface="+mn-ea"/>
              </a:rPr>
              <a:t>needs</a:t>
            </a:r>
          </a:p>
          <a:p>
            <a:pPr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Continue iterating on Framework functional improvement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077913"/>
            <a:ext cx="8866187" cy="2039937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/>
              <a:t>NGTA </a:t>
            </a: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and the CX Market Place Development Team have matured since 2016. 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We are able to do more and deliver to a greater audience. </a:t>
            </a: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 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To scale as projected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we have to change how we develop tests   </a:t>
            </a:r>
            <a:r>
              <a:rPr lang="en-US" sz="1000" b="1" dirty="0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we have changed how we select &amp; control execution  </a:t>
            </a:r>
            <a:endParaRPr lang="en-US" sz="1000" b="1" dirty="0" smtClean="0">
              <a:solidFill>
                <a:srgbClr val="A6A6A6"/>
              </a:solidFill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" b="1" dirty="0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  </a:t>
            </a:r>
            <a:endParaRPr lang="en-US" sz="7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Massive reduction in the number of hours  Manual VS Automated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Char char="•"/>
            </a:pPr>
            <a:endParaRPr lang="en-US" sz="18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70000"/>
              </a:lnSpc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6450" y="3702050"/>
            <a:ext cx="12890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5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DAYS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6913" y="5664200"/>
            <a:ext cx="1652587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HOURS 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275" y="3886200"/>
            <a:ext cx="744538" cy="187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4" name="TextBox 14"/>
          <p:cNvSpPr txBox="1">
            <a:spLocks noChangeArrowheads="1"/>
          </p:cNvSpPr>
          <p:nvPr/>
        </p:nvSpPr>
        <p:spPr bwMode="auto">
          <a:xfrm>
            <a:off x="814388" y="3208338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A collection of </a:t>
            </a:r>
            <a:r>
              <a:rPr lang="en-US" dirty="0" smtClean="0">
                <a:latin typeface="Calibri" pitchFamily="34" charset="0"/>
              </a:rPr>
              <a:t>Manual Test </a:t>
            </a:r>
            <a:r>
              <a:rPr lang="en-US" dirty="0">
                <a:latin typeface="Calibri" pitchFamily="34" charset="0"/>
              </a:rPr>
              <a:t>Cases </a:t>
            </a:r>
          </a:p>
        </p:txBody>
      </p:sp>
      <p:sp>
        <p:nvSpPr>
          <p:cNvPr id="12295" name="TextBox 16"/>
          <p:cNvSpPr txBox="1">
            <a:spLocks noChangeArrowheads="1"/>
          </p:cNvSpPr>
          <p:nvPr/>
        </p:nvSpPr>
        <p:spPr bwMode="auto">
          <a:xfrm>
            <a:off x="852488" y="5116513"/>
            <a:ext cx="5548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A similar collection </a:t>
            </a:r>
            <a:r>
              <a:rPr lang="en-US" dirty="0" smtClean="0">
                <a:latin typeface="Calibri" pitchFamily="34" charset="0"/>
              </a:rPr>
              <a:t>of Automated Test </a:t>
            </a:r>
            <a:r>
              <a:rPr lang="en-US" dirty="0">
                <a:latin typeface="Calibri" pitchFamily="34" charset="0"/>
              </a:rPr>
              <a:t>Cases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9" y="3596790"/>
            <a:ext cx="5948520" cy="1316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9" y="5472043"/>
            <a:ext cx="5948520" cy="1313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2213"/>
            <a:ext cx="8866187" cy="5665787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Dev staff productivity and confidence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Development frequently comes to </a:t>
            </a:r>
            <a:r>
              <a:rPr lang="en-US" sz="1400" b="1" dirty="0"/>
              <a:t>NGTA </a:t>
            </a:r>
            <a:r>
              <a:rPr lang="en-US" sz="1400" b="1" dirty="0" smtClean="0">
                <a:ea typeface="+mn-ea"/>
              </a:rPr>
              <a:t>for confidence vote on the product.  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Always able to provide within hours a report on product viability</a:t>
            </a:r>
          </a:p>
          <a:p>
            <a:pPr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ea typeface="+mn-ea"/>
              </a:rPr>
              <a:t> </a:t>
            </a:r>
            <a:r>
              <a:rPr lang="en-US" sz="1600" dirty="0" smtClean="0">
                <a:ea typeface="+mn-ea"/>
              </a:rPr>
              <a:t>         </a:t>
            </a:r>
            <a:endParaRPr lang="en-US" sz="1800" dirty="0">
              <a:ea typeface="+mn-ea"/>
            </a:endParaRPr>
          </a:p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Agile Team operation : Bug fix resolution cycle!</a:t>
            </a:r>
          </a:p>
          <a:p>
            <a:pPr marL="919163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Short turn around on discover, fix , re test cycle</a:t>
            </a:r>
          </a:p>
          <a:p>
            <a:pPr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dirty="0" smtClean="0">
                <a:ea typeface="+mn-ea"/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ea typeface="+mn-ea"/>
              </a:rPr>
              <a:t>     </a:t>
            </a: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Increase in number of test points without more code.   </a:t>
            </a:r>
            <a:r>
              <a:rPr lang="en-US" sz="1700" b="1" dirty="0" smtClean="0">
                <a:ea typeface="+mn-ea"/>
              </a:rPr>
              <a:t>See Appendix: Test Case Numbers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Implementation of the ‘dataProvider’ technology </a:t>
            </a:r>
            <a:endParaRPr lang="en-US" sz="18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Provider Directory testing  incorporates novel use of the API scripts</a:t>
            </a:r>
            <a:endParaRPr lang="en-US" b="1" dirty="0" smtClean="0">
              <a:ea typeface="+mn-ea"/>
            </a:endParaRP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First access REST API and capture data.  Then access PD UI requesting same information.  Compare results</a:t>
            </a:r>
          </a:p>
          <a:p>
            <a:pPr lvl="1" indent="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Micro Service REST API Testing accomplished in same framework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No need for another product or framework.  It can all be done in </a:t>
            </a:r>
            <a:r>
              <a:rPr lang="en-US" sz="1800" b="1" dirty="0"/>
              <a:t>NGTA </a:t>
            </a:r>
            <a:r>
              <a:rPr lang="en-US" sz="1900" b="1" dirty="0" smtClean="0">
                <a:ea typeface="+mn-ea"/>
              </a:rPr>
              <a:t>Framework.</a:t>
            </a:r>
            <a:endParaRPr lang="en-US" sz="19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a typeface="+mn-ea"/>
              </a:rPr>
              <a:t>                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97712" y="115888"/>
            <a:ext cx="8542116" cy="957262"/>
          </a:xfrm>
        </p:spPr>
        <p:txBody>
          <a:bodyPr anchor="t"/>
          <a:lstStyle/>
          <a:p>
            <a:pPr algn="ctr" eaLnBrk="1" hangingPunct="1"/>
            <a:r>
              <a:rPr lang="en-US" sz="4500" dirty="0" smtClean="0">
                <a:latin typeface="Calibri Light" pitchFamily="34" charset="0"/>
                <a:cs typeface="Calibri Light" pitchFamily="34" charset="0"/>
              </a:rPr>
              <a:t>ARCHITECTURAL TECH STACK</a:t>
            </a:r>
          </a:p>
        </p:txBody>
      </p:sp>
      <p:pic>
        <p:nvPicPr>
          <p:cNvPr id="24578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0" y="1912938"/>
            <a:ext cx="48101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itle 1"/>
          <p:cNvSpPr txBox="1">
            <a:spLocks/>
          </p:cNvSpPr>
          <p:nvPr/>
        </p:nvSpPr>
        <p:spPr bwMode="auto">
          <a:xfrm>
            <a:off x="273050" y="944563"/>
            <a:ext cx="88550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>
                <a:latin typeface="Calibri Light" pitchFamily="34" charset="0"/>
              </a:rPr>
              <a:t>Git Repo     Node.js     Protractor     JavaScript   Jenkins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0" y="1338263"/>
            <a:ext cx="4162425" cy="5178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Framework is Class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Object based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/>
              <a:t>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Core base level </a:t>
            </a:r>
            <a:r>
              <a:rPr lang="en-US" sz="2000" dirty="0"/>
              <a:t>classes </a:t>
            </a:r>
            <a:r>
              <a:rPr lang="en-US" sz="2000" dirty="0" smtClean="0"/>
              <a:t>define    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common components, Fields,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Buttons, Links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     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Mid Level</a:t>
            </a:r>
            <a:r>
              <a:rPr lang="en-US" sz="2000" dirty="0" smtClean="0"/>
              <a:t>: Specific to an Application,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Collections of bases classes to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perform Application page specific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action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Script</a:t>
            </a:r>
            <a:r>
              <a:rPr lang="en-US" sz="2000" dirty="0"/>
              <a:t> </a:t>
            </a:r>
            <a:r>
              <a:rPr lang="en-US" sz="2000" dirty="0" smtClean="0"/>
              <a:t>Collection of actions specific to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test actions and </a:t>
            </a:r>
            <a:r>
              <a:rPr lang="en-US" sz="2000" dirty="0"/>
              <a:t>methods build up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from </a:t>
            </a:r>
            <a:r>
              <a:rPr lang="en-US" sz="2000" dirty="0"/>
              <a:t>Core &amp; Mid Layer components</a:t>
            </a:r>
          </a:p>
          <a:p>
            <a:pPr marL="341313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827213"/>
            <a:ext cx="8567737" cy="5002212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Two primary modes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Schedule Based : Covers Regression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MOT - Cron</a:t>
            </a:r>
            <a:endParaRPr lang="en-US" sz="1200" b="1" dirty="0">
              <a:ea typeface="+mn-ea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On Demand : Covers all developer build initiated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DIT - Jenkins</a:t>
            </a:r>
            <a:endParaRPr lang="en-US" sz="12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  <a:endParaRPr lang="en-US" sz="1400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+mn-ea"/>
              </a:rPr>
              <a:t>Configuration controlled </a:t>
            </a:r>
            <a:r>
              <a:rPr lang="en-US" sz="2000" b="1" dirty="0" smtClean="0">
                <a:ea typeface="+mn-ea"/>
              </a:rPr>
              <a:t>testing:  </a:t>
            </a:r>
            <a:r>
              <a:rPr lang="en-US" sz="2000" b="1" u="sng" dirty="0" smtClean="0">
                <a:ea typeface="+mn-ea"/>
              </a:rPr>
              <a:t>Biggest Evolutionary Advance</a:t>
            </a:r>
            <a:endParaRPr lang="en-US" sz="2000" b="1" u="sng" dirty="0">
              <a:ea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In </a:t>
            </a:r>
            <a:r>
              <a:rPr lang="en-US" sz="1800" b="1" dirty="0"/>
              <a:t>order to scale Market Place across states our research </a:t>
            </a:r>
            <a:r>
              <a:rPr lang="en-US" sz="1800" b="1" dirty="0" smtClean="0"/>
              <a:t>required we </a:t>
            </a:r>
            <a:r>
              <a:rPr lang="en-US" sz="1800" b="1" dirty="0"/>
              <a:t>pull test </a:t>
            </a:r>
            <a:r>
              <a:rPr lang="en-US" sz="1800" b="1" dirty="0" smtClean="0"/>
              <a:t>data points </a:t>
            </a:r>
            <a:r>
              <a:rPr lang="en-US" sz="1800" b="1" dirty="0"/>
              <a:t>out of </a:t>
            </a:r>
            <a:r>
              <a:rPr lang="en-US" sz="1800" b="1" dirty="0" smtClean="0"/>
              <a:t>test scripts</a:t>
            </a:r>
            <a:r>
              <a:rPr lang="en-US" sz="1800" b="1" dirty="0"/>
              <a:t>, decoupling execution from configuration</a:t>
            </a:r>
            <a:r>
              <a:rPr lang="en-US" sz="1800" b="1" dirty="0" smtClean="0"/>
              <a:t>.  Test data is now separate and usable elsewhere</a:t>
            </a:r>
            <a:endParaRPr lang="en-US" sz="18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All testing regardless of primary mode is </a:t>
            </a:r>
            <a:r>
              <a:rPr lang="en-US" sz="2000" b="1" u="sng" dirty="0" smtClean="0">
                <a:ea typeface="+mn-ea"/>
              </a:rPr>
              <a:t>configurable</a:t>
            </a:r>
            <a:r>
              <a:rPr lang="en-US" sz="2000" b="1" dirty="0" smtClean="0">
                <a:ea typeface="+mn-ea"/>
              </a:rPr>
              <a:t> prior to run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Developers use the configuration model to focus testing on development code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Gives </a:t>
            </a:r>
            <a:r>
              <a:rPr lang="en-US" sz="1800" b="1" dirty="0"/>
              <a:t>NGTA </a:t>
            </a:r>
            <a:r>
              <a:rPr lang="en-US" sz="1800" b="1" dirty="0" smtClean="0">
                <a:ea typeface="+mn-ea"/>
              </a:rPr>
              <a:t>ability to test on same deployed code w/out stepping on Dev</a:t>
            </a:r>
          </a:p>
          <a:p>
            <a:pPr marL="341313" lvl="1" indent="0" eaLnBrk="1" fontAlgn="auto" hangingPunct="1">
              <a:spcAft>
                <a:spcPts val="0"/>
              </a:spcAft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457206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ea typeface="+mn-ea"/>
              </a:rPr>
              <a:t>      </a:t>
            </a:r>
            <a:endParaRPr lang="en-US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746250"/>
            <a:ext cx="8567737" cy="5002213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Three primary types of testing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Page level Functional Integration 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Complete page element analysis</a:t>
            </a:r>
            <a:r>
              <a:rPr lang="en-US" sz="1400" b="1" dirty="0">
                <a:ea typeface="+mn-ea"/>
              </a:rPr>
              <a:t> </a:t>
            </a:r>
            <a:r>
              <a:rPr lang="en-US" sz="1400" b="1" dirty="0" smtClean="0">
                <a:ea typeface="+mn-ea"/>
              </a:rPr>
              <a:t>across all pages in application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Every Button, Field, Check Box, Link, etc.  Functionally evaluated and error checked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b="1" dirty="0" smtClean="0">
                <a:ea typeface="+mn-ea"/>
              </a:rPr>
              <a:t>     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Application level work flow : End to End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Designated user work flow execution pathways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Data driven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ea typeface="+mn-ea"/>
              </a:rPr>
              <a:t>   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Micro Service REST APIs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Regression coverage for Micro service REST API Data type &amp; Data range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Functional test use to supply data driven testing in CX Applications</a:t>
            </a:r>
            <a:endParaRPr lang="en-US" sz="14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sz="1400" b="1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482" name="Title 7"/>
          <p:cNvSpPr>
            <a:spLocks noGrp="1"/>
          </p:cNvSpPr>
          <p:nvPr>
            <p:ph type="title"/>
          </p:nvPr>
        </p:nvSpPr>
        <p:spPr>
          <a:xfrm>
            <a:off x="712788" y="109538"/>
            <a:ext cx="6897687" cy="1528762"/>
          </a:xfrm>
        </p:spPr>
        <p:txBody>
          <a:bodyPr anchor="t"/>
          <a:lstStyle/>
          <a:p>
            <a:pPr algn="ctr" eaLnBrk="1" hangingPunct="1"/>
            <a:r>
              <a:rPr lang="en-US" dirty="0" smtClean="0">
                <a:latin typeface="Calibri Light" pitchFamily="34" charset="0"/>
                <a:cs typeface="Calibri Light" pitchFamily="34" charset="0"/>
              </a:rPr>
              <a:t>TEST CASES NUMBERS</a:t>
            </a:r>
            <a:br>
              <a:rPr lang="en-US" dirty="0" smtClean="0">
                <a:latin typeface="Calibri Light" pitchFamily="34" charset="0"/>
                <a:cs typeface="Calibri Light" pitchFamily="34" charset="0"/>
              </a:rPr>
            </a:br>
            <a:r>
              <a:rPr lang="en-US" sz="4000" dirty="0" smtClean="0">
                <a:latin typeface="Calibri Light" pitchFamily="34" charset="0"/>
                <a:cs typeface="Calibri Light" pitchFamily="34" charset="0"/>
              </a:rPr>
              <a:t>Market Place</a:t>
            </a:r>
            <a:endParaRPr lang="en-US" dirty="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0483" name="TextBox 12"/>
          <p:cNvSpPr txBox="1">
            <a:spLocks noChangeArrowheads="1"/>
          </p:cNvSpPr>
          <p:nvPr/>
        </p:nvSpPr>
        <p:spPr bwMode="auto">
          <a:xfrm>
            <a:off x="274320" y="1735202"/>
            <a:ext cx="886968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Test case </a:t>
            </a:r>
            <a:r>
              <a:rPr lang="en-US" sz="2000" dirty="0" smtClean="0">
                <a:latin typeface="Calibri" pitchFamily="34" charset="0"/>
              </a:rPr>
              <a:t>results </a:t>
            </a:r>
            <a:r>
              <a:rPr lang="en-US" sz="2000" dirty="0">
                <a:latin typeface="Calibri" pitchFamily="34" charset="0"/>
              </a:rPr>
              <a:t>are </a:t>
            </a:r>
            <a:r>
              <a:rPr lang="en-US" sz="2000" dirty="0" smtClean="0">
                <a:latin typeface="Calibri" pitchFamily="34" charset="0"/>
              </a:rPr>
              <a:t>the result </a:t>
            </a:r>
            <a:r>
              <a:rPr lang="en-US" sz="2000" dirty="0" smtClean="0">
                <a:latin typeface="Calibri" pitchFamily="34" charset="0"/>
              </a:rPr>
              <a:t>of </a:t>
            </a:r>
            <a:r>
              <a:rPr lang="en-US" sz="2000" dirty="0" smtClean="0">
                <a:latin typeface="Calibri" pitchFamily="34" charset="0"/>
              </a:rPr>
              <a:t>functional test </a:t>
            </a:r>
            <a:r>
              <a:rPr lang="en-US" sz="2000" dirty="0" smtClean="0">
                <a:latin typeface="Calibri" pitchFamily="34" charset="0"/>
              </a:rPr>
              <a:t>written                                                  for a product   </a:t>
            </a:r>
            <a:r>
              <a:rPr lang="en-US" sz="2000" dirty="0" smtClean="0">
                <a:latin typeface="Calibri" pitchFamily="34" charset="0"/>
              </a:rPr>
              <a:t>X </a:t>
            </a:r>
            <a:r>
              <a:rPr lang="en-US" sz="2000" dirty="0" smtClean="0">
                <a:latin typeface="Calibri" pitchFamily="34" charset="0"/>
              </a:rPr>
              <a:t>  </a:t>
            </a:r>
            <a:r>
              <a:rPr lang="en-US" sz="2000" dirty="0" smtClean="0">
                <a:latin typeface="Calibri" pitchFamily="34" charset="0"/>
              </a:rPr>
              <a:t>data points tested </a:t>
            </a:r>
            <a:r>
              <a:rPr lang="en-US" sz="2000" dirty="0" smtClean="0">
                <a:latin typeface="Calibri" pitchFamily="34" charset="0"/>
              </a:rPr>
              <a:t>against   X    </a:t>
            </a:r>
            <a:r>
              <a:rPr lang="en-US" sz="2000" dirty="0" smtClean="0">
                <a:latin typeface="Calibri" pitchFamily="34" charset="0"/>
              </a:rPr>
              <a:t>States Tested in</a:t>
            </a:r>
          </a:p>
          <a:p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alibri" pitchFamily="34" charset="0"/>
              </a:rPr>
              <a:t>Phase 0</a:t>
            </a:r>
            <a:r>
              <a:rPr lang="en-US" sz="1400" dirty="0" smtClean="0">
                <a:latin typeface="Calibri" pitchFamily="34" charset="0"/>
              </a:rPr>
              <a:t> contains 4 products with </a:t>
            </a:r>
            <a:r>
              <a:rPr lang="en-US" sz="1400" dirty="0" smtClean="0">
                <a:latin typeface="Calibri" pitchFamily="34" charset="0"/>
              </a:rPr>
              <a:t>total  of 1873 </a:t>
            </a:r>
            <a:r>
              <a:rPr lang="en-US" sz="1400" dirty="0" smtClean="0">
                <a:latin typeface="Calibri" pitchFamily="34" charset="0"/>
              </a:rPr>
              <a:t>functional tests written.                                                                              Factoring test data point into the calculation,                                                                                                                                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4 Products tested in 5 states totals </a:t>
            </a:r>
            <a:r>
              <a:rPr lang="en-US" sz="2400" dirty="0" smtClean="0">
                <a:latin typeface="Calibri" pitchFamily="34" charset="0"/>
              </a:rPr>
              <a:t>10125 tests</a:t>
            </a:r>
            <a:endParaRPr lang="en-US" dirty="0" smtClean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alibri" pitchFamily="34" charset="0"/>
              </a:rPr>
              <a:t>Phase 1 </a:t>
            </a:r>
            <a:r>
              <a:rPr lang="en-US" sz="1400" dirty="0" smtClean="0">
                <a:latin typeface="Calibri" pitchFamily="34" charset="0"/>
              </a:rPr>
              <a:t>contains 2 </a:t>
            </a:r>
            <a:r>
              <a:rPr lang="en-US" sz="1400" dirty="0">
                <a:latin typeface="Calibri" pitchFamily="34" charset="0"/>
              </a:rPr>
              <a:t>products with total  of </a:t>
            </a:r>
            <a:r>
              <a:rPr lang="en-US" sz="1400" dirty="0" smtClean="0">
                <a:latin typeface="Calibri" pitchFamily="34" charset="0"/>
              </a:rPr>
              <a:t>819 functional </a:t>
            </a:r>
            <a:r>
              <a:rPr lang="en-US" sz="1400" dirty="0">
                <a:latin typeface="Calibri" pitchFamily="34" charset="0"/>
              </a:rPr>
              <a:t>tests written.                                </a:t>
            </a:r>
            <a:r>
              <a:rPr lang="en-US" sz="1400" dirty="0" smtClean="0">
                <a:latin typeface="Calibri" pitchFamily="34" charset="0"/>
              </a:rPr>
              <a:t>                                                  </a:t>
            </a:r>
            <a:r>
              <a:rPr lang="en-US" sz="1400" dirty="0">
                <a:latin typeface="Calibri" pitchFamily="34" charset="0"/>
              </a:rPr>
              <a:t>Factoring test data point into the calculation, </a:t>
            </a:r>
            <a:r>
              <a:rPr lang="en-US" sz="1400" dirty="0" smtClean="0">
                <a:latin typeface="Calibri" pitchFamily="34" charset="0"/>
              </a:rPr>
              <a:t>                                                                                                                                      </a:t>
            </a:r>
            <a:r>
              <a:rPr lang="en-US" sz="2000" dirty="0" smtClean="0">
                <a:latin typeface="Calibri" pitchFamily="34" charset="0"/>
              </a:rPr>
              <a:t>2 Products tested in 8 States totals </a:t>
            </a:r>
            <a:r>
              <a:rPr lang="en-US" sz="2400" dirty="0" smtClean="0">
                <a:latin typeface="Calibri" pitchFamily="34" charset="0"/>
              </a:rPr>
              <a:t>4394 </a:t>
            </a:r>
            <a:r>
              <a:rPr lang="en-US" sz="2400" dirty="0">
                <a:latin typeface="Calibri" pitchFamily="34" charset="0"/>
              </a:rPr>
              <a:t>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alibri" pitchFamily="34" charset="0"/>
              </a:rPr>
              <a:t>Phase </a:t>
            </a:r>
            <a:r>
              <a:rPr lang="en-US" sz="1400" b="1" dirty="0" smtClean="0">
                <a:latin typeface="Calibri" pitchFamily="34" charset="0"/>
              </a:rPr>
              <a:t>2 </a:t>
            </a:r>
            <a:r>
              <a:rPr lang="en-US" sz="1400" dirty="0" smtClean="0">
                <a:latin typeface="Calibri" pitchFamily="34" charset="0"/>
              </a:rPr>
              <a:t>contains 1 </a:t>
            </a:r>
            <a:r>
              <a:rPr lang="en-US" sz="1400" dirty="0">
                <a:latin typeface="Calibri" pitchFamily="34" charset="0"/>
              </a:rPr>
              <a:t>products with total  of </a:t>
            </a:r>
            <a:r>
              <a:rPr lang="en-US" sz="1400" dirty="0" smtClean="0">
                <a:latin typeface="Calibri" pitchFamily="34" charset="0"/>
              </a:rPr>
              <a:t>471 functional </a:t>
            </a:r>
            <a:r>
              <a:rPr lang="en-US" sz="1400" dirty="0">
                <a:latin typeface="Calibri" pitchFamily="34" charset="0"/>
              </a:rPr>
              <a:t>tests written.                                                                                  Factoring test data point into the calculation, </a:t>
            </a:r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                                                                                                                                              </a:t>
            </a:r>
            <a:r>
              <a:rPr lang="en-US" sz="2000" dirty="0" smtClean="0">
                <a:latin typeface="Calibri" pitchFamily="34" charset="0"/>
              </a:rPr>
              <a:t>1 </a:t>
            </a:r>
            <a:r>
              <a:rPr lang="en-US" sz="2000" dirty="0" smtClean="0">
                <a:latin typeface="Calibri" pitchFamily="34" charset="0"/>
              </a:rPr>
              <a:t>Product tested in 7 States totals </a:t>
            </a:r>
            <a:r>
              <a:rPr lang="en-US" sz="2400" dirty="0" smtClean="0">
                <a:latin typeface="Calibri" pitchFamily="34" charset="0"/>
              </a:rPr>
              <a:t>3234 tests</a:t>
            </a:r>
            <a:endParaRPr lang="en-US" sz="2000" dirty="0" smtClean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alibri" pitchFamily="34" charset="0"/>
              </a:rPr>
              <a:t>Phase 3 </a:t>
            </a:r>
            <a:r>
              <a:rPr lang="en-US" sz="1400" dirty="0" smtClean="0">
                <a:latin typeface="Calibri" pitchFamily="34" charset="0"/>
              </a:rPr>
              <a:t>contains 1 </a:t>
            </a:r>
            <a:r>
              <a:rPr lang="en-US" sz="1400" dirty="0">
                <a:latin typeface="Calibri" pitchFamily="34" charset="0"/>
              </a:rPr>
              <a:t>products with total  of </a:t>
            </a:r>
            <a:r>
              <a:rPr lang="en-US" sz="1400" dirty="0" smtClean="0">
                <a:latin typeface="Calibri" pitchFamily="34" charset="0"/>
              </a:rPr>
              <a:t>471 functional </a:t>
            </a:r>
            <a:r>
              <a:rPr lang="en-US" sz="1400" dirty="0">
                <a:latin typeface="Calibri" pitchFamily="34" charset="0"/>
              </a:rPr>
              <a:t>tests written.                                                                                  Factoring test data point into the calculation, </a:t>
            </a:r>
            <a:r>
              <a:rPr lang="en-US" sz="1400" dirty="0">
                <a:latin typeface="Calibri" pitchFamily="34" charset="0"/>
              </a:rPr>
              <a:t> </a:t>
            </a:r>
            <a:r>
              <a:rPr lang="en-US" sz="1400" dirty="0" smtClean="0">
                <a:latin typeface="Calibri" pitchFamily="34" charset="0"/>
              </a:rPr>
              <a:t>                                                                                                                             </a:t>
            </a:r>
            <a:r>
              <a:rPr lang="en-US" sz="2000" dirty="0" smtClean="0">
                <a:latin typeface="Calibri" pitchFamily="34" charset="0"/>
              </a:rPr>
              <a:t>1 </a:t>
            </a:r>
            <a:r>
              <a:rPr lang="en-US" sz="2000" dirty="0">
                <a:latin typeface="Calibri" pitchFamily="34" charset="0"/>
              </a:rPr>
              <a:t>Product tested in 7 States totals </a:t>
            </a:r>
            <a:r>
              <a:rPr lang="en-US" sz="2400" dirty="0">
                <a:latin typeface="Calibri" pitchFamily="34" charset="0"/>
              </a:rPr>
              <a:t>3234 </a:t>
            </a:r>
            <a:r>
              <a:rPr lang="en-US" sz="2400" dirty="0" smtClean="0">
                <a:latin typeface="Calibri" pitchFamily="34" charset="0"/>
              </a:rPr>
              <a:t>tests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7043</TotalTime>
  <Words>1175</Words>
  <Application>Microsoft Office PowerPoint</Application>
  <PresentationFormat>On-screen Show (4:3)</PresentationFormat>
  <Paragraphs>222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Bauhaus 93</vt:lpstr>
      <vt:lpstr>Calibri</vt:lpstr>
      <vt:lpstr>Calibri Light</vt:lpstr>
      <vt:lpstr>Office Theme</vt:lpstr>
      <vt:lpstr>PowerPoint Presentation</vt:lpstr>
      <vt:lpstr>INTRODUCTION      NGTA  - Next Generation platform Test Automation</vt:lpstr>
      <vt:lpstr>PURPOSE Operational  &amp; Functional Process </vt:lpstr>
      <vt:lpstr>ACCOMPLISHMENTS / EVOLUTION</vt:lpstr>
      <vt:lpstr>ACCOMPLISHMENTS / EVOLUTION</vt:lpstr>
      <vt:lpstr>ARCHITECTURAL TECH STACK</vt:lpstr>
      <vt:lpstr>TEST EXECUTION  </vt:lpstr>
      <vt:lpstr>TESTING TYPES  </vt:lpstr>
      <vt:lpstr>TEST CASES NUMBERS Market Place</vt:lpstr>
      <vt:lpstr>REPORTING</vt:lpstr>
      <vt:lpstr>REPORTING</vt:lpstr>
      <vt:lpstr>REPORTING</vt:lpstr>
      <vt:lpstr>FUTURE</vt:lpstr>
      <vt:lpstr>ROLL OUT</vt:lpstr>
      <vt:lpstr>ROLES &amp; RESPONSIBILITIES</vt:lpstr>
      <vt:lpstr>PROPOSED TIME LINE</vt:lpstr>
      <vt:lpstr>Market Place  :  Provider Directory :    Other Apps                                     Microservice APIs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deltads\ca34081</cp:lastModifiedBy>
  <cp:revision>211</cp:revision>
  <cp:lastPrinted>2018-03-12T21:48:31Z</cp:lastPrinted>
  <dcterms:created xsi:type="dcterms:W3CDTF">2018-02-03T01:05:09Z</dcterms:created>
  <dcterms:modified xsi:type="dcterms:W3CDTF">2018-04-12T01:42:50Z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  <property fmtid="{D5CDD505-2E9C-101B-9397-08002B2CF9AE}" pid="4" name="_dlc_DocId">
    <vt:lpwstr>6AH7XJTKT27D-494-2</vt:lpwstr>
  </property>
  <property fmtid="{D5CDD505-2E9C-101B-9397-08002B2CF9AE}" pid="5" name="_dlc_DocIdUrl">
    <vt:lpwstr>http://itportal/sites/PMD/presentations/_layouts/DocIdRedir.aspx?ID=6AH7XJTKT27D-494-2, 6AH7XJTKT27D-494-2</vt:lpwstr>
  </property>
</Properties>
</file>