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sldIdLst>
    <p:sldId id="256" r:id="rId6"/>
    <p:sldId id="261" r:id="rId7"/>
    <p:sldId id="262" r:id="rId8"/>
    <p:sldId id="263" r:id="rId9"/>
    <p:sldId id="283" r:id="rId10"/>
    <p:sldId id="271" r:id="rId11"/>
    <p:sldId id="272" r:id="rId12"/>
    <p:sldId id="273" r:id="rId13"/>
    <p:sldId id="274" r:id="rId14"/>
    <p:sldId id="275" r:id="rId15"/>
    <p:sldId id="281" r:id="rId16"/>
    <p:sldId id="282" r:id="rId17"/>
    <p:sldId id="279" r:id="rId18"/>
    <p:sldId id="280" r:id="rId19"/>
    <p:sldId id="284" r:id="rId2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3" autoAdjust="0"/>
    <p:restoredTop sz="94660"/>
  </p:normalViewPr>
  <p:slideViewPr>
    <p:cSldViewPr snapToGrid="0" snapToObjects="1" showGuides="1">
      <p:cViewPr>
        <p:scale>
          <a:sx n="66" d="100"/>
          <a:sy n="66" d="100"/>
        </p:scale>
        <p:origin x="648" y="475"/>
      </p:cViewPr>
      <p:guideLst>
        <p:guide orient="horz" pos="262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95FF61-7FDF-4F4D-A3AE-3078F9B9BE1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BA8455-071F-4048-9007-26D1A931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piece is hacked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A4E8A-5713-4A07-812D-D14D991F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THANK YOU FOR</a:t>
            </a:r>
            <a:br>
              <a:rPr lang="en-US" dirty="0" smtClean="0"/>
            </a:br>
            <a:r>
              <a:rPr lang="en-US" dirty="0" smtClean="0"/>
              <a:t>YOUR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Mark Atkinson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3/1/18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934" y="172903"/>
            <a:ext cx="6635690" cy="168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8BAD"/>
                </a:solidFill>
              </a:rPr>
              <a:t>Customer Experience </a:t>
            </a:r>
            <a:br>
              <a:rPr lang="en-US" dirty="0" smtClean="0">
                <a:solidFill>
                  <a:srgbClr val="128BAD"/>
                </a:solidFill>
              </a:rPr>
            </a:br>
            <a:r>
              <a:rPr lang="en-US" dirty="0" smtClean="0">
                <a:solidFill>
                  <a:srgbClr val="128BAD"/>
                </a:solidFill>
              </a:rPr>
              <a:t>Test Automation</a:t>
            </a:r>
            <a:endParaRPr lang="en-US" dirty="0">
              <a:solidFill>
                <a:srgbClr val="128BAD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28934" y="1843474"/>
            <a:ext cx="5757866" cy="3916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Introduction</a:t>
            </a:r>
          </a:p>
          <a:p>
            <a:pPr algn="ctr"/>
            <a:r>
              <a:rPr lang="en-US" sz="2800" dirty="0" smtClean="0"/>
              <a:t>Purpose</a:t>
            </a:r>
          </a:p>
          <a:p>
            <a:pPr algn="ctr"/>
            <a:r>
              <a:rPr lang="en-US" sz="2800" dirty="0" smtClean="0"/>
              <a:t>Evolution</a:t>
            </a:r>
          </a:p>
          <a:p>
            <a:pPr algn="ctr"/>
            <a:r>
              <a:rPr lang="en-US" sz="2800" dirty="0" smtClean="0"/>
              <a:t>Roll Out</a:t>
            </a:r>
          </a:p>
          <a:p>
            <a:pPr algn="ctr"/>
            <a:r>
              <a:rPr lang="en-US" sz="2800" dirty="0" smtClean="0"/>
              <a:t>Independent Product Test, Scaling</a:t>
            </a:r>
          </a:p>
          <a:p>
            <a:pPr algn="ctr"/>
            <a:r>
              <a:rPr lang="en-US" sz="2800" dirty="0" smtClean="0"/>
              <a:t>How its built</a:t>
            </a:r>
          </a:p>
          <a:p>
            <a:pPr algn="ctr"/>
            <a:r>
              <a:rPr lang="en-US" sz="2800" dirty="0" smtClean="0"/>
              <a:t>Execution</a:t>
            </a:r>
          </a:p>
          <a:p>
            <a:pPr algn="ctr"/>
            <a:r>
              <a:rPr lang="en-US" sz="2800" dirty="0" smtClean="0"/>
              <a:t>Reporting</a:t>
            </a:r>
          </a:p>
          <a:p>
            <a:pPr algn="ctr"/>
            <a:r>
              <a:rPr lang="en-US" sz="2800" dirty="0" smtClean="0"/>
              <a:t>Closing or Conclusions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1863333"/>
            <a:ext cx="3849789" cy="4351338"/>
          </a:xfrm>
        </p:spPr>
        <p:txBody>
          <a:bodyPr/>
          <a:lstStyle/>
          <a:p>
            <a:r>
              <a:rPr lang="en-US" dirty="0" smtClean="0"/>
              <a:t>Reporting:  Three levels of information</a:t>
            </a:r>
          </a:p>
          <a:p>
            <a:r>
              <a:rPr lang="en-US" sz="1400" dirty="0" smtClean="0"/>
              <a:t>    </a:t>
            </a:r>
            <a:endParaRPr lang="en-US" sz="1400" dirty="0"/>
          </a:p>
          <a:p>
            <a:r>
              <a:rPr lang="en-US" dirty="0" smtClean="0"/>
              <a:t>Hyper granular:  Cover every Assert and Compare in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Debugging and Framework Development </a:t>
            </a:r>
            <a:r>
              <a:rPr lang="en-US" dirty="0" smtClean="0"/>
              <a:t>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78" y="942849"/>
            <a:ext cx="4723646" cy="57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1863333"/>
            <a:ext cx="4787339" cy="4351338"/>
          </a:xfrm>
        </p:spPr>
        <p:txBody>
          <a:bodyPr/>
          <a:lstStyle/>
          <a:p>
            <a:r>
              <a:rPr lang="en-US" dirty="0" smtClean="0"/>
              <a:t>Reporting:  Three levels of information</a:t>
            </a:r>
          </a:p>
          <a:p>
            <a:pPr marL="341313" lvl="1" indent="0">
              <a:buNone/>
            </a:pPr>
            <a:r>
              <a:rPr lang="en-US" sz="1400" dirty="0" smtClean="0"/>
              <a:t>          </a:t>
            </a:r>
            <a:endParaRPr lang="en-US" sz="1400" dirty="0" smtClean="0"/>
          </a:p>
          <a:p>
            <a:r>
              <a:rPr lang="en-US" dirty="0" smtClean="0"/>
              <a:t>Test Run Specific:  Pass / Fail assessment of all written script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Current Standard test run encompassing test </a:t>
            </a:r>
            <a:r>
              <a:rPr lang="en-US" dirty="0" smtClean="0"/>
              <a:t>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27" y="832327"/>
            <a:ext cx="3599233" cy="60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4" y="1863333"/>
            <a:ext cx="395396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Reporting:  Three levels of information</a:t>
            </a:r>
          </a:p>
          <a:p>
            <a:r>
              <a:rPr lang="en-US" sz="1400" dirty="0" smtClean="0"/>
              <a:t>   </a:t>
            </a:r>
          </a:p>
          <a:p>
            <a:r>
              <a:rPr lang="en-US" dirty="0" smtClean="0"/>
              <a:t>High </a:t>
            </a:r>
            <a:r>
              <a:rPr lang="en-US" dirty="0" smtClean="0"/>
              <a:t>Level Product Specific:  Go / No-go on a Product basis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 Design Mode.  Would provide Development and Product Managers a quick look at the current health and capability to ship the product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19" y="864704"/>
            <a:ext cx="4675481" cy="59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2" y="143451"/>
            <a:ext cx="3041073" cy="1325563"/>
          </a:xfrm>
        </p:spPr>
        <p:txBody>
          <a:bodyPr anchor="t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16" y="1825625"/>
            <a:ext cx="8720584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Mobile </a:t>
            </a:r>
            <a:r>
              <a:rPr lang="en-US" sz="2000" dirty="0" smtClean="0"/>
              <a:t>devices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Test Headless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Additional Application Coverage</a:t>
            </a:r>
          </a:p>
          <a:p>
            <a:pPr marL="862013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New Support should be capable in ~10 working Days</a:t>
            </a:r>
            <a:endParaRPr lang="en-US" sz="1600" dirty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Continue deriving mid layer commonality.  Move commonality to the bottom Layer. 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 smaller the mid layer, the easier to add </a:t>
            </a:r>
            <a:r>
              <a:rPr lang="en-US" sz="1800" dirty="0" err="1" smtClean="0"/>
              <a:t>add</a:t>
            </a:r>
            <a:r>
              <a:rPr lang="en-US" sz="1800" dirty="0" smtClean="0"/>
              <a:t> new capability ( new applications )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/>
              <a:t>Market Place  :  </a:t>
            </a:r>
            <a:r>
              <a:rPr lang="en-US" sz="2800" dirty="0" smtClean="0"/>
              <a:t>Provider Directory :    Other Apps</a:t>
            </a:r>
            <a:br>
              <a:rPr lang="en-US" sz="2800" dirty="0" smtClean="0"/>
            </a:br>
            <a:r>
              <a:rPr lang="en-US" sz="2800" dirty="0" smtClean="0"/>
              <a:t>                                    Microservice APIs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620044"/>
            <a:ext cx="7975600" cy="4486275"/>
          </a:xfrm>
        </p:spPr>
      </p:pic>
    </p:spTree>
    <p:extLst>
      <p:ext uri="{BB962C8B-B14F-4D97-AF65-F5344CB8AC3E}">
        <p14:creationId xmlns:p14="http://schemas.microsoft.com/office/powerpoint/2010/main" val="28938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67" y="92601"/>
            <a:ext cx="2882096" cy="2037144"/>
          </a:xfrm>
        </p:spPr>
        <p:txBody>
          <a:bodyPr/>
          <a:lstStyle/>
          <a:p>
            <a:r>
              <a:rPr lang="en-US" dirty="0" smtClean="0"/>
              <a:t>Small	5		%30</a:t>
            </a:r>
          </a:p>
          <a:p>
            <a:endParaRPr lang="en-US" dirty="0"/>
          </a:p>
          <a:p>
            <a:r>
              <a:rPr lang="en-US" dirty="0" smtClean="0"/>
              <a:t>Med	15		%50</a:t>
            </a:r>
          </a:p>
          <a:p>
            <a:endParaRPr lang="en-US" dirty="0"/>
          </a:p>
          <a:p>
            <a:r>
              <a:rPr lang="en-US" dirty="0" smtClean="0"/>
              <a:t>Large	30		%20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9646" y="150476"/>
            <a:ext cx="3579470" cy="2777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 </a:t>
            </a:r>
            <a:r>
              <a:rPr lang="en-US" sz="3300" dirty="0" smtClean="0"/>
              <a:t>PPO		   HMO</a:t>
            </a:r>
          </a:p>
          <a:p>
            <a:pPr marL="731838" lvl="3" indent="0">
              <a:buNone/>
            </a:pPr>
            <a:r>
              <a:rPr lang="en-US" sz="2200" dirty="0" smtClean="0"/>
              <a:t>O			    </a:t>
            </a:r>
            <a:r>
              <a:rPr lang="en-US" sz="3000" dirty="0" smtClean="0"/>
              <a:t>PPO</a:t>
            </a:r>
          </a:p>
          <a:p>
            <a:pPr marL="731838" lvl="3" indent="0">
              <a:buNone/>
            </a:pPr>
            <a:r>
              <a:rPr lang="en-US" sz="2200" dirty="0" smtClean="0"/>
              <a:t>N</a:t>
            </a:r>
          </a:p>
          <a:p>
            <a:pPr marL="731838" lvl="3" indent="0">
              <a:buNone/>
            </a:pPr>
            <a:r>
              <a:rPr lang="en-US" sz="2200" dirty="0" smtClean="0"/>
              <a:t>E</a:t>
            </a:r>
          </a:p>
          <a:p>
            <a:pPr marL="731838" lvl="3" indent="0">
              <a:buNone/>
            </a:pPr>
            <a:r>
              <a:rPr lang="en-US" sz="2200" dirty="0" smtClean="0"/>
              <a:t>                           One</a:t>
            </a:r>
          </a:p>
          <a:p>
            <a:pPr marL="731838" lvl="3" indent="0">
              <a:buNone/>
            </a:pPr>
            <a:r>
              <a:rPr lang="en-US" sz="2200" dirty="0" smtClean="0"/>
              <a:t>S                        State</a:t>
            </a:r>
          </a:p>
          <a:p>
            <a:pPr marL="731838" lvl="3" indent="0">
              <a:buNone/>
            </a:pPr>
            <a:r>
              <a:rPr lang="en-US" sz="2200" dirty="0" smtClean="0"/>
              <a:t>T</a:t>
            </a:r>
          </a:p>
          <a:p>
            <a:pPr marL="731838" lvl="3" indent="0">
              <a:buNone/>
            </a:pPr>
            <a:r>
              <a:rPr lang="en-US" sz="2200" dirty="0" smtClean="0"/>
              <a:t>A</a:t>
            </a:r>
          </a:p>
          <a:p>
            <a:pPr marL="731838" lvl="3" indent="0">
              <a:buNone/>
            </a:pPr>
            <a:r>
              <a:rPr lang="en-US" sz="2200" dirty="0" smtClean="0"/>
              <a:t>T</a:t>
            </a:r>
          </a:p>
          <a:p>
            <a:pPr marL="731838" lvl="3" indent="0">
              <a:buNone/>
            </a:pPr>
            <a:r>
              <a:rPr lang="en-US" sz="2200" dirty="0" smtClean="0"/>
              <a:t>E</a:t>
            </a:r>
          </a:p>
          <a:p>
            <a:pPr marL="341313" lvl="1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90035" y="0"/>
            <a:ext cx="23150" cy="287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79962" y="0"/>
            <a:ext cx="0" cy="287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99116" y="0"/>
            <a:ext cx="0" cy="287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704863" y="2870522"/>
            <a:ext cx="3969152" cy="949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AARP 600 TC          1800 TC </a:t>
            </a:r>
          </a:p>
          <a:p>
            <a:r>
              <a:rPr lang="en-US" sz="2200" dirty="0" smtClean="0"/>
              <a:t>AARP + DIR             3600 TC</a:t>
            </a:r>
          </a:p>
          <a:p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9367" y="3009418"/>
            <a:ext cx="3171463" cy="47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171463" y="3009418"/>
            <a:ext cx="533400" cy="150471"/>
          </a:xfrm>
          <a:prstGeom prst="curvedConnector3">
            <a:avLst>
              <a:gd name="adj1" fmla="val 521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424406" y="3819646"/>
            <a:ext cx="2882096" cy="203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Currently </a:t>
            </a:r>
          </a:p>
          <a:p>
            <a:r>
              <a:rPr lang="en-US" dirty="0" smtClean="0"/>
              <a:t>20 States</a:t>
            </a:r>
          </a:p>
          <a:p>
            <a:r>
              <a:rPr lang="en-US" dirty="0" smtClean="0"/>
              <a:t>7 HMO &amp; PPO</a:t>
            </a:r>
          </a:p>
          <a:p>
            <a:r>
              <a:rPr lang="en-US" dirty="0" smtClean="0"/>
              <a:t>13 PPO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299"/>
            <a:ext cx="8769927" cy="13335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CXTA  - </a:t>
            </a:r>
            <a:r>
              <a:rPr lang="en-US" sz="3000" b="1" dirty="0"/>
              <a:t>Customer Experience Test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8295" y="1512208"/>
            <a:ext cx="8994913" cy="399784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</a:rPr>
              <a:t>The Test Automation frame work leverages available open source technology</a:t>
            </a:r>
            <a:endParaRPr lang="en-US" sz="2000" dirty="0"/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</a:rPr>
              <a:t>CXTA validates </a:t>
            </a:r>
            <a:r>
              <a:rPr lang="en-US" sz="2000" dirty="0" smtClean="0"/>
              <a:t>product quality, usability and performance </a:t>
            </a:r>
            <a:r>
              <a:rPr lang="en-US" sz="2000" dirty="0" smtClean="0">
                <a:effectLst/>
              </a:rPr>
              <a:t>of CX Web Applications…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CXTA validates </a:t>
            </a:r>
            <a:r>
              <a:rPr lang="en-US" sz="2000" dirty="0" smtClean="0">
                <a:effectLst/>
              </a:rPr>
              <a:t>core functional APIs( micro service API )…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The following provides an </a:t>
            </a:r>
            <a:r>
              <a:rPr lang="en-US" sz="2000" dirty="0" smtClean="0">
                <a:effectLst/>
              </a:rPr>
              <a:t>explanation of CXTA, our purpose, technologies, philosophies, process, and our evolutionary plans for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2460" y="103302"/>
            <a:ext cx="6329449" cy="12257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900" dirty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/>
              <a:t>Operational  &amp; Functional Process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173" y="1622560"/>
            <a:ext cx="8657483" cy="4762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Develop and deliver an automated </a:t>
            </a:r>
            <a:r>
              <a:rPr lang="en-US" sz="2000" dirty="0"/>
              <a:t>testing frame </a:t>
            </a:r>
            <a:r>
              <a:rPr lang="en-US" sz="2000" dirty="0" smtClean="0"/>
              <a:t>work for Delta Dental </a:t>
            </a:r>
            <a:r>
              <a:rPr lang="en-US" sz="2000" dirty="0" smtClean="0"/>
              <a:t>technology </a:t>
            </a:r>
            <a:r>
              <a:rPr lang="en-US" sz="2000" dirty="0" smtClean="0"/>
              <a:t>teams 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Design with a developmental philosophy that enables seasoned development engineers to create test scripts to validate their own work…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Design the Framework with enough power and flexibility to meet </a:t>
            </a:r>
            <a:r>
              <a:rPr lang="en-US" sz="2000" dirty="0"/>
              <a:t>current and future </a:t>
            </a:r>
            <a:r>
              <a:rPr lang="en-US" sz="2000" dirty="0" smtClean="0"/>
              <a:t>needs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Continue </a:t>
            </a:r>
            <a:r>
              <a:rPr lang="en-US" sz="2000" dirty="0" smtClean="0"/>
              <a:t>iterating </a:t>
            </a:r>
            <a:r>
              <a:rPr lang="en-US" sz="2000" dirty="0" smtClean="0"/>
              <a:t>on Framework functional improvement…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423947"/>
          </a:xfrm>
        </p:spPr>
        <p:txBody>
          <a:bodyPr anchor="t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6" y="1192693"/>
            <a:ext cx="7360995" cy="56653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CXTA and the CX Market Place Development Team have matured. </a:t>
            </a:r>
            <a:endParaRPr lang="en-US" sz="2000" dirty="0" smtClean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We are able to do more and deliver to a greater audience.  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California is no longer the horizon !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To scale as is projected we have to change how we develop tests…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We have to change how we select and execute tests…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Reduction in the number of hours  Manual VS Automated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800" dirty="0"/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3" y="3679465"/>
            <a:ext cx="6006486" cy="1320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3" y="5198401"/>
            <a:ext cx="6006486" cy="13289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39022" y="3798235"/>
            <a:ext cx="14005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 DHMO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67958" y="5453247"/>
            <a:ext cx="14005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HMO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423947"/>
          </a:xfrm>
        </p:spPr>
        <p:txBody>
          <a:bodyPr anchor="t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6" y="1192693"/>
            <a:ext cx="8865704" cy="56653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Dev </a:t>
            </a:r>
            <a:r>
              <a:rPr lang="en-US" sz="2000" dirty="0" smtClean="0"/>
              <a:t>staff productivity and </a:t>
            </a:r>
            <a:r>
              <a:rPr lang="en-US" sz="2000" dirty="0" smtClean="0"/>
              <a:t>confidence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A number of times Development has needed a confidence vote on the product reliability.  Each time I was able to provide within a number of hours a solid reporting on the product’s viability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endParaRPr lang="en-US" sz="1800" dirty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Team Agility. Bug found, code fix submitted, automation run. Its Fixed </a:t>
            </a:r>
            <a:r>
              <a:rPr lang="en-US" sz="2000" dirty="0" smtClean="0"/>
              <a:t>!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Product Architect claimed at one point, “ That’s why I liked Test Automation so much.”  My Automation ran the same script that forced the problem to the surface and ran identically proving the fix was successful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600" dirty="0" smtClean="0"/>
              <a:t>              </a:t>
            </a:r>
            <a:endParaRPr lang="en-US" sz="1600" dirty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Big Fixes done at MOT on a development request. 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We run out tests.  We find a bug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We answer:  Yes, we can rerun the pass for you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And within hours we can report a Full Run, Short Run, Focused Run providing confidence to the team.</a:t>
            </a:r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31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128455"/>
            <a:ext cx="5765489" cy="651510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44031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CXTA </a:t>
            </a:r>
            <a:r>
              <a:rPr lang="en-US" sz="2000" dirty="0" smtClean="0"/>
              <a:t> is rolling </a:t>
            </a:r>
            <a:r>
              <a:rPr lang="en-US" sz="2000" dirty="0"/>
              <a:t>out </a:t>
            </a:r>
            <a:r>
              <a:rPr lang="en-US" sz="2000" dirty="0" smtClean="0"/>
              <a:t>their </a:t>
            </a:r>
            <a:r>
              <a:rPr lang="en-US" sz="2000" dirty="0"/>
              <a:t>first version </a:t>
            </a:r>
            <a:r>
              <a:rPr lang="en-US" sz="2000" dirty="0" smtClean="0"/>
              <a:t>of the Test </a:t>
            </a:r>
            <a:r>
              <a:rPr lang="en-US" sz="2000" dirty="0"/>
              <a:t>Automation Framework </a:t>
            </a:r>
            <a:endParaRPr lang="en-US" sz="2000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Development </a:t>
            </a:r>
            <a:r>
              <a:rPr lang="en-US" sz="2000" dirty="0" smtClean="0"/>
              <a:t>will </a:t>
            </a:r>
            <a:r>
              <a:rPr lang="en-US" sz="2000" dirty="0"/>
              <a:t>write test automation scripts </a:t>
            </a:r>
            <a:r>
              <a:rPr lang="en-US" sz="2000" dirty="0" smtClean="0"/>
              <a:t>supporting their work…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This scripting </a:t>
            </a:r>
            <a:r>
              <a:rPr lang="en-US" sz="2000" dirty="0"/>
              <a:t>will be page specific feature level integration </a:t>
            </a:r>
            <a:r>
              <a:rPr lang="en-US" sz="2000" dirty="0" smtClean="0"/>
              <a:t>tests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CXTA will develop and manage </a:t>
            </a:r>
            <a:r>
              <a:rPr lang="en-US" sz="2000" dirty="0"/>
              <a:t>all </a:t>
            </a:r>
            <a:r>
              <a:rPr lang="en-US" sz="2000" dirty="0" smtClean="0"/>
              <a:t>Use Case End </a:t>
            </a:r>
            <a:r>
              <a:rPr lang="en-US" sz="2000" dirty="0"/>
              <a:t>to End test automation </a:t>
            </a:r>
            <a:endParaRPr lang="en-US" sz="2000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CXTA will maintain </a:t>
            </a:r>
            <a:r>
              <a:rPr lang="en-US" sz="2000" dirty="0"/>
              <a:t>and enhance the </a:t>
            </a:r>
            <a:r>
              <a:rPr lang="en-US" sz="2000" dirty="0" smtClean="0"/>
              <a:t>Test Automation </a:t>
            </a:r>
            <a:r>
              <a:rPr lang="en-US" sz="2000" dirty="0"/>
              <a:t>framework.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Inclusion of development staff </a:t>
            </a:r>
            <a:r>
              <a:rPr lang="en-US" sz="2000" dirty="0"/>
              <a:t>in the automation development process we </a:t>
            </a:r>
            <a:r>
              <a:rPr lang="en-US" sz="2000" dirty="0" smtClean="0"/>
              <a:t>align </a:t>
            </a:r>
            <a:r>
              <a:rPr lang="en-US" sz="2000" dirty="0"/>
              <a:t>our teams much like the rest of the industry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7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218661"/>
            <a:ext cx="8686246" cy="110690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INDEPENDENT PRODUCT 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55" y="1839480"/>
            <a:ext cx="8580658" cy="458902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ability to test a products full abilities independently of all other products is a pressing </a:t>
            </a:r>
            <a:r>
              <a:rPr lang="en-US" sz="2000" dirty="0" smtClean="0"/>
              <a:t>need…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CXTA's </a:t>
            </a:r>
            <a:r>
              <a:rPr lang="en-US" sz="2000" dirty="0"/>
              <a:t>proposed solution </a:t>
            </a:r>
            <a:r>
              <a:rPr lang="en-US" sz="2000" dirty="0" smtClean="0"/>
              <a:t>reduces </a:t>
            </a:r>
            <a:r>
              <a:rPr lang="en-US" sz="2000" dirty="0"/>
              <a:t>the overall quantity of source code that must be maintained.  We see this as an evolutionary improvement</a:t>
            </a:r>
            <a:r>
              <a:rPr lang="en-US" sz="2000" dirty="0" smtClean="0"/>
              <a:t>.  There is a cost…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CXTA</a:t>
            </a:r>
            <a:r>
              <a:rPr lang="en-US" sz="2000" dirty="0"/>
              <a:t> sees a direct correlation in manner and approach between refactoring code base and new test data framework methodology giving us the ability to address content test data regionally or by product selection</a:t>
            </a:r>
            <a:r>
              <a:rPr lang="en-US" sz="2000" dirty="0" smtClean="0"/>
              <a:t>.  Independent Product Testing opened a door for us 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11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137" y="115744"/>
            <a:ext cx="4322618" cy="957682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HOW IT’S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24" y="1912517"/>
            <a:ext cx="4369152" cy="4351338"/>
          </a:xfrm>
        </p:spPr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</a:t>
            </a:r>
            <a:r>
              <a:rPr lang="en-US" dirty="0"/>
              <a:t> </a:t>
            </a:r>
            <a:r>
              <a:rPr lang="en-US" dirty="0" smtClean="0"/>
              <a:t>Node.js, Protractor, JavaScript</a:t>
            </a:r>
          </a:p>
          <a:p>
            <a:r>
              <a:rPr lang="en-US" dirty="0" smtClean="0"/>
              <a:t>Framework is Class/Object based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Core base level classes defining what is common to any component on a web </a:t>
            </a:r>
            <a:r>
              <a:rPr lang="en-US" sz="1800" dirty="0" smtClean="0"/>
              <a:t>page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Initiator Classes, Handlers, Helper Classes</a:t>
            </a: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Specialized components and methods build up from </a:t>
            </a:r>
            <a:r>
              <a:rPr lang="en-US" sz="1800" dirty="0" smtClean="0"/>
              <a:t>Core Classes and Methods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2517"/>
            <a:ext cx="4556210" cy="33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953" y="124691"/>
            <a:ext cx="5240047" cy="1325563"/>
          </a:xfrm>
        </p:spPr>
        <p:txBody>
          <a:bodyPr anchor="t"/>
          <a:lstStyle/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4" y="1837658"/>
            <a:ext cx="8567504" cy="50014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Two primary modes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Schedule Based : Covers Regression Testing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 Demand : Covers all developer build initiated testing</a:t>
            </a:r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dirty="0" smtClean="0"/>
              <a:t>                  </a:t>
            </a:r>
            <a:endParaRPr lang="en-US" sz="1400" dirty="0"/>
          </a:p>
          <a:p>
            <a:r>
              <a:rPr lang="en-US" dirty="0" smtClean="0"/>
              <a:t>All testing regardless of mode is configurable prior 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Gives developers ability to focus testing of code in </a:t>
            </a:r>
            <a:r>
              <a:rPr lang="en-US" sz="2000" dirty="0" smtClean="0"/>
              <a:t>development</a:t>
            </a:r>
          </a:p>
          <a:p>
            <a:pPr marL="457206" lvl="1" indent="0">
              <a:buNone/>
            </a:pPr>
            <a:r>
              <a:rPr lang="en-US" sz="1400" dirty="0" smtClean="0"/>
              <a:t>      </a:t>
            </a:r>
            <a:endParaRPr lang="en-US" sz="1400" dirty="0"/>
          </a:p>
          <a:p>
            <a:r>
              <a:rPr lang="en-US" dirty="0"/>
              <a:t>Configuration </a:t>
            </a:r>
            <a:r>
              <a:rPr lang="en-US" dirty="0" smtClean="0"/>
              <a:t>controlled testing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Evolutionary change in configuration and approach moves to control of what product and state being tested out of the script and to Framework Configuration</a:t>
            </a:r>
            <a:r>
              <a:rPr lang="en-US" sz="2000" dirty="0" smtClean="0"/>
              <a:t>… ...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90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421C3DE11F24489C3C49A9442BEF44" ma:contentTypeVersion="0" ma:contentTypeDescription="Create a new document." ma:contentTypeScope="" ma:versionID="03fa29219166c606cfec6c1a2cbf2ee4">
  <xsd:schema xmlns:xsd="http://www.w3.org/2001/XMLSchema" xmlns:xs="http://www.w3.org/2001/XMLSchema" xmlns:p="http://schemas.microsoft.com/office/2006/metadata/properties" xmlns:ns2="a9328eaf-6333-4034-a7ce-997665b5f80d" targetNamespace="http://schemas.microsoft.com/office/2006/metadata/properties" ma:root="true" ma:fieldsID="40f1611e01294dd1c52f51bc3dec7bd7" ns2:_="">
    <xsd:import namespace="a9328eaf-6333-4034-a7ce-997665b5f8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28eaf-6333-4034-a7ce-997665b5f8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9328eaf-6333-4034-a7ce-997665b5f80d">6AH7XJTKT27D-494-2</_dlc_DocId>
    <_dlc_DocIdUrl xmlns="a9328eaf-6333-4034-a7ce-997665b5f80d">
      <Url>http://itportal/sites/PMD/presentations/_layouts/DocIdRedir.aspx?ID=6AH7XJTKT27D-494-2</Url>
      <Description>6AH7XJTKT27D-494-2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F7533AB-0193-4AEC-8EC4-E6A274EB1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28eaf-6333-4034-a7ce-997665b5f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B4CF60-C0DC-4692-912B-881AF8D8CFF5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a9328eaf-6333-4034-a7ce-997665b5f80d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4595</TotalTime>
  <Words>643</Words>
  <Application>Microsoft Office PowerPoint</Application>
  <PresentationFormat>On-screen Show (4:3)</PresentationFormat>
  <Paragraphs>127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INTRODUCTION      CXTA  - Customer Experience Test Automation</vt:lpstr>
      <vt:lpstr>PURPOSE Operational  &amp; Functional Process </vt:lpstr>
      <vt:lpstr>ACCOMPLISHMENTS / EVOLUTION</vt:lpstr>
      <vt:lpstr>ACCOMPLISHMENTS / EVOLUTION</vt:lpstr>
      <vt:lpstr>ROLL OUT</vt:lpstr>
      <vt:lpstr>INDEPENDENT PRODUCT  TESTING </vt:lpstr>
      <vt:lpstr>HOW IT’S BUILT</vt:lpstr>
      <vt:lpstr>EXECUTION</vt:lpstr>
      <vt:lpstr>REPORTING</vt:lpstr>
      <vt:lpstr>REPORTING</vt:lpstr>
      <vt:lpstr>REPORTING</vt:lpstr>
      <vt:lpstr>FUTURE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57</cp:revision>
  <cp:lastPrinted>2018-03-05T23:57:17Z</cp:lastPrinted>
  <dcterms:created xsi:type="dcterms:W3CDTF">2018-02-03T01:05:09Z</dcterms:created>
  <dcterms:modified xsi:type="dcterms:W3CDTF">2018-03-06T01:22:35Z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</Properties>
</file>