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sldIdLst>
    <p:sldId id="256" r:id="rId6"/>
    <p:sldId id="261" r:id="rId7"/>
    <p:sldId id="262" r:id="rId8"/>
    <p:sldId id="263" r:id="rId9"/>
    <p:sldId id="283" r:id="rId10"/>
    <p:sldId id="271" r:id="rId11"/>
    <p:sldId id="274" r:id="rId12"/>
    <p:sldId id="272" r:id="rId13"/>
    <p:sldId id="275" r:id="rId14"/>
    <p:sldId id="281" r:id="rId15"/>
    <p:sldId id="282" r:id="rId16"/>
    <p:sldId id="273" r:id="rId17"/>
    <p:sldId id="279" r:id="rId18"/>
    <p:sldId id="280" r:id="rId19"/>
    <p:sldId id="284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 autoAdjust="0"/>
    <p:restoredTop sz="94651" autoAdjust="0"/>
  </p:normalViewPr>
  <p:slideViewPr>
    <p:cSldViewPr snapToGrid="0" snapToObjects="1" showGuides="1">
      <p:cViewPr>
        <p:scale>
          <a:sx n="50" d="100"/>
          <a:sy n="50" d="100"/>
        </p:scale>
        <p:origin x="806" y="734"/>
      </p:cViewPr>
      <p:guideLst>
        <p:guide orient="horz" pos="26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piece is hacked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3/5/18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843474"/>
            <a:ext cx="5757866" cy="3916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Accomplishments / Evolution</a:t>
            </a:r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Independent Product Testing</a:t>
            </a:r>
          </a:p>
          <a:p>
            <a:pPr algn="ctr"/>
            <a:r>
              <a:rPr lang="en-US" sz="2800" dirty="0" smtClean="0"/>
              <a:t>How its built</a:t>
            </a:r>
          </a:p>
          <a:p>
            <a:pPr algn="ctr"/>
            <a:r>
              <a:rPr lang="en-US" sz="2800" dirty="0" smtClean="0"/>
              <a:t>Execution</a:t>
            </a:r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 smtClean="0"/>
              <a:t>Future…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87"/>
            <a:ext cx="4787339" cy="4351338"/>
          </a:xfrm>
        </p:spPr>
        <p:txBody>
          <a:bodyPr/>
          <a:lstStyle/>
          <a:p>
            <a:r>
              <a:rPr lang="en-US" dirty="0" smtClean="0"/>
              <a:t>Reporting:  Three levels of information</a:t>
            </a:r>
          </a:p>
          <a:p>
            <a:pPr marL="341313" lvl="1" indent="0">
              <a:buNone/>
            </a:pPr>
            <a:r>
              <a:rPr lang="en-US" sz="1400" dirty="0" smtClean="0"/>
              <a:t>          </a:t>
            </a:r>
          </a:p>
          <a:p>
            <a:r>
              <a:rPr lang="en-US" dirty="0" smtClean="0"/>
              <a:t>Test Run Specific:  Pass / Fail assessment of all written script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Current Standard test run encompassing test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27" y="832327"/>
            <a:ext cx="3599233" cy="60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914094"/>
            <a:ext cx="39539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Reporting:  Three levels of information</a:t>
            </a:r>
          </a:p>
          <a:p>
            <a:r>
              <a:rPr lang="en-US" sz="1400" dirty="0" smtClean="0"/>
              <a:t>   </a:t>
            </a:r>
          </a:p>
          <a:p>
            <a:r>
              <a:rPr lang="en-US" dirty="0" smtClean="0"/>
              <a:t>High Level Product Specific: </a:t>
            </a:r>
          </a:p>
          <a:p>
            <a:r>
              <a:rPr lang="en-US" sz="500" dirty="0"/>
              <a:t> </a:t>
            </a:r>
            <a:r>
              <a:rPr lang="en-US" sz="500" dirty="0" smtClean="0"/>
              <a:t>      </a:t>
            </a:r>
            <a:endParaRPr lang="en-US" sz="500" dirty="0"/>
          </a:p>
          <a:p>
            <a:r>
              <a:rPr lang="en-US" sz="1800" dirty="0" smtClean="0"/>
              <a:t>       </a:t>
            </a:r>
            <a:r>
              <a:rPr lang="en-US" sz="1800" b="1" dirty="0" smtClean="0"/>
              <a:t>Go / No-go Product  Dashboard</a:t>
            </a:r>
          </a:p>
          <a:p>
            <a:r>
              <a:rPr lang="en-US" sz="800" dirty="0" smtClean="0"/>
              <a:t>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Design Mode.  </a:t>
            </a:r>
          </a:p>
          <a:p>
            <a:pPr marL="566738" lvl="2" indent="0">
              <a:buNone/>
            </a:pPr>
            <a:r>
              <a:rPr lang="en-US" dirty="0" smtClean="0"/>
              <a:t>Provides: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Managers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Managers </a:t>
            </a:r>
          </a:p>
          <a:p>
            <a:pPr marL="566738" lvl="2" indent="0">
              <a:buNone/>
            </a:pPr>
            <a:r>
              <a:rPr lang="en-US" dirty="0" smtClean="0"/>
              <a:t>A quick look at the current health and capability to ship the product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9" y="864704"/>
            <a:ext cx="4675481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95768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24" y="1739797"/>
            <a:ext cx="4299576" cy="4351338"/>
          </a:xfrm>
        </p:spPr>
        <p:txBody>
          <a:bodyPr>
            <a:normAutofit/>
          </a:bodyPr>
          <a:lstStyle/>
          <a:p>
            <a:r>
              <a:rPr lang="en-US" sz="600" dirty="0" smtClean="0"/>
              <a:t>       </a:t>
            </a:r>
            <a:endParaRPr lang="en-US" sz="600" dirty="0" smtClean="0"/>
          </a:p>
          <a:p>
            <a:pPr algn="ctr"/>
            <a:r>
              <a:rPr lang="en-US" dirty="0" smtClean="0"/>
              <a:t>Framework is </a:t>
            </a:r>
            <a:r>
              <a:rPr lang="en-US" dirty="0" smtClean="0"/>
              <a:t>Class</a:t>
            </a:r>
          </a:p>
          <a:p>
            <a:pPr algn="ctr"/>
            <a:r>
              <a:rPr lang="en-US" dirty="0" smtClean="0"/>
              <a:t>Object based</a:t>
            </a:r>
          </a:p>
          <a:p>
            <a:r>
              <a:rPr lang="en-US" dirty="0" smtClean="0"/>
              <a:t>      </a:t>
            </a:r>
            <a:endParaRPr lang="en-US" dirty="0"/>
          </a:p>
          <a:p>
            <a:pPr lvl="1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Script</a:t>
            </a:r>
            <a:r>
              <a:rPr lang="en-US" sz="1800" dirty="0" smtClean="0"/>
              <a:t> actions and </a:t>
            </a:r>
            <a:r>
              <a:rPr lang="en-US" sz="1800" dirty="0"/>
              <a:t>methods build up from Core </a:t>
            </a:r>
            <a:r>
              <a:rPr lang="en-US" sz="1800" dirty="0" smtClean="0"/>
              <a:t>&amp; Mid Layer components</a:t>
            </a:r>
            <a:endParaRPr lang="en-US" sz="1800" dirty="0"/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           </a:t>
            </a:r>
          </a:p>
          <a:p>
            <a:pPr lvl="1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Mid Level</a:t>
            </a:r>
            <a:r>
              <a:rPr lang="en-US" sz="1800" dirty="0" smtClean="0"/>
              <a:t>: Specific to Application, Methods, Classes, Wrapped functions</a:t>
            </a:r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              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sz="1800" b="1" dirty="0"/>
              <a:t>Core base level </a:t>
            </a:r>
            <a:r>
              <a:rPr lang="en-US" sz="1800" dirty="0"/>
              <a:t>classes define common components</a:t>
            </a:r>
            <a:endParaRPr lang="en-US" sz="1800" dirty="0" smtClean="0"/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2517"/>
            <a:ext cx="4556210" cy="37364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424" y="944881"/>
            <a:ext cx="8855786" cy="607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sz="3100" b="1" dirty="0" err="1">
                <a:solidFill>
                  <a:schemeClr val="tx1"/>
                </a:solidFill>
              </a:rPr>
              <a:t>Git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Repo     Node.js     Protractor     JavaScript   Jenkins</a:t>
            </a:r>
            <a:endParaRPr lang="en-US" sz="3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16" y="1825625"/>
            <a:ext cx="8720584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Mobile devices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 </a:t>
            </a:r>
            <a:r>
              <a:rPr lang="en-US" sz="2000" dirty="0" smtClean="0"/>
              <a:t>Headless  : Trying to overcome CPU and Memory consumption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Additional Application Coverage</a:t>
            </a:r>
          </a:p>
          <a:p>
            <a:pPr marL="862013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New Support should be capable in ~10 working Days</a:t>
            </a:r>
            <a:endParaRPr lang="en-US" sz="16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Continue deriving mid layer commonality.  Move commonality to the bottom Layer.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smaller the mid layer, the easier to add </a:t>
            </a:r>
            <a:r>
              <a:rPr lang="en-US" sz="1800" dirty="0" smtClean="0"/>
              <a:t>new </a:t>
            </a:r>
            <a:r>
              <a:rPr lang="en-US" sz="1800" dirty="0" smtClean="0"/>
              <a:t>capability ( new applications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/>
              <a:t>Market Place  :  </a:t>
            </a:r>
            <a:r>
              <a:rPr lang="en-US" sz="2800" dirty="0" smtClean="0"/>
              <a:t>Provider Directory :    Other Apps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latin typeface="Bauhaus 93" panose="04030905020B02020C02" pitchFamily="82" charset="0"/>
              </a:rPr>
              <a:t>  </a:t>
            </a:r>
            <a:r>
              <a:rPr lang="en-US" sz="2800" dirty="0" smtClean="0"/>
              <a:t>                                 Microservice APIs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20044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9" y="375920"/>
            <a:ext cx="2882096" cy="2367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1600" b="1" dirty="0" smtClean="0"/>
              <a:t>Seconds</a:t>
            </a:r>
          </a:p>
          <a:p>
            <a:r>
              <a:rPr lang="en-US" dirty="0" smtClean="0"/>
              <a:t>Small	5		%30</a:t>
            </a:r>
          </a:p>
          <a:p>
            <a:endParaRPr lang="en-US" dirty="0"/>
          </a:p>
          <a:p>
            <a:r>
              <a:rPr lang="en-US" dirty="0" smtClean="0"/>
              <a:t>Med	15		%50</a:t>
            </a:r>
          </a:p>
          <a:p>
            <a:endParaRPr lang="en-US" dirty="0"/>
          </a:p>
          <a:p>
            <a:r>
              <a:rPr lang="en-US" dirty="0" smtClean="0"/>
              <a:t>Large	30		%20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7968" y="743236"/>
            <a:ext cx="3579470" cy="279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 </a:t>
            </a:r>
            <a:r>
              <a:rPr lang="en-US" sz="3300" dirty="0" smtClean="0"/>
              <a:t>PPO		   HMO</a:t>
            </a:r>
          </a:p>
          <a:p>
            <a:pPr marL="731838" lvl="3" indent="0">
              <a:buNone/>
            </a:pPr>
            <a:r>
              <a:rPr lang="en-US" sz="2200" dirty="0" smtClean="0"/>
              <a:t>  			      </a:t>
            </a:r>
            <a:r>
              <a:rPr lang="en-US" sz="3000" dirty="0" smtClean="0"/>
              <a:t>PPO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One                </a:t>
            </a:r>
            <a:r>
              <a:rPr lang="en-US" sz="2200" dirty="0" err="1" smtClean="0"/>
              <a:t>One</a:t>
            </a:r>
            <a:endParaRPr lang="en-US" sz="2200" dirty="0"/>
          </a:p>
          <a:p>
            <a:pPr marL="731838" lvl="3" indent="0">
              <a:buNone/>
            </a:pPr>
            <a:r>
              <a:rPr lang="en-US" sz="2200" dirty="0"/>
              <a:t>State              </a:t>
            </a:r>
            <a:r>
              <a:rPr lang="en-US" sz="2200" dirty="0" err="1" smtClean="0"/>
              <a:t>State</a:t>
            </a:r>
            <a:endParaRPr lang="en-US" sz="2200" dirty="0" smtClean="0"/>
          </a:p>
          <a:p>
            <a:pPr marL="731838" lvl="3" indent="0">
              <a:buNone/>
            </a:pPr>
            <a:endParaRPr lang="en-US" sz="2200" dirty="0" smtClean="0"/>
          </a:p>
          <a:p>
            <a:pPr marL="341313" lvl="1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507" y="592070"/>
            <a:ext cx="11575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284" y="592070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438" y="592070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185" y="3669947"/>
            <a:ext cx="3969152" cy="95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AARP 600 TC          1800 TC </a:t>
            </a:r>
          </a:p>
          <a:p>
            <a:r>
              <a:rPr lang="en-US" sz="2200" dirty="0" smtClean="0"/>
              <a:t>AARP + DIR             3600 TC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7689" y="3812379"/>
            <a:ext cx="3171463" cy="47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785" y="3815916"/>
            <a:ext cx="533400" cy="150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32728" y="4580485"/>
            <a:ext cx="2882096" cy="20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</a:t>
            </a:r>
          </a:p>
          <a:p>
            <a:r>
              <a:rPr lang="en-US" dirty="0" smtClean="0"/>
              <a:t>20 States</a:t>
            </a:r>
          </a:p>
          <a:p>
            <a:r>
              <a:rPr lang="en-US" dirty="0" smtClean="0"/>
              <a:t>7 HMO &amp; PPO</a:t>
            </a:r>
          </a:p>
          <a:p>
            <a:r>
              <a:rPr lang="en-US" dirty="0" smtClean="0"/>
              <a:t>13 PPO only</a:t>
            </a:r>
            <a:endParaRPr lang="en-US" dirty="0"/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295" y="1512208"/>
            <a:ext cx="8994913" cy="39978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The Test Automation frame work leverages available open source </a:t>
            </a:r>
            <a:r>
              <a:rPr lang="en-US" sz="2000" b="1" dirty="0" smtClean="0">
                <a:effectLst/>
              </a:rPr>
              <a:t>technology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/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Node, Protractor, JavaScript, Jenkins</a:t>
            </a:r>
          </a:p>
          <a:p>
            <a:pPr marL="919163" lvl="1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CXTA validates </a:t>
            </a:r>
            <a:r>
              <a:rPr lang="en-US" sz="2000" b="1" dirty="0" smtClean="0"/>
              <a:t>product quality, usability and performance </a:t>
            </a:r>
            <a:r>
              <a:rPr lang="en-US" sz="2000" b="1" dirty="0" smtClean="0">
                <a:effectLst/>
              </a:rPr>
              <a:t>of CX Web </a:t>
            </a:r>
            <a:r>
              <a:rPr lang="en-US" sz="2000" b="1" dirty="0" smtClean="0">
                <a:effectLst/>
              </a:rPr>
              <a:t>Applications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800" dirty="0" smtClean="0">
                <a:effectLst/>
              </a:rPr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Perf Quall: short test completion time, Usability: easy test authoring, Prod Qual:  Pass rate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 smtClean="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validates </a:t>
            </a:r>
            <a:r>
              <a:rPr lang="en-US" sz="2000" b="1" dirty="0" smtClean="0">
                <a:effectLst/>
              </a:rPr>
              <a:t>core functional APIs( micro service API )</a:t>
            </a:r>
          </a:p>
          <a:p>
            <a:pPr marL="741363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	Broker Value, aarp member #, PCP, CMS….. All supported by Microservice Information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 smtClean="0"/>
              <a:t>following provides an </a:t>
            </a:r>
            <a:r>
              <a:rPr lang="en-US" sz="2000" b="1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-49098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173" y="1622560"/>
            <a:ext cx="8657483" cy="4762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Develop and deliver an automated </a:t>
            </a:r>
            <a:r>
              <a:rPr lang="en-US" sz="2000" b="1" dirty="0"/>
              <a:t>testing frame </a:t>
            </a:r>
            <a:r>
              <a:rPr lang="en-US" sz="2000" b="1" dirty="0" smtClean="0"/>
              <a:t>work for Delta Dental technology </a:t>
            </a:r>
            <a:r>
              <a:rPr lang="en-US" sz="2000" b="1" dirty="0" smtClean="0"/>
              <a:t>teams 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Fairly new thinking :  Testing PD and Micro services I realized this was more than just CX shop &amp; buy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Design with a developmental philosophy that enables seasoned development engineers to create test scripts to validate their own </a:t>
            </a:r>
            <a:r>
              <a:rPr lang="en-US" sz="2000" b="1" dirty="0" smtClean="0"/>
              <a:t>work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Designed mid Layer to off load manual steps:   Tons of  Code Level Documentation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the Framework with enough power and flexibility to meet </a:t>
            </a:r>
            <a:r>
              <a:rPr lang="en-US" sz="2000" b="1" dirty="0"/>
              <a:t>current and future </a:t>
            </a:r>
            <a:r>
              <a:rPr lang="en-US" sz="2000" b="1" dirty="0" smtClean="0"/>
              <a:t>needs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Open source products used to develop framework allow us to execute multiple browsers simultaneously allowing execution parallelism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Continue iterating on Framework functional </a:t>
            </a:r>
            <a:r>
              <a:rPr lang="en-US" sz="2000" b="1" dirty="0" smtClean="0"/>
              <a:t>improvement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Continuous improvement refactoring the mid layer:  smaller mid layer  supports more apps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5" y="1192693"/>
            <a:ext cx="8367993" cy="56653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and the CX Market Place Development Team have matured. </a:t>
            </a:r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are able to do more and deliver to a greater audience. </a:t>
            </a:r>
            <a:r>
              <a:rPr lang="en-US" sz="1800" b="1" dirty="0" smtClean="0"/>
              <a:t> </a:t>
            </a:r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California is no longer the horizon !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To scale </a:t>
            </a:r>
            <a:r>
              <a:rPr lang="en-US" sz="2000" b="1" dirty="0" smtClean="0"/>
              <a:t>as </a:t>
            </a:r>
            <a:r>
              <a:rPr lang="en-US" sz="2000" b="1" dirty="0" smtClean="0"/>
              <a:t>projected we have to change how we develop </a:t>
            </a:r>
            <a:r>
              <a:rPr lang="en-US" sz="2000" b="1" dirty="0" smtClean="0"/>
              <a:t>tests</a:t>
            </a:r>
          </a:p>
          <a:p>
            <a:pPr marL="566738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Roll out in support:  Developers will start functional page integration test development    :      Industry practice</a:t>
            </a:r>
          </a:p>
          <a:p>
            <a:pPr marL="966788" lvl="4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" dirty="0" smtClean="0"/>
              <a:t>      </a:t>
            </a:r>
            <a:endParaRPr lang="en-US" sz="200" dirty="0" smtClean="0"/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To scale as projected we have changed how we select</a:t>
            </a:r>
            <a:r>
              <a:rPr lang="en-US" sz="1600" b="1" dirty="0" smtClean="0"/>
              <a:t> &amp; </a:t>
            </a:r>
            <a:r>
              <a:rPr lang="en-US" sz="2000" b="1" dirty="0" smtClean="0"/>
              <a:t>control execution</a:t>
            </a:r>
          </a:p>
          <a:p>
            <a:pPr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Prod Mgt now in Scaling Mode we move to state groups named phases 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Massive reduction in the number of hours  Manual VS Automated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800" dirty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3917778"/>
            <a:ext cx="6006486" cy="1320798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5387527"/>
            <a:ext cx="6006486" cy="13289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39022" y="4049537"/>
            <a:ext cx="14005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67958" y="5448487"/>
            <a:ext cx="159730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8865704" cy="56653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Dev staff productivity and confidence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Development frequently comes to CXTA for </a:t>
            </a:r>
            <a:r>
              <a:rPr lang="en-US" sz="1400" b="1" dirty="0" smtClean="0"/>
              <a:t>confidence vote on the product.  </a:t>
            </a:r>
            <a:endParaRPr lang="en-US" sz="1400" b="1" dirty="0" smtClean="0"/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Always able </a:t>
            </a:r>
            <a:r>
              <a:rPr lang="en-US" sz="1400" b="1" dirty="0" smtClean="0"/>
              <a:t>to </a:t>
            </a:r>
            <a:r>
              <a:rPr lang="en-US" sz="1400" b="1" dirty="0" smtClean="0"/>
              <a:t>provide </a:t>
            </a:r>
            <a:r>
              <a:rPr lang="en-US" sz="1400" b="1" dirty="0" smtClean="0"/>
              <a:t>within hours </a:t>
            </a:r>
            <a:r>
              <a:rPr lang="en-US" sz="1400" b="1" dirty="0" smtClean="0"/>
              <a:t>a </a:t>
            </a:r>
            <a:r>
              <a:rPr lang="en-US" sz="1400" b="1" dirty="0" smtClean="0"/>
              <a:t>report </a:t>
            </a:r>
            <a:r>
              <a:rPr lang="en-US" sz="1400" b="1" dirty="0" smtClean="0"/>
              <a:t>on </a:t>
            </a:r>
            <a:r>
              <a:rPr lang="en-US" sz="1400" b="1" dirty="0" smtClean="0"/>
              <a:t>product </a:t>
            </a:r>
            <a:r>
              <a:rPr lang="en-US" sz="1400" b="1" dirty="0" smtClean="0"/>
              <a:t>viability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18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Agile Team operation : Bug fix resolution cycle!</a:t>
            </a:r>
            <a:endParaRPr lang="en-US" sz="2000" b="1" dirty="0" smtClean="0"/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Short turn around on discover, fix , re test cycle</a:t>
            </a:r>
          </a:p>
          <a:p>
            <a:pPr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Product </a:t>
            </a: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Architect claimed at one point, “ That’s why I liked Test Automation so much.”  </a:t>
            </a: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Test Automation </a:t>
            </a: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ran the same script that forced the problem to the surface and ran identically proving the fix was successful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dirty="0" smtClean="0"/>
              <a:t>              </a:t>
            </a:r>
            <a:endParaRPr lang="en-US" sz="1600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b="1" dirty="0" smtClean="0"/>
              <a:t> So,   Next step is ……..   </a:t>
            </a:r>
            <a:endParaRPr lang="en-US" sz="16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44031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CXTA </a:t>
            </a:r>
            <a:r>
              <a:rPr lang="en-US" sz="2000" b="1" dirty="0" smtClean="0"/>
              <a:t>rolling </a:t>
            </a:r>
            <a:r>
              <a:rPr lang="en-US" sz="2000" b="1" dirty="0"/>
              <a:t>out </a:t>
            </a:r>
            <a:r>
              <a:rPr lang="en-US" sz="2000" b="1" dirty="0" smtClean="0"/>
              <a:t>first public release of Test </a:t>
            </a:r>
            <a:r>
              <a:rPr lang="en-US" sz="2000" b="1" dirty="0"/>
              <a:t>Automation Framework </a:t>
            </a: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Development staff to write </a:t>
            </a:r>
            <a:r>
              <a:rPr lang="en-US" sz="2000" b="1" dirty="0"/>
              <a:t>test automation scripts </a:t>
            </a:r>
            <a:r>
              <a:rPr lang="en-US" sz="2000" b="1" dirty="0" smtClean="0"/>
              <a:t>supporting their </a:t>
            </a:r>
            <a:r>
              <a:rPr lang="en-US" sz="2000" b="1" dirty="0" smtClean="0"/>
              <a:t>work</a:t>
            </a:r>
            <a:endParaRPr lang="en-US" sz="2000" b="1" dirty="0"/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Evolutionary step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This </a:t>
            </a:r>
            <a:r>
              <a:rPr lang="en-US" sz="1400" b="1" dirty="0" smtClean="0"/>
              <a:t>scripting </a:t>
            </a:r>
            <a:r>
              <a:rPr lang="en-US" sz="1400" b="1" dirty="0"/>
              <a:t>will be page specific feature level integration </a:t>
            </a:r>
            <a:r>
              <a:rPr lang="en-US" sz="1400" b="1" dirty="0" smtClean="0"/>
              <a:t>tests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</a:t>
            </a:r>
            <a:r>
              <a:rPr lang="en-US" sz="2000" b="1" dirty="0" smtClean="0"/>
              <a:t>team continues with </a:t>
            </a:r>
            <a:r>
              <a:rPr lang="en-US" sz="2000" b="1" dirty="0" smtClean="0"/>
              <a:t>Use Case End </a:t>
            </a:r>
            <a:r>
              <a:rPr lang="en-US" sz="2000" b="1" dirty="0"/>
              <a:t>to End test automation </a:t>
            </a:r>
            <a:endParaRPr lang="en-US" sz="2000" b="1" dirty="0" smtClean="0"/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industry</a:t>
            </a:r>
          </a:p>
          <a:p>
            <a:pPr lvl="1" indent="0">
              <a:lnSpc>
                <a:spcPct val="125000"/>
              </a:lnSpc>
              <a:buNone/>
            </a:pPr>
            <a:endParaRPr lang="en-US" sz="9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</a:t>
            </a:r>
            <a:r>
              <a:rPr lang="en-US" sz="2000" b="1" dirty="0" smtClean="0"/>
              <a:t>team continues development of the </a:t>
            </a:r>
            <a:r>
              <a:rPr lang="en-US" sz="2000" b="1" dirty="0" smtClean="0"/>
              <a:t>Test Automation </a:t>
            </a:r>
            <a:r>
              <a:rPr lang="en-US" sz="2000" b="1" dirty="0" smtClean="0"/>
              <a:t>framework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Refactoring the Mid Layer is key to adding more product under test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EXECUTION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4" y="1837658"/>
            <a:ext cx="8567504" cy="5001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Two primary modes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Schedule Based : Covers Regression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MOT</a:t>
            </a:r>
            <a:endParaRPr lang="en-US" sz="12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On Demand : Covers all developer build initiated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DIT</a:t>
            </a:r>
            <a:endParaRPr lang="en-US" sz="12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r>
              <a:rPr lang="en-US" sz="2000" b="1" dirty="0"/>
              <a:t>Configuration controlled </a:t>
            </a:r>
            <a:r>
              <a:rPr lang="en-US" sz="2000" b="1" dirty="0" smtClean="0"/>
              <a:t>testing:  Biggest Evolutionary Advance</a:t>
            </a:r>
            <a:endParaRPr lang="en-US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Evolutionary change in configuration </a:t>
            </a:r>
            <a:r>
              <a:rPr lang="en-US" sz="1800" b="1" dirty="0" smtClean="0"/>
              <a:t>approach </a:t>
            </a:r>
            <a:r>
              <a:rPr lang="en-US" sz="1800" b="1" dirty="0"/>
              <a:t>moves </a:t>
            </a:r>
            <a:r>
              <a:rPr lang="en-US" sz="1800" b="1" dirty="0" smtClean="0"/>
              <a:t>control </a:t>
            </a:r>
            <a:r>
              <a:rPr lang="en-US" sz="1800" b="1" dirty="0"/>
              <a:t>of what product and state being tested out of the </a:t>
            </a:r>
            <a:r>
              <a:rPr lang="en-US" sz="1800" b="1" dirty="0" smtClean="0"/>
              <a:t>test script </a:t>
            </a:r>
            <a:r>
              <a:rPr lang="en-US" sz="1800" b="1" dirty="0"/>
              <a:t>and </a:t>
            </a:r>
            <a:r>
              <a:rPr lang="en-US" sz="1800" b="1" dirty="0" smtClean="0"/>
              <a:t>into </a:t>
            </a:r>
            <a:r>
              <a:rPr lang="en-US" sz="1800" b="1" dirty="0"/>
              <a:t>Framework </a:t>
            </a:r>
            <a:r>
              <a:rPr lang="en-US" sz="1800" b="1" dirty="0" smtClean="0"/>
              <a:t>Configuration</a:t>
            </a:r>
            <a:endParaRPr lang="en-US" sz="1800" b="1" dirty="0"/>
          </a:p>
          <a:p>
            <a:endParaRPr lang="en-US" b="1" dirty="0"/>
          </a:p>
          <a:p>
            <a:r>
              <a:rPr lang="en-US" sz="2000" b="1" dirty="0" smtClean="0"/>
              <a:t>All </a:t>
            </a:r>
            <a:r>
              <a:rPr lang="en-US" sz="2000" b="1" dirty="0" smtClean="0"/>
              <a:t>testing regardless of mode is </a:t>
            </a:r>
            <a:r>
              <a:rPr lang="en-US" sz="2000" b="1" u="sng" dirty="0" smtClean="0"/>
              <a:t>configurable</a:t>
            </a:r>
            <a:r>
              <a:rPr lang="en-US" sz="2000" b="1" dirty="0" smtClean="0"/>
              <a:t> prior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Developers use </a:t>
            </a:r>
            <a:r>
              <a:rPr lang="en-US" sz="1800" b="1" dirty="0" smtClean="0"/>
              <a:t>configuration to </a:t>
            </a:r>
            <a:r>
              <a:rPr lang="en-US" sz="1800" b="1" dirty="0" smtClean="0"/>
              <a:t>focus testing on development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Gives CXTA ability to test on same deployed code w/out stepping on Dev</a:t>
            </a:r>
            <a:endParaRPr lang="en-US" sz="1800" b="1" dirty="0" smtClean="0"/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-15019"/>
            <a:ext cx="8686246" cy="1106902"/>
          </a:xfrm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INDEPENDENT PRODUCT 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55" y="1839480"/>
            <a:ext cx="8580658" cy="458902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ability to test a products full abilities independently of all other products is a pressing </a:t>
            </a:r>
            <a:r>
              <a:rPr lang="en-US" sz="2000" b="1" dirty="0" smtClean="0"/>
              <a:t>need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Solution had multiple rewards   scaling ( state X Prod )    Content Scaling</a:t>
            </a:r>
            <a:endParaRPr lang="en-US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</a:t>
            </a:r>
            <a:r>
              <a:rPr lang="en-US" sz="2000" b="1" dirty="0" smtClean="0"/>
              <a:t>olution reduces quantity </a:t>
            </a:r>
            <a:r>
              <a:rPr lang="en-US" sz="2000" b="1" dirty="0"/>
              <a:t>of </a:t>
            </a:r>
            <a:r>
              <a:rPr lang="en-US" sz="2000" b="1" dirty="0" smtClean="0"/>
              <a:t>code.  But there </a:t>
            </a:r>
            <a:r>
              <a:rPr lang="en-US" sz="2000" b="1" dirty="0" smtClean="0"/>
              <a:t>is a </a:t>
            </a:r>
            <a:r>
              <a:rPr lang="en-US" sz="2000" b="1" dirty="0" smtClean="0"/>
              <a:t>complexity cost</a:t>
            </a:r>
            <a:endParaRPr lang="en-US" sz="2000" b="1" dirty="0"/>
          </a:p>
          <a:p>
            <a:pPr marL="566738" lvl="2" indent="0">
              <a:lnSpc>
                <a:spcPct val="110000"/>
              </a:lnSpc>
              <a:buNone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ne time complexity cost to develop / modify existing code  vs. 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There will be sooo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 much less code to manage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CXTA</a:t>
            </a:r>
            <a:r>
              <a:rPr lang="en-US" sz="2000" dirty="0">
                <a:solidFill>
                  <a:srgbClr val="FF0000"/>
                </a:solidFill>
              </a:rPr>
              <a:t> sees a direct correlation in manner and approach between refactoring code base and new test data framework methodology giving us the ability to address content test data regionally or by product selection</a:t>
            </a:r>
            <a:r>
              <a:rPr lang="en-US" sz="2000" dirty="0" smtClean="0">
                <a:solidFill>
                  <a:srgbClr val="FF0000"/>
                </a:solidFill>
              </a:rPr>
              <a:t>.  Independent Product Testing opened a door for us 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91"/>
            <a:ext cx="3849789" cy="2804461"/>
          </a:xfrm>
        </p:spPr>
        <p:txBody>
          <a:bodyPr>
            <a:normAutofit/>
          </a:bodyPr>
          <a:lstStyle/>
          <a:p>
            <a:r>
              <a:rPr lang="en-US" dirty="0" smtClean="0"/>
              <a:t>Reporting:  Three levels of information</a:t>
            </a:r>
          </a:p>
          <a:p>
            <a:r>
              <a:rPr lang="en-US" sz="1400" dirty="0" smtClean="0"/>
              <a:t>    </a:t>
            </a:r>
            <a:endParaRPr lang="en-US" sz="1400" dirty="0"/>
          </a:p>
          <a:p>
            <a:r>
              <a:rPr lang="en-US" dirty="0" smtClean="0"/>
              <a:t>Hyper granular:  Cover every Assert and Compare in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Debugging and Framework Development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942849"/>
            <a:ext cx="4620610" cy="574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3" y="3396343"/>
            <a:ext cx="4285060" cy="31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B4CF60-C0DC-4692-912B-881AF8D8CFF5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a9328eaf-6333-4034-a7ce-997665b5f80d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4949</TotalTime>
  <Words>641</Words>
  <Application>Microsoft Office PowerPoint</Application>
  <PresentationFormat>On-screen Show (4:3)</PresentationFormat>
  <Paragraphs>160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EXECUTION  </vt:lpstr>
      <vt:lpstr>INDEPENDENT PRODUCT  TESTING </vt:lpstr>
      <vt:lpstr>REPORTING</vt:lpstr>
      <vt:lpstr>REPORTING</vt:lpstr>
      <vt:lpstr>REPORTING</vt:lpstr>
      <vt:lpstr>HOW IT’S BUILT</vt:lpstr>
      <vt:lpstr>FUTURE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96</cp:revision>
  <cp:lastPrinted>2018-03-05T23:57:17Z</cp:lastPrinted>
  <dcterms:created xsi:type="dcterms:W3CDTF">2018-02-03T01:05:09Z</dcterms:created>
  <dcterms:modified xsi:type="dcterms:W3CDTF">2018-03-09T23:29:53Z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