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0000"/>
    <a:srgbClr val="D81632"/>
    <a:srgbClr val="128BAD"/>
    <a:srgbClr val="167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427" y="307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3EA397-351F-474D-848C-D3E856502C75}" type="datetimeFigureOut">
              <a:rPr lang="en-US"/>
              <a:pPr>
                <a:defRPr/>
              </a:pPr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8EA906-2EF4-494A-B0A5-C7674EF8E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5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49130-6844-45B5-8705-C09D5111AA0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37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90D75C-F149-4322-A169-23CAD4C289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5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3634DD-15D5-4EC8-B62C-5E007F5675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DF8E5-4F67-4401-BF21-8128B847A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0EC1C-8D30-417A-9C3F-A66EE13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0A963-4865-4ED6-9270-78D81E335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2D830-D486-4512-8433-CEE84BA57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CB10A-C01E-4DCC-8FA6-6B5CA45B2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1" r:id="rId3"/>
    <p:sldLayoutId id="214748365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  <a:cs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 dirty="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  <a:cs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  <a:cs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  <a:cs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  <a:cs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  <a:cs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  <a:cs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  <a:cs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Roll Out Framework to Development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Refactor Object layer commonality.  </a:t>
            </a: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Move commonality to the Base Layer.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smaller the object layer, the easier to add new capability ( new applications )</a:t>
            </a:r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 top of Object layer making more uniform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The smoother the top of the object layer, the easier to write test cases</a:t>
            </a:r>
          </a:p>
          <a:p>
            <a:pPr marL="919163" lvl="1" indent="-342900" eaLnBrk="1" hangingPunct="1"/>
            <a:endParaRPr lang="en-US" sz="180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buFontTx/>
              <a:buNone/>
            </a:pPr>
            <a:r>
              <a:rPr lang="en-US" sz="1800" smtClean="0">
                <a:latin typeface="Calibri Light" pitchFamily="34" charset="0"/>
                <a:cs typeface="Calibri Light" pitchFamily="34" charset="0"/>
              </a:rPr>
              <a:t>Decouple function calls in the upper layer from in the bottom layer and below 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Keep calls to Protractor in the mid Layer ( page Objects )</a:t>
            </a:r>
          </a:p>
          <a:p>
            <a:pPr marL="1143000" lvl="2" indent="-228600" eaLnBrk="1" hangingPunct="1">
              <a:buFontTx/>
              <a:buChar char="•"/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600" smtClean="0">
                <a:latin typeface="Calibri Light" pitchFamily="34" charset="0"/>
                <a:cs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Improved Reporting,  add a dashboard, provide stasistics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  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/>
            <a:r>
              <a:rPr lang="en-US" sz="800" smtClean="0">
                <a:latin typeface="Calibri Light" pitchFamily="34" charset="0"/>
                <a:cs typeface="Calibri Light" pitchFamily="34" charset="0"/>
              </a:rPr>
              <a:t>    </a:t>
            </a: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  <a:cs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2986405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 dirty="0">
                <a:latin typeface="Calibri Light" pitchFamily="34" charset="0"/>
              </a:rPr>
              <a:t>NGTA team continues development of the Test Automation framework</a:t>
            </a:r>
          </a:p>
          <a:p>
            <a:pPr marL="461963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 dirty="0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322320" y="4448175"/>
            <a:ext cx="13227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Development Engineers Focus Attention on this layer for testing</a:t>
            </a:r>
            <a:endParaRPr lang="en-US" sz="1100" dirty="0"/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434080" y="5471934"/>
            <a:ext cx="116014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NextGen Test Automation  staff enhance and improve these layers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fitmp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it completely operational</a:t>
            </a:r>
            <a:endParaRPr lang="en-US" sz="14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fitpd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Responsible for correcting all test failures in the ../</a:t>
            </a:r>
            <a:r>
              <a:rPr lang="en-US" sz="1400" dirty="0" err="1" smtClean="0">
                <a:latin typeface="Calibri Light" pitchFamily="34" charset="0"/>
                <a:cs typeface="Calibri Light" pitchFamily="34" charset="0"/>
              </a:rPr>
              <a:t>fitapi</a:t>
            </a: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  <a:cs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  <a:cs typeface="Calibri Light" pitchFamily="34" charset="0"/>
              </a:rPr>
            </a:b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en-US" sz="2800" smtClean="0">
                <a:latin typeface="Bauhaus 93"/>
                <a:cs typeface="Calibri Light" pitchFamily="34" charset="0"/>
              </a:rPr>
              <a:t>  </a:t>
            </a:r>
            <a:r>
              <a:rPr lang="en-US" sz="2800" smtClean="0">
                <a:latin typeface="Calibri Light" pitchFamily="34" charset="0"/>
                <a:cs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  <a:cs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  <a:cs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are able to do more and deliver to a greater audience. </a:t>
            </a: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to change how we develop tests   </a:t>
            </a:r>
            <a:r>
              <a:rPr lang="en-US" sz="10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dirty="0" smtClean="0">
                <a:latin typeface="Calibri Light" pitchFamily="34" charset="0"/>
                <a:cs typeface="Calibri Light" pitchFamily="34" charset="0"/>
              </a:rPr>
              <a:t>we have changed how we select &amp; control execution  </a:t>
            </a:r>
            <a:endParaRPr lang="en-US" sz="1000" b="1" dirty="0" smtClean="0">
              <a:solidFill>
                <a:srgbClr val="A6A6A6"/>
              </a:solidFill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dirty="0" smtClean="0">
                <a:solidFill>
                  <a:srgbClr val="A6A6A6"/>
                </a:solidFill>
                <a:latin typeface="Calibri Light" pitchFamily="34" charset="0"/>
                <a:cs typeface="Calibri Light" pitchFamily="34" charset="0"/>
              </a:rPr>
              <a:t>   </a:t>
            </a:r>
            <a:endParaRPr lang="en-US" sz="7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dirty="0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  <a:cs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out </a:t>
            </a:r>
            <a:r>
              <a:rPr lang="en-US" sz="1800" b="1" dirty="0"/>
              <a:t>of </a:t>
            </a:r>
            <a:r>
              <a:rPr lang="en-US" sz="1800" b="1" dirty="0" smtClean="0"/>
              <a:t>the 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all delivery phases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a test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Development Integration testing uses the configuration model to focus testing on new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NGTA team can regression </a:t>
            </a:r>
            <a:r>
              <a:rPr lang="en-US" sz="1800" b="1" dirty="0" smtClean="0">
                <a:ea typeface="+mn-ea"/>
              </a:rPr>
              <a:t>test same deployed code w/out stepping on newly developed code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sz="1200" b="1" dirty="0" smtClean="0">
                <a:ea typeface="+mn-ea"/>
              </a:rPr>
              <a:t>                    </a:t>
            </a: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/>
              <a:t>Market Place </a:t>
            </a:r>
            <a:r>
              <a:rPr lang="en-US" sz="1900" b="1" dirty="0" smtClean="0"/>
              <a:t>Regression test </a:t>
            </a:r>
            <a:r>
              <a:rPr lang="en-US" sz="1900" b="1" dirty="0"/>
              <a:t>&amp; Content </a:t>
            </a:r>
            <a:r>
              <a:rPr lang="en-US" sz="1900" b="1" dirty="0" smtClean="0"/>
              <a:t>test </a:t>
            </a:r>
            <a:r>
              <a:rPr lang="en-US" sz="1900" b="1" dirty="0"/>
              <a:t>is organized on </a:t>
            </a:r>
            <a:r>
              <a:rPr lang="en-US" sz="1900" b="1" dirty="0" smtClean="0"/>
              <a:t> phased </a:t>
            </a:r>
            <a:r>
              <a:rPr lang="en-US" sz="1900" b="1" dirty="0"/>
              <a:t>deliveries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Phase_0  CA, TX, PA, FL, NY    ,          Phase_1 DC, LA,  MD, PR, TN, VI, AK, AL</a:t>
            </a:r>
          </a:p>
          <a:p>
            <a:pPr lvl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500" b="1" dirty="0"/>
              <a:t>Phase_2  DE, GA, MS, MT, NV, UT, WV    ,     Phase_3 CT, IL, OH, WA, KY, MN, NH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ea typeface="+mn-ea"/>
              </a:rPr>
              <a:t> </a:t>
            </a:r>
            <a:r>
              <a:rPr lang="en-US" sz="1200" b="1" dirty="0" smtClean="0">
                <a:ea typeface="+mn-ea"/>
              </a:rPr>
              <a:t>   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Static &amp; Functional html element analysis for all pages in all products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page element is functionally evaluated and error checked</a:t>
            </a:r>
          </a:p>
          <a:p>
            <a:pPr lvl="3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All page level functionality local to a page is executed and evaluated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900" b="1" dirty="0" smtClean="0">
                <a:ea typeface="+mn-ea"/>
              </a:rPr>
              <a:t>     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Application level user work flow  :    Complete  End to End  Scenarios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Extensive repeat execution with large data set 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 smtClean="0">
                <a:ea typeface="+mn-ea"/>
              </a:rPr>
              <a:t>   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ea typeface="+mn-ea"/>
            </a:endParaRP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Regression coverage for Micro service REST API </a:t>
            </a:r>
          </a:p>
          <a:p>
            <a:pPr lvl="2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Additionally API testing is used to compare data for testing in CX UI Applications</a:t>
            </a:r>
            <a:endParaRPr lang="en-US" sz="16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  <a:cs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  <a:cs typeface="Calibri Light" pitchFamily="34" charset="0"/>
              </a:rPr>
            </a:br>
            <a:r>
              <a:rPr lang="en-US" sz="4000" smtClean="0">
                <a:latin typeface="Calibri Light" pitchFamily="34" charset="0"/>
                <a:cs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8435" name="TextBox 12"/>
          <p:cNvSpPr txBox="1">
            <a:spLocks noChangeArrowheads="1"/>
          </p:cNvSpPr>
          <p:nvPr/>
        </p:nvSpPr>
        <p:spPr bwMode="auto">
          <a:xfrm>
            <a:off x="274638" y="1582738"/>
            <a:ext cx="8869362" cy="52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0</a:t>
            </a:r>
            <a:r>
              <a:rPr lang="en-US" sz="1400">
                <a:latin typeface="Calibri" pitchFamily="34" charset="0"/>
              </a:rPr>
              <a:t> contains 4 products w/ 393, 478, 387, 442 test cases per product, total 1700 functional tests written.                                                                              Factoring test data points and the states where the product is deployed the calculation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4 Products tested in 5 states totals </a:t>
            </a:r>
            <a:r>
              <a:rPr lang="en-US" sz="2400">
                <a:latin typeface="Calibri" pitchFamily="34" charset="0"/>
              </a:rPr>
              <a:t>10125 tests</a:t>
            </a:r>
            <a:endParaRPr lang="en-US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1 </a:t>
            </a:r>
            <a:r>
              <a:rPr lang="en-US" sz="1400">
                <a:latin typeface="Calibri" pitchFamily="34" charset="0"/>
              </a:rPr>
              <a:t>contains 2 products with 387, 442 test cases per product, total 829 functional tests written.               Factoring test data points and the states where the product is deployed the calculation</a:t>
            </a:r>
            <a:r>
              <a:rPr lang="en-US"/>
              <a:t> </a:t>
            </a:r>
            <a:r>
              <a:rPr lang="en-US" sz="1400">
                <a:latin typeface="Calibri" pitchFamily="34" charset="0"/>
              </a:rPr>
              <a:t>     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2 Products tested in 8 States totals </a:t>
            </a:r>
            <a:r>
              <a:rPr lang="en-US" sz="2400">
                <a:latin typeface="Calibri" pitchFamily="34" charset="0"/>
              </a:rPr>
              <a:t>4394 tests</a:t>
            </a: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2 </a:t>
            </a:r>
            <a:r>
              <a:rPr lang="en-US" sz="1400">
                <a:latin typeface="Calibri" pitchFamily="34" charset="0"/>
              </a:rPr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 sz="1400"/>
              <a:t>                                      </a:t>
            </a:r>
            <a:r>
              <a:rPr lang="en-US"/>
              <a:t>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/>
              <a:t>Phase 3 </a:t>
            </a:r>
            <a:r>
              <a:rPr lang="en-US" sz="1400"/>
              <a:t>contains 1 products with 442 test cases per product, total 442 functional tests written.                      Factoring test data points and the states where the product is deployed the calculation</a:t>
            </a:r>
            <a:r>
              <a:rPr lang="en-US"/>
              <a:t>                       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7558</TotalTime>
  <Words>1384</Words>
  <Application>Microsoft Office PowerPoint</Application>
  <PresentationFormat>On-screen Show (4:3)</PresentationFormat>
  <Paragraphs>231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Bauhaus 93</vt:lpstr>
      <vt:lpstr>Calibri</vt:lpstr>
      <vt:lpstr>Calibri Light</vt:lpstr>
      <vt:lpstr>Office Theme</vt:lpstr>
      <vt:lpstr>PowerPoint Presentation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Mark Atkinson</cp:lastModifiedBy>
  <cp:revision>227</cp:revision>
  <cp:lastPrinted>2018-03-12T21:48:31Z</cp:lastPrinted>
  <dcterms:created xsi:type="dcterms:W3CDTF">2018-02-03T01:05:09Z</dcterms:created>
  <dcterms:modified xsi:type="dcterms:W3CDTF">2018-04-17T00:30:16Z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