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62" r:id="rId4"/>
    <p:sldId id="263" r:id="rId5"/>
    <p:sldId id="283" r:id="rId6"/>
    <p:sldId id="273" r:id="rId7"/>
    <p:sldId id="287" r:id="rId8"/>
    <p:sldId id="285" r:id="rId9"/>
    <p:sldId id="280" r:id="rId10"/>
    <p:sldId id="275" r:id="rId11"/>
    <p:sldId id="281" r:id="rId12"/>
    <p:sldId id="282" r:id="rId13"/>
    <p:sldId id="279" r:id="rId14"/>
    <p:sldId id="271" r:id="rId15"/>
    <p:sldId id="286" r:id="rId16"/>
    <p:sldId id="274" r:id="rId17"/>
    <p:sldId id="288" r:id="rId18"/>
    <p:sldId id="284" r:id="rId19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C0C0C0"/>
    <a:srgbClr val="003366"/>
    <a:srgbClr val="CC0000"/>
    <a:srgbClr val="D81632"/>
    <a:srgbClr val="128BAD"/>
    <a:srgbClr val="16789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77" autoAdjust="0"/>
    <p:restoredTop sz="94651" autoAdjust="0"/>
  </p:normalViewPr>
  <p:slideViewPr>
    <p:cSldViewPr snapToGrid="0" snapToObjects="1">
      <p:cViewPr varScale="1">
        <p:scale>
          <a:sx n="86" d="100"/>
          <a:sy n="86" d="100"/>
        </p:scale>
        <p:origin x="-642" y="-84"/>
      </p:cViewPr>
      <p:guideLst>
        <p:guide orient="horz" pos="262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50" d="100"/>
          <a:sy n="150" d="100"/>
        </p:scale>
        <p:origin x="1074" y="-114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891D345-2698-4EAC-B442-0FA7C3411E40}" type="datetimeFigureOut">
              <a:rPr lang="en-US"/>
              <a:pPr>
                <a:defRPr/>
              </a:pPr>
              <a:t>4/19/2018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BF79859-DFA4-41BF-912D-D1A2D9B8EE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95778B-777B-43E3-A8E0-BDADB53EF41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4D6F54-6BF3-4C8A-A633-8A8472299B9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F34C98-E8E8-4866-AE6C-1705C709B3C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DLogo_PMS 361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35038" y="420688"/>
            <a:ext cx="1830387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513" y="3878386"/>
            <a:ext cx="7772400" cy="37122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4512" y="2100385"/>
            <a:ext cx="7877333" cy="1778001"/>
          </a:xfrm>
        </p:spPr>
        <p:txBody>
          <a:bodyPr>
            <a:normAutofit/>
          </a:bodyPr>
          <a:lstStyle>
            <a:lvl1pPr algn="l">
              <a:lnSpc>
                <a:spcPct val="70000"/>
              </a:lnSpc>
              <a:defRPr sz="50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914400" y="4161712"/>
            <a:ext cx="7772400" cy="380983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EE48F-FE93-4D9D-971A-40BFAF63D6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154" y="274638"/>
            <a:ext cx="7973645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483" y="1600200"/>
            <a:ext cx="797631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7472A-DF66-4BEA-8DBC-79C106B963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425" y="302846"/>
            <a:ext cx="7985375" cy="3156561"/>
          </a:xfrm>
        </p:spPr>
        <p:txBody>
          <a:bodyPr/>
          <a:lstStyle>
            <a:lvl1pPr>
              <a:lnSpc>
                <a:spcPct val="6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01675" y="3379673"/>
            <a:ext cx="7985125" cy="1309688"/>
          </a:xfrm>
        </p:spPr>
        <p:txBody>
          <a:bodyPr/>
          <a:lstStyle>
            <a:lvl1pPr>
              <a:lnSpc>
                <a:spcPct val="6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AC7D7-FDC3-4EDD-93F8-3FCEB58BD2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6E5F8-2FE6-49B3-BCAC-24419634E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01675" y="0"/>
            <a:ext cx="7985125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11200" y="1600200"/>
            <a:ext cx="7975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text</a:t>
            </a:r>
          </a:p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F21EA03-5939-40C0-8031-C810CD5AC9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315913" cy="6858000"/>
          </a:xfrm>
          <a:prstGeom prst="rect">
            <a:avLst/>
          </a:prstGeom>
          <a:solidFill>
            <a:srgbClr val="3A92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1" r:id="rId3"/>
    <p:sldLayoutId id="2147483650" r:id="rId4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5000" kern="1200">
          <a:solidFill>
            <a:srgbClr val="128BAD"/>
          </a:solidFill>
          <a:latin typeface="Calibri Light"/>
          <a:ea typeface="Calibri Light" pitchFamily="34" charset="0"/>
          <a:cs typeface="Calibri Light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9pPr>
    </p:titleStyle>
    <p:bodyStyle>
      <a:lvl1pPr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defRPr sz="24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1pPr>
      <a:lvl2pPr marL="576263" indent="-2349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sz="22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2pPr>
      <a:lvl3pPr marL="801688" indent="-225425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sz="20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3pPr>
      <a:lvl4pPr marL="966788" indent="-1651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4pPr>
      <a:lvl5pPr marL="1201738" indent="-176213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sz="16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ubtitle 1"/>
          <p:cNvSpPr>
            <a:spLocks noGrp="1"/>
          </p:cNvSpPr>
          <p:nvPr>
            <p:ph type="subTitle" idx="1"/>
          </p:nvPr>
        </p:nvSpPr>
        <p:spPr>
          <a:xfrm>
            <a:off x="935038" y="3878263"/>
            <a:ext cx="7772400" cy="37147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smtClean="0">
                <a:latin typeface="Calibri Light" pitchFamily="34" charset="0"/>
              </a:rPr>
              <a:t>Mark Atkinson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14400" y="4162425"/>
            <a:ext cx="7772400" cy="3810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dirty="0" smtClean="0">
                <a:ea typeface="+mn-ea"/>
              </a:rPr>
              <a:t>4/4/18</a:t>
            </a:r>
            <a:endParaRPr lang="en-US" dirty="0">
              <a:ea typeface="+mn-ea"/>
            </a:endParaRPr>
          </a:p>
        </p:txBody>
      </p:sp>
      <p:sp>
        <p:nvSpPr>
          <p:cNvPr id="7171" name="Title 1"/>
          <p:cNvSpPr txBox="1">
            <a:spLocks/>
          </p:cNvSpPr>
          <p:nvPr/>
        </p:nvSpPr>
        <p:spPr bwMode="auto">
          <a:xfrm>
            <a:off x="3284538" y="436563"/>
            <a:ext cx="5295900" cy="230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685800">
              <a:lnSpc>
                <a:spcPct val="85000"/>
              </a:lnSpc>
            </a:pPr>
            <a:r>
              <a:rPr lang="en-US" sz="5000">
                <a:solidFill>
                  <a:srgbClr val="128BAD"/>
                </a:solidFill>
                <a:latin typeface="Calibri" pitchFamily="34" charset="0"/>
              </a:rPr>
              <a:t>Test Automation Framework for </a:t>
            </a:r>
          </a:p>
          <a:p>
            <a:pPr defTabSz="685800">
              <a:lnSpc>
                <a:spcPct val="85000"/>
              </a:lnSpc>
            </a:pPr>
            <a:r>
              <a:rPr lang="en-US" sz="5000">
                <a:solidFill>
                  <a:srgbClr val="128BAD"/>
                </a:solidFill>
                <a:latin typeface="Calibri" pitchFamily="34" charset="0"/>
              </a:rPr>
              <a:t>NextGen Platform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41475" y="130175"/>
            <a:ext cx="5102225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</a:rPr>
              <a:t>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88" y="914400"/>
            <a:ext cx="3849687" cy="2803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 smtClean="0">
                <a:ea typeface="+mn-ea"/>
              </a:rPr>
              <a:t>Three levels </a:t>
            </a:r>
            <a:r>
              <a:rPr lang="en-US" u="sng" dirty="0">
                <a:ea typeface="+mn-ea"/>
              </a:rPr>
              <a:t>of </a:t>
            </a:r>
            <a:r>
              <a:rPr lang="en-US" u="sng" dirty="0" smtClean="0">
                <a:ea typeface="+mn-ea"/>
              </a:rPr>
              <a:t>reporting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" dirty="0" smtClean="0">
                <a:ea typeface="+mn-ea"/>
              </a:rPr>
              <a:t>    </a:t>
            </a:r>
            <a:endParaRPr lang="en-US" sz="400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a typeface="+mn-ea"/>
              </a:rPr>
              <a:t>Hyper granular</a:t>
            </a:r>
            <a:r>
              <a:rPr lang="en-US" dirty="0" smtClean="0">
                <a:ea typeface="+mn-ea"/>
              </a:rPr>
              <a:t>:  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Primary for debugging.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Covers every Assert or comparison in Framework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Debugging and Framework Development tool</a:t>
            </a:r>
          </a:p>
        </p:txBody>
      </p:sp>
      <p:pic>
        <p:nvPicPr>
          <p:cNvPr id="19463" name="Picture 7" descr="Rpt_SpecHead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263" y="3884613"/>
            <a:ext cx="3886200" cy="2149475"/>
          </a:xfrm>
          <a:prstGeom prst="rect">
            <a:avLst/>
          </a:prstGeom>
          <a:noFill/>
        </p:spPr>
      </p:pic>
      <p:pic>
        <p:nvPicPr>
          <p:cNvPr id="19464" name="Picture 8" descr="mai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9963" y="914400"/>
            <a:ext cx="4364037" cy="5788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641475" y="130175"/>
            <a:ext cx="5102225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</a:rPr>
              <a:t>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88" y="914400"/>
            <a:ext cx="3205162" cy="37353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>
                <a:ea typeface="+mn-ea"/>
              </a:rPr>
              <a:t>Three levels of </a:t>
            </a:r>
            <a:r>
              <a:rPr lang="en-US" u="sng" dirty="0" smtClean="0">
                <a:ea typeface="+mn-ea"/>
              </a:rPr>
              <a:t>reporting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ea typeface="+mn-ea"/>
              </a:rPr>
              <a:t> </a:t>
            </a:r>
            <a:endParaRPr lang="en-US" u="sng" dirty="0">
              <a:ea typeface="+mn-ea"/>
            </a:endParaRPr>
          </a:p>
          <a:p>
            <a:pPr indent="-234950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a typeface="+mn-ea"/>
              </a:rPr>
              <a:t>Test Run Specific</a:t>
            </a:r>
            <a:r>
              <a:rPr lang="en-US" dirty="0" smtClean="0">
                <a:ea typeface="+mn-ea"/>
              </a:rPr>
              <a:t>:  </a:t>
            </a:r>
          </a:p>
          <a:p>
            <a:pPr indent="-234950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Test Function Pass / Fail </a:t>
            </a:r>
          </a:p>
          <a:p>
            <a:pPr marL="684213" lvl="1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Current Standard test run encompassing test specific data and testRun specifics</a:t>
            </a:r>
          </a:p>
        </p:txBody>
      </p:sp>
      <p:pic>
        <p:nvPicPr>
          <p:cNvPr id="20486" name="Picture 6" descr="secondar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8550" y="1073150"/>
            <a:ext cx="5287963" cy="43132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641475" y="130175"/>
            <a:ext cx="5102225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</a:rPr>
              <a:t>REPORTING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433388" y="914400"/>
            <a:ext cx="4035425" cy="536575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u="sng" smtClean="0">
                <a:latin typeface="Calibri Light" pitchFamily="34" charset="0"/>
              </a:rPr>
              <a:t>Three levels of reporting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</a:pPr>
            <a:r>
              <a:rPr lang="en-US" sz="700" smtClean="0">
                <a:latin typeface="Calibri Light" pitchFamily="34" charset="0"/>
              </a:rPr>
              <a:t> </a:t>
            </a:r>
            <a:endParaRPr lang="en-US" sz="700" u="sng" smtClean="0">
              <a:latin typeface="Calibri Light" pitchFamily="34" charset="0"/>
            </a:endParaRPr>
          </a:p>
          <a:p>
            <a:pPr eaLnBrk="1" hangingPunct="1">
              <a:lnSpc>
                <a:spcPct val="70000"/>
              </a:lnSpc>
            </a:pPr>
            <a:endParaRPr lang="en-US" b="1" smtClean="0">
              <a:latin typeface="Calibri Light" pitchFamily="34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2500" b="1" u="sng" smtClean="0">
                <a:latin typeface="Calibri Light" pitchFamily="34" charset="0"/>
              </a:rPr>
              <a:t>ASPIRATIONAL PRESENTATION</a:t>
            </a:r>
          </a:p>
          <a:p>
            <a:pPr eaLnBrk="1" hangingPunct="1">
              <a:lnSpc>
                <a:spcPct val="70000"/>
              </a:lnSpc>
            </a:pPr>
            <a:endParaRPr lang="en-US" sz="2500" b="1" smtClean="0">
              <a:latin typeface="Calibri Light" pitchFamily="34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b="1" smtClean="0">
                <a:latin typeface="Calibri Light" pitchFamily="34" charset="0"/>
              </a:rPr>
              <a:t>High Level Dashboard</a:t>
            </a:r>
          </a:p>
          <a:p>
            <a:pPr eaLnBrk="1" hangingPunct="1">
              <a:lnSpc>
                <a:spcPct val="85000"/>
              </a:lnSpc>
            </a:pPr>
            <a:r>
              <a:rPr lang="en-US" b="1" smtClean="0">
                <a:latin typeface="Calibri Light" pitchFamily="34" charset="0"/>
              </a:rPr>
              <a:t>Product Specific: </a:t>
            </a:r>
          </a:p>
          <a:p>
            <a:pPr eaLnBrk="1" hangingPunct="1">
              <a:lnSpc>
                <a:spcPct val="85000"/>
              </a:lnSpc>
            </a:pPr>
            <a:r>
              <a:rPr lang="en-US" sz="500" smtClean="0">
                <a:latin typeface="Calibri Light" pitchFamily="34" charset="0"/>
              </a:rPr>
              <a:t>       </a:t>
            </a:r>
          </a:p>
          <a:p>
            <a:pPr eaLnBrk="1" hangingPunct="1">
              <a:lnSpc>
                <a:spcPct val="85000"/>
              </a:lnSpc>
            </a:pPr>
            <a:r>
              <a:rPr lang="en-US" sz="1800" smtClean="0">
                <a:latin typeface="Calibri Light" pitchFamily="34" charset="0"/>
              </a:rPr>
              <a:t>       </a:t>
            </a:r>
            <a:r>
              <a:rPr lang="en-US" sz="1800" b="1" smtClean="0">
                <a:latin typeface="Calibri Light" pitchFamily="34" charset="0"/>
              </a:rPr>
              <a:t>Go / No-go Product  Dashboard</a:t>
            </a:r>
          </a:p>
          <a:p>
            <a:pPr eaLnBrk="1" hangingPunct="1">
              <a:lnSpc>
                <a:spcPct val="70000"/>
              </a:lnSpc>
            </a:pPr>
            <a:endParaRPr lang="en-US" sz="1800" b="1" smtClean="0">
              <a:latin typeface="Calibri Light" pitchFamily="34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800" smtClean="0">
                <a:latin typeface="Calibri Light" pitchFamily="34" charset="0"/>
              </a:rPr>
              <a:t>            </a:t>
            </a:r>
          </a:p>
          <a:p>
            <a:pPr eaLnBrk="1" hangingPunct="1">
              <a:lnSpc>
                <a:spcPct val="70000"/>
              </a:lnSpc>
            </a:pPr>
            <a:r>
              <a:rPr lang="en-US" b="1" smtClean="0">
                <a:latin typeface="Calibri Light" pitchFamily="34" charset="0"/>
              </a:rPr>
              <a:t>Provides:</a:t>
            </a:r>
          </a:p>
          <a:p>
            <a:pPr eaLnBrk="1" hangingPunct="1">
              <a:lnSpc>
                <a:spcPct val="105000"/>
              </a:lnSpc>
              <a:buFontTx/>
              <a:buChar char="•"/>
            </a:pPr>
            <a:r>
              <a:rPr lang="en-US" b="1" smtClean="0">
                <a:latin typeface="Calibri Light" pitchFamily="34" charset="0"/>
              </a:rPr>
              <a:t>Development Managers &amp;</a:t>
            </a:r>
          </a:p>
          <a:p>
            <a:pPr eaLnBrk="1" hangingPunct="1">
              <a:lnSpc>
                <a:spcPct val="105000"/>
              </a:lnSpc>
              <a:buFontTx/>
              <a:buChar char="•"/>
            </a:pPr>
            <a:r>
              <a:rPr lang="en-US" b="1" smtClean="0">
                <a:latin typeface="Calibri Light" pitchFamily="34" charset="0"/>
              </a:rPr>
              <a:t>Product Managers A quick look at the current health and capability to ship the product </a:t>
            </a:r>
          </a:p>
        </p:txBody>
      </p:sp>
      <p:pic>
        <p:nvPicPr>
          <p:cNvPr id="21510" name="Picture 6" descr="TestRptProdProt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0" y="836613"/>
            <a:ext cx="4090988" cy="58753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3346450" y="142875"/>
            <a:ext cx="3040063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</a:rPr>
              <a:t>FUTURE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274638" y="1825625"/>
            <a:ext cx="8869362" cy="4351338"/>
          </a:xfrm>
        </p:spPr>
        <p:txBody>
          <a:bodyPr/>
          <a:lstStyle/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</a:rPr>
              <a:t>Roll Out Framework to Development </a:t>
            </a:r>
          </a:p>
          <a:p>
            <a:pPr marL="919163" lvl="1" indent="-342900" eaLnBrk="1" hangingPunct="1">
              <a:buFontTx/>
              <a:buNone/>
            </a:pPr>
            <a:r>
              <a:rPr lang="en-US" sz="2000" smtClean="0">
                <a:latin typeface="Calibri Light" pitchFamily="34" charset="0"/>
              </a:rPr>
              <a:t>Refactor Object layer commonality.  </a:t>
            </a:r>
          </a:p>
          <a:p>
            <a:pPr marL="919163" lvl="1" indent="-342900" eaLnBrk="1" hangingPunct="1">
              <a:buFontTx/>
              <a:buNone/>
            </a:pPr>
            <a:r>
              <a:rPr lang="en-US" sz="2000" smtClean="0">
                <a:latin typeface="Calibri Light" pitchFamily="34" charset="0"/>
              </a:rPr>
              <a:t>Move commonality to the Base Layer. </a:t>
            </a:r>
          </a:p>
          <a:p>
            <a:pPr marL="1143000" lvl="2" indent="-228600" eaLnBrk="1" hangingPunct="1">
              <a:buFontTx/>
              <a:buChar char="•"/>
            </a:pPr>
            <a:r>
              <a:rPr lang="en-US" sz="1600" smtClean="0">
                <a:latin typeface="Calibri Light" pitchFamily="34" charset="0"/>
              </a:rPr>
              <a:t>The smaller the object layer, the easier to add new capability ( new applications )</a:t>
            </a:r>
            <a:endParaRPr lang="en-US" sz="1800" smtClean="0">
              <a:latin typeface="Calibri Light" pitchFamily="34" charset="0"/>
            </a:endParaRPr>
          </a:p>
          <a:p>
            <a:pPr marL="919163" lvl="1" indent="-342900" eaLnBrk="1" hangingPunct="1">
              <a:buFontTx/>
              <a:buNone/>
            </a:pPr>
            <a:r>
              <a:rPr lang="en-US" sz="2000" smtClean="0">
                <a:latin typeface="Calibri Light" pitchFamily="34" charset="0"/>
              </a:rPr>
              <a:t>Improve top of Object layer making more uniform</a:t>
            </a:r>
          </a:p>
          <a:p>
            <a:pPr marL="1143000" lvl="2" indent="-228600" eaLnBrk="1" hangingPunct="1">
              <a:buFontTx/>
              <a:buChar char="•"/>
            </a:pPr>
            <a:r>
              <a:rPr lang="en-US" sz="1600" smtClean="0">
                <a:latin typeface="Calibri Light" pitchFamily="34" charset="0"/>
              </a:rPr>
              <a:t>The smoother the top of the object layer, the easier to write test cases</a:t>
            </a:r>
          </a:p>
          <a:p>
            <a:pPr marL="919163" lvl="1" indent="-342900" eaLnBrk="1" hangingPunct="1"/>
            <a:endParaRPr lang="en-US" sz="1800" smtClean="0">
              <a:latin typeface="Calibri Light" pitchFamily="34" charset="0"/>
            </a:endParaRPr>
          </a:p>
          <a:p>
            <a:pPr marL="919163" lvl="1" indent="-342900" eaLnBrk="1" hangingPunct="1">
              <a:buFontTx/>
              <a:buNone/>
            </a:pPr>
            <a:r>
              <a:rPr lang="en-US" sz="1800" smtClean="0">
                <a:latin typeface="Calibri Light" pitchFamily="34" charset="0"/>
              </a:rPr>
              <a:t>Decouple function calls in the upper layer from in the bottom layer and below </a:t>
            </a:r>
          </a:p>
          <a:p>
            <a:pPr marL="1143000" lvl="2" indent="-228600" eaLnBrk="1" hangingPunct="1">
              <a:buFontTx/>
              <a:buChar char="•"/>
            </a:pPr>
            <a:r>
              <a:rPr lang="en-US" sz="1600" smtClean="0">
                <a:latin typeface="Calibri Light" pitchFamily="34" charset="0"/>
              </a:rPr>
              <a:t>Keep calls to Protractor in the mid Layer ( page Objects )</a:t>
            </a:r>
          </a:p>
          <a:p>
            <a:pPr marL="1143000" lvl="2" indent="-228600" eaLnBrk="1" hangingPunct="1">
              <a:buFontTx/>
              <a:buChar char="•"/>
            </a:pPr>
            <a:r>
              <a:rPr lang="en-US" sz="1600" smtClean="0">
                <a:latin typeface="Calibri Light" pitchFamily="34" charset="0"/>
              </a:rPr>
              <a:t>Work in localized well isolated areas.  Keep the churn away from the dev engineers</a:t>
            </a:r>
          </a:p>
          <a:p>
            <a:pPr marL="342900" indent="-342900" eaLnBrk="1" hangingPunct="1"/>
            <a:r>
              <a:rPr lang="en-US" sz="800" smtClean="0">
                <a:latin typeface="Calibri Light" pitchFamily="34" charset="0"/>
              </a:rPr>
              <a:t>  </a:t>
            </a:r>
          </a:p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</a:rPr>
              <a:t>Ability to spin up new application</a:t>
            </a:r>
          </a:p>
          <a:p>
            <a:pPr marL="919163" lvl="1" indent="-342900" eaLnBrk="1" hangingPunct="1"/>
            <a:r>
              <a:rPr lang="en-US" sz="1600" smtClean="0">
                <a:latin typeface="Calibri Light" pitchFamily="34" charset="0"/>
              </a:rPr>
              <a:t>Adding support for new applications can be accomplished in ~10 working Days</a:t>
            </a:r>
          </a:p>
          <a:p>
            <a:pPr marL="342900" indent="-342900" eaLnBrk="1" hangingPunct="1"/>
            <a:r>
              <a:rPr lang="en-US" sz="800" smtClean="0">
                <a:latin typeface="Calibri Light" pitchFamily="34" charset="0"/>
              </a:rPr>
              <a:t>          </a:t>
            </a:r>
          </a:p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</a:rPr>
              <a:t>Improved Reporting,  add a dashboard, provide stasistics</a:t>
            </a:r>
          </a:p>
          <a:p>
            <a:pPr marL="342900" indent="-342900" eaLnBrk="1" hangingPunct="1"/>
            <a:r>
              <a:rPr lang="en-US" sz="800" smtClean="0">
                <a:latin typeface="Calibri Light" pitchFamily="34" charset="0"/>
              </a:rPr>
              <a:t>          </a:t>
            </a:r>
          </a:p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</a:rPr>
              <a:t>Test Headless  : Trying to overcome CPU and Memory consumption</a:t>
            </a:r>
          </a:p>
          <a:p>
            <a:pPr marL="342900" indent="-342900" eaLnBrk="1" hangingPunct="1"/>
            <a:r>
              <a:rPr lang="en-US" sz="800" smtClean="0">
                <a:latin typeface="Calibri Light" pitchFamily="34" charset="0"/>
              </a:rPr>
              <a:t>    </a:t>
            </a:r>
          </a:p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</a:rPr>
              <a:t>Mobile devices</a:t>
            </a:r>
          </a:p>
          <a:p>
            <a:pPr marL="342900" indent="-342900" eaLnBrk="1" hangingPunct="1"/>
            <a:endParaRPr lang="en-US" sz="2000" smtClean="0">
              <a:latin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009650" y="128588"/>
            <a:ext cx="5765800" cy="650875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</a:rPr>
              <a:t>ROLL OUT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2575" y="1795463"/>
            <a:ext cx="8821738" cy="2014537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NGTA </a:t>
            </a:r>
            <a:r>
              <a:rPr lang="en-US" sz="2000" b="1" dirty="0">
                <a:ea typeface="+mn-ea"/>
              </a:rPr>
              <a:t> </a:t>
            </a:r>
            <a:r>
              <a:rPr lang="en-US" sz="2000" b="1" dirty="0" smtClean="0">
                <a:ea typeface="+mn-ea"/>
              </a:rPr>
              <a:t>rolling </a:t>
            </a:r>
            <a:r>
              <a:rPr lang="en-US" sz="2000" b="1" dirty="0">
                <a:ea typeface="+mn-ea"/>
              </a:rPr>
              <a:t>out </a:t>
            </a:r>
            <a:r>
              <a:rPr lang="en-US" sz="2000" b="1" dirty="0" smtClean="0">
                <a:ea typeface="+mn-ea"/>
              </a:rPr>
              <a:t>first public release of Test </a:t>
            </a:r>
            <a:r>
              <a:rPr lang="en-US" sz="2000" b="1" dirty="0">
                <a:ea typeface="+mn-ea"/>
              </a:rPr>
              <a:t>Automation Framework </a:t>
            </a:r>
            <a:endParaRPr lang="en-US" sz="2000" b="1" dirty="0" smtClean="0">
              <a:ea typeface="+mn-ea"/>
            </a:endParaRPr>
          </a:p>
          <a:p>
            <a:pPr marL="342900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Development staff will write </a:t>
            </a:r>
            <a:r>
              <a:rPr lang="en-US" sz="2000" b="1" dirty="0">
                <a:ea typeface="+mn-ea"/>
              </a:rPr>
              <a:t>test automation scripts </a:t>
            </a:r>
            <a:r>
              <a:rPr lang="en-US" sz="2000" b="1" dirty="0" smtClean="0">
                <a:ea typeface="+mn-ea"/>
              </a:rPr>
              <a:t>supporting their work</a:t>
            </a:r>
            <a:endParaRPr lang="en-US" sz="2000" b="1" dirty="0">
              <a:ea typeface="+mn-ea"/>
            </a:endParaRPr>
          </a:p>
          <a:p>
            <a:pPr marL="919163" lvl="1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This scripting </a:t>
            </a:r>
            <a:r>
              <a:rPr lang="en-US" sz="1400" b="1" dirty="0">
                <a:ea typeface="+mn-ea"/>
              </a:rPr>
              <a:t>will be page specific feature level integration </a:t>
            </a:r>
            <a:r>
              <a:rPr lang="en-US" sz="1400" b="1" dirty="0" smtClean="0">
                <a:ea typeface="+mn-ea"/>
              </a:rPr>
              <a:t>tests</a:t>
            </a:r>
          </a:p>
          <a:p>
            <a:pPr marL="919163" lvl="1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REST API test scripting  covers all basic use and edge case work</a:t>
            </a:r>
          </a:p>
          <a:p>
            <a:pPr marL="342900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NGTA </a:t>
            </a:r>
            <a:r>
              <a:rPr lang="en-US" sz="2000" b="1" dirty="0" smtClean="0">
                <a:ea typeface="+mn-ea"/>
              </a:rPr>
              <a:t>team continues with Use Case End </a:t>
            </a:r>
            <a:r>
              <a:rPr lang="en-US" sz="2000" b="1" dirty="0">
                <a:ea typeface="+mn-ea"/>
              </a:rPr>
              <a:t>to End test automation </a:t>
            </a:r>
            <a:endParaRPr lang="en-US" sz="2000" b="1" dirty="0" smtClean="0">
              <a:ea typeface="+mn-ea"/>
            </a:endParaRPr>
          </a:p>
          <a:p>
            <a:pPr lvl="1" indent="0" eaLnBrk="1" fontAlgn="auto" hangingPunct="1">
              <a:lnSpc>
                <a:spcPct val="125000"/>
              </a:lnSpc>
              <a:spcAft>
                <a:spcPts val="0"/>
              </a:spcAft>
              <a:buFontTx/>
              <a:buNone/>
              <a:defRPr/>
            </a:pPr>
            <a:endParaRPr lang="en-US" sz="900" b="1" dirty="0" smtClean="0">
              <a:ea typeface="+mn-ea"/>
            </a:endParaRPr>
          </a:p>
        </p:txBody>
      </p:sp>
      <p:sp>
        <p:nvSpPr>
          <p:cNvPr id="23555" name="Title 1"/>
          <p:cNvSpPr txBox="1">
            <a:spLocks/>
          </p:cNvSpPr>
          <p:nvPr/>
        </p:nvSpPr>
        <p:spPr bwMode="auto">
          <a:xfrm>
            <a:off x="282575" y="4135438"/>
            <a:ext cx="2986088" cy="229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5000"/>
              </a:lnSpc>
              <a:buFont typeface="Arial" charset="0"/>
              <a:buChar char="•"/>
              <a:defRPr/>
            </a:pPr>
            <a:r>
              <a:rPr lang="en-US" sz="2000" b="1" dirty="0">
                <a:latin typeface="Calibri Light" pitchFamily="34" charset="0"/>
              </a:rPr>
              <a:t>NGTA team continues development of the Test Automation framework</a:t>
            </a:r>
          </a:p>
          <a:p>
            <a:pPr marL="461963" indent="-342900">
              <a:lnSpc>
                <a:spcPct val="125000"/>
              </a:lnSpc>
              <a:buFont typeface="Arial" charset="0"/>
              <a:buChar char="•"/>
              <a:defRPr/>
            </a:pPr>
            <a:r>
              <a:rPr lang="en-US" sz="1400" b="1" dirty="0">
                <a:latin typeface="Calibri" pitchFamily="34" charset="0"/>
              </a:rPr>
              <a:t>Refactoring the Mid Layer is key to adding more product under test</a:t>
            </a:r>
          </a:p>
        </p:txBody>
      </p:sp>
      <p:sp>
        <p:nvSpPr>
          <p:cNvPr id="2" name="Left Brace 1"/>
          <p:cNvSpPr/>
          <p:nvPr/>
        </p:nvSpPr>
        <p:spPr bwMode="auto">
          <a:xfrm>
            <a:off x="4699000" y="4316413"/>
            <a:ext cx="184150" cy="67151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Left Brace 7"/>
          <p:cNvSpPr/>
          <p:nvPr/>
        </p:nvSpPr>
        <p:spPr bwMode="auto">
          <a:xfrm>
            <a:off x="4705350" y="5138738"/>
            <a:ext cx="190500" cy="8064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58" name="TextBox 3"/>
          <p:cNvSpPr txBox="1">
            <a:spLocks noChangeArrowheads="1"/>
          </p:cNvSpPr>
          <p:nvPr/>
        </p:nvSpPr>
        <p:spPr bwMode="auto">
          <a:xfrm>
            <a:off x="3268663" y="4222750"/>
            <a:ext cx="148748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/>
              <a:t>Development Engineers Focus Attention on this layer for testing</a:t>
            </a:r>
          </a:p>
        </p:txBody>
      </p:sp>
      <p:sp>
        <p:nvSpPr>
          <p:cNvPr id="23559" name="TextBox 10"/>
          <p:cNvSpPr txBox="1">
            <a:spLocks noChangeArrowheads="1"/>
          </p:cNvSpPr>
          <p:nvPr/>
        </p:nvSpPr>
        <p:spPr bwMode="auto">
          <a:xfrm>
            <a:off x="3268663" y="5081588"/>
            <a:ext cx="1487487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/>
              <a:t>NextGen </a:t>
            </a:r>
          </a:p>
          <a:p>
            <a:r>
              <a:rPr lang="en-US" sz="1100"/>
              <a:t>Test Automation  staff enhance and improve these layers</a:t>
            </a:r>
          </a:p>
        </p:txBody>
      </p:sp>
      <p:pic>
        <p:nvPicPr>
          <p:cNvPr id="23560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2850" y="3703638"/>
            <a:ext cx="3784600" cy="299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Left Brace 13"/>
          <p:cNvSpPr/>
          <p:nvPr/>
        </p:nvSpPr>
        <p:spPr bwMode="auto">
          <a:xfrm>
            <a:off x="4705350" y="6143625"/>
            <a:ext cx="190500" cy="5524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62" name="TextBox 10"/>
          <p:cNvSpPr txBox="1">
            <a:spLocks noChangeArrowheads="1"/>
          </p:cNvSpPr>
          <p:nvPr/>
        </p:nvSpPr>
        <p:spPr bwMode="auto">
          <a:xfrm>
            <a:off x="2630488" y="6096000"/>
            <a:ext cx="209708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/>
              <a:t>NextGen  Test Auto to develop and fill out all http layer REST API Automation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009650" y="779463"/>
            <a:ext cx="7088188" cy="774700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</a:rPr>
              <a:t>ROLES &amp; RESPONSIBILITIES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282575" y="1795463"/>
            <a:ext cx="8821738" cy="5062537"/>
          </a:xfrm>
        </p:spPr>
        <p:txBody>
          <a:bodyPr/>
          <a:lstStyle/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smtClean="0">
                <a:latin typeface="Calibri Light" pitchFamily="34" charset="0"/>
              </a:rPr>
              <a:t>Shopping &amp; Buying Development Engineers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</a:pPr>
            <a:r>
              <a:rPr lang="en-US" sz="1400" smtClean="0">
                <a:latin typeface="Calibri Light" pitchFamily="34" charset="0"/>
              </a:rPr>
              <a:t>Responsible for all new  Page Level Functional Integration Tests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</a:pPr>
            <a:r>
              <a:rPr lang="en-US" sz="1400" smtClean="0">
                <a:latin typeface="Calibri Light" pitchFamily="34" charset="0"/>
              </a:rPr>
              <a:t>Responsible for correcting all test failures in  ../fitmp  directory, keeping it completely operational</a:t>
            </a:r>
            <a:endParaRPr lang="en-US" sz="1400" b="1" smtClean="0">
              <a:latin typeface="Calibri Light" pitchFamily="34" charset="0"/>
            </a:endParaRP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smtClean="0">
                <a:latin typeface="Calibri Light" pitchFamily="34" charset="0"/>
              </a:rPr>
              <a:t>Provider Directory Development Engineers 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</a:pPr>
            <a:r>
              <a:rPr lang="en-US" sz="1400" smtClean="0">
                <a:latin typeface="Calibri Light" pitchFamily="34" charset="0"/>
              </a:rPr>
              <a:t>Responsible for all new Template level Functional Integration Tests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</a:pPr>
            <a:r>
              <a:rPr lang="en-US" sz="1400" smtClean="0">
                <a:latin typeface="Calibri Light" pitchFamily="34" charset="0"/>
              </a:rPr>
              <a:t>Responsible for correcting all test failures in the  ../fitpd  directory, keeping all test operational</a:t>
            </a: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smtClean="0">
                <a:latin typeface="Calibri Light" pitchFamily="34" charset="0"/>
              </a:rPr>
              <a:t> Core Technology API Team engineers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</a:pPr>
            <a:r>
              <a:rPr lang="en-US" sz="1400" smtClean="0">
                <a:latin typeface="Calibri Light" pitchFamily="34" charset="0"/>
              </a:rPr>
              <a:t>Responsible for adding new tests to the REST API regression suite 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</a:pPr>
            <a:r>
              <a:rPr lang="en-US" sz="1400" smtClean="0">
                <a:latin typeface="Calibri Light" pitchFamily="34" charset="0"/>
              </a:rPr>
              <a:t>Responsible for correcting all test failures in the ../fitapi directory, keeping all test operational</a:t>
            </a: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500" b="1" smtClean="0">
                <a:latin typeface="Calibri Light" pitchFamily="34" charset="0"/>
              </a:rPr>
              <a:t>             </a:t>
            </a: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smtClean="0">
                <a:latin typeface="Calibri Light" pitchFamily="34" charset="0"/>
              </a:rPr>
              <a:t>NGTA Team engineers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smtClean="0">
                <a:latin typeface="Calibri Light" pitchFamily="34" charset="0"/>
              </a:rPr>
              <a:t>Oversee and manage all Framework development. 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smtClean="0">
                <a:latin typeface="Calibri Light" pitchFamily="34" charset="0"/>
              </a:rPr>
              <a:t>Continual frame work improvement, evaluating all need for new coverage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smtClean="0">
                <a:latin typeface="Calibri Light" pitchFamily="34" charset="0"/>
              </a:rPr>
              <a:t>Continually analyze mid layer code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smtClean="0">
                <a:latin typeface="Calibri Light" pitchFamily="34" charset="0"/>
              </a:rPr>
              <a:t>Refactor content from mid layer to the lower common layer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smtClean="0">
                <a:latin typeface="Calibri Light" pitchFamily="34" charset="0"/>
              </a:rPr>
              <a:t>Develop all End to End test automation scripts based on business use cases</a:t>
            </a:r>
          </a:p>
        </p:txBody>
      </p:sp>
      <p:sp>
        <p:nvSpPr>
          <p:cNvPr id="24579" name="Title 1"/>
          <p:cNvSpPr txBox="1">
            <a:spLocks/>
          </p:cNvSpPr>
          <p:nvPr/>
        </p:nvSpPr>
        <p:spPr bwMode="auto">
          <a:xfrm>
            <a:off x="1009650" y="128588"/>
            <a:ext cx="57658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5000">
                <a:solidFill>
                  <a:srgbClr val="128BAD"/>
                </a:solidFill>
                <a:latin typeface="Calibri Light" pitchFamily="34" charset="0"/>
              </a:rPr>
              <a:t>ROLL 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50" y="779463"/>
            <a:ext cx="6356350" cy="866775"/>
          </a:xfrm>
        </p:spPr>
        <p:txBody>
          <a:bodyPr rtlCol="0" anchor="t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PROPOSED TIME LINE</a:t>
            </a:r>
            <a:endParaRPr lang="en-US" dirty="0">
              <a:solidFill>
                <a:schemeClr val="bg1">
                  <a:lumMod val="85000"/>
                </a:schemeClr>
              </a:solidFill>
              <a:ea typeface="+mj-ea"/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285750" y="1827213"/>
            <a:ext cx="8567738" cy="4868862"/>
          </a:xfrm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ROLL OUT &amp; ENGINEERING ADOPTION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Refactor mid layer, ensure API is uniform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Write up training aids, examples of installation and configuration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Training staff in the use and operation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Test and debug initial installations</a:t>
            </a:r>
          </a:p>
          <a:p>
            <a:pPr indent="-119063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500" b="1" dirty="0" smtClean="0">
                <a:latin typeface="Calibri Light" pitchFamily="34" charset="0"/>
                <a:cs typeface="Calibri Light" pitchFamily="34" charset="0"/>
              </a:rPr>
              <a:t>                  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Timing on Roll out	</a:t>
            </a:r>
            <a:endParaRPr lang="en-US" sz="2000" b="1" u="sng" dirty="0" smtClean="0">
              <a:latin typeface="Calibri Light" pitchFamily="34" charset="0"/>
              <a:cs typeface="Calibri Light" pitchFamily="34" charset="0"/>
            </a:endParaRP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Roll out First week April to the Core Tech Team REST API Test Framework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Roll out to Market place team at the end of April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Roll out to other teams on first or second week of May</a:t>
            </a:r>
            <a:endParaRPr lang="en-US" sz="1000" b="1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defRPr/>
            </a:pPr>
            <a:endParaRPr lang="en-US" b="1" dirty="0" smtClean="0">
              <a:latin typeface="Calibri Light" pitchFamily="34" charset="0"/>
              <a:cs typeface="Calibri Light" pitchFamily="34" charset="0"/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     </a:t>
            </a:r>
          </a:p>
        </p:txBody>
      </p:sp>
      <p:sp>
        <p:nvSpPr>
          <p:cNvPr id="25603" name="Title 1"/>
          <p:cNvSpPr txBox="1">
            <a:spLocks/>
          </p:cNvSpPr>
          <p:nvPr/>
        </p:nvSpPr>
        <p:spPr bwMode="auto">
          <a:xfrm>
            <a:off x="1009650" y="128588"/>
            <a:ext cx="57658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5000">
                <a:solidFill>
                  <a:srgbClr val="128BAD"/>
                </a:solidFill>
                <a:latin typeface="Calibri Light" pitchFamily="34" charset="0"/>
              </a:rPr>
              <a:t>ROLL OUT</a:t>
            </a:r>
          </a:p>
        </p:txBody>
      </p:sp>
      <p:pic>
        <p:nvPicPr>
          <p:cNvPr id="25604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675" y="4810125"/>
            <a:ext cx="60198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hlinkClick r:id="rId2" action="ppaction://hlinksldjump"/>
          </p:cNvPr>
          <p:cNvSpPr txBox="1">
            <a:spLocks/>
          </p:cNvSpPr>
          <p:nvPr/>
        </p:nvSpPr>
        <p:spPr>
          <a:xfrm>
            <a:off x="368300" y="47625"/>
            <a:ext cx="312738" cy="287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3875" y="233363"/>
            <a:ext cx="7974013" cy="6111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Appendix:</a:t>
            </a:r>
            <a:endParaRPr lang="en-US" sz="2800" dirty="0"/>
          </a:p>
        </p:txBody>
      </p:sp>
      <p:pic>
        <p:nvPicPr>
          <p:cNvPr id="26627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68300" y="887413"/>
            <a:ext cx="8485188" cy="58308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Content Placeholder 2"/>
          <p:cNvSpPr>
            <a:spLocks noGrp="1"/>
          </p:cNvSpPr>
          <p:nvPr>
            <p:ph idx="1"/>
          </p:nvPr>
        </p:nvSpPr>
        <p:spPr>
          <a:xfrm>
            <a:off x="796925" y="1150938"/>
            <a:ext cx="2882900" cy="2368550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 Light" pitchFamily="34" charset="0"/>
              </a:rPr>
              <a:t>	    </a:t>
            </a:r>
            <a:r>
              <a:rPr lang="en-US" sz="1600" b="1" smtClean="0">
                <a:latin typeface="Calibri Light" pitchFamily="34" charset="0"/>
              </a:rPr>
              <a:t>Seconds</a:t>
            </a:r>
          </a:p>
          <a:p>
            <a:pPr eaLnBrk="1" hangingPunct="1"/>
            <a:r>
              <a:rPr lang="en-US" smtClean="0">
                <a:latin typeface="Calibri Light" pitchFamily="34" charset="0"/>
              </a:rPr>
              <a:t>Small	5		%30</a:t>
            </a:r>
          </a:p>
          <a:p>
            <a:pPr eaLnBrk="1" hangingPunct="1"/>
            <a:endParaRPr lang="en-US" smtClean="0">
              <a:latin typeface="Calibri Light" pitchFamily="34" charset="0"/>
            </a:endParaRPr>
          </a:p>
          <a:p>
            <a:pPr eaLnBrk="1" hangingPunct="1"/>
            <a:r>
              <a:rPr lang="en-US" smtClean="0">
                <a:latin typeface="Calibri Light" pitchFamily="34" charset="0"/>
              </a:rPr>
              <a:t>Med	15		%50</a:t>
            </a:r>
          </a:p>
          <a:p>
            <a:pPr eaLnBrk="1" hangingPunct="1"/>
            <a:endParaRPr lang="en-US" smtClean="0">
              <a:latin typeface="Calibri Light" pitchFamily="34" charset="0"/>
            </a:endParaRPr>
          </a:p>
          <a:p>
            <a:pPr eaLnBrk="1" hangingPunct="1"/>
            <a:r>
              <a:rPr lang="en-US" smtClean="0">
                <a:latin typeface="Calibri Light" pitchFamily="34" charset="0"/>
              </a:rPr>
              <a:t>Large	30		%20</a:t>
            </a:r>
          </a:p>
        </p:txBody>
      </p:sp>
      <p:sp>
        <p:nvSpPr>
          <p:cNvPr id="27650" name="Content Placeholder 2"/>
          <p:cNvSpPr txBox="1">
            <a:spLocks/>
          </p:cNvSpPr>
          <p:nvPr/>
        </p:nvSpPr>
        <p:spPr bwMode="auto">
          <a:xfrm>
            <a:off x="4327525" y="1519238"/>
            <a:ext cx="3579813" cy="279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	 </a:t>
            </a:r>
            <a:r>
              <a:rPr lang="en-US" sz="3300">
                <a:latin typeface="Calibri Light" pitchFamily="34" charset="0"/>
              </a:rPr>
              <a:t>PPO		   HMO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  			      </a:t>
            </a:r>
            <a:r>
              <a:rPr lang="en-US" sz="3000">
                <a:latin typeface="Calibri Light" pitchFamily="34" charset="0"/>
              </a:rPr>
              <a:t>PPO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 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 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One                One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State              State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endParaRPr lang="en-US" sz="2200">
              <a:latin typeface="Calibri Light" pitchFamily="34" charset="0"/>
            </a:endParaRPr>
          </a:p>
          <a:p>
            <a:pPr marL="341313" lvl="1">
              <a:lnSpc>
                <a:spcPct val="80000"/>
              </a:lnSpc>
              <a:spcBef>
                <a:spcPct val="20000"/>
              </a:spcBef>
              <a:buSzPct val="100000"/>
            </a:pPr>
            <a:endParaRPr lang="en-US" sz="2200">
              <a:latin typeface="Calibri Light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721225" y="1366838"/>
            <a:ext cx="11113" cy="289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88063" y="1366838"/>
            <a:ext cx="0" cy="289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907338" y="1366838"/>
            <a:ext cx="0" cy="289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4213225" y="4445000"/>
            <a:ext cx="3968750" cy="9572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200" dirty="0" smtClean="0"/>
              <a:t>AARP 600 TC          1800 TC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200" dirty="0" smtClean="0"/>
              <a:t>AARP + DIR             3600 TC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200" dirty="0"/>
              <a:t>	 </a:t>
            </a:r>
            <a:r>
              <a:rPr lang="en-US" sz="2200" dirty="0" smtClean="0"/>
              <a:t> 1800 TC </a:t>
            </a:r>
            <a:endParaRPr lang="en-US" sz="2200" dirty="0"/>
          </a:p>
        </p:txBody>
      </p:sp>
      <p:sp>
        <p:nvSpPr>
          <p:cNvPr id="27655" name="Content Placeholder 2"/>
          <p:cNvSpPr txBox="1">
            <a:spLocks/>
          </p:cNvSpPr>
          <p:nvPr/>
        </p:nvSpPr>
        <p:spPr bwMode="auto">
          <a:xfrm>
            <a:off x="796925" y="4587875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000">
                <a:latin typeface="Calibri Light" pitchFamily="34" charset="0"/>
              </a:rPr>
              <a:t>One State 2Hrs 6 Browsers</a:t>
            </a:r>
          </a:p>
        </p:txBody>
      </p:sp>
      <p:cxnSp>
        <p:nvCxnSpPr>
          <p:cNvPr id="14" name="Curved Connector 13"/>
          <p:cNvCxnSpPr/>
          <p:nvPr/>
        </p:nvCxnSpPr>
        <p:spPr>
          <a:xfrm flipV="1">
            <a:off x="3679825" y="4591050"/>
            <a:ext cx="533400" cy="1508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57" name="Content Placeholder 2"/>
          <p:cNvSpPr txBox="1">
            <a:spLocks/>
          </p:cNvSpPr>
          <p:nvPr/>
        </p:nvSpPr>
        <p:spPr bwMode="auto">
          <a:xfrm>
            <a:off x="933450" y="5356225"/>
            <a:ext cx="2881313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Currently 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20 States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7 HMO &amp; PPO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13 PPO only</a:t>
            </a:r>
          </a:p>
        </p:txBody>
      </p:sp>
      <p:sp>
        <p:nvSpPr>
          <p:cNvPr id="15" name="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368300" y="47625"/>
            <a:ext cx="312738" cy="287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23875" y="233363"/>
            <a:ext cx="7974013" cy="6111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Appendix: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14300"/>
            <a:ext cx="8769350" cy="1333500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INTRODUCTION</a:t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     NGTA  - </a:t>
            </a:r>
            <a:r>
              <a:rPr lang="en-US" sz="3000" b="1" dirty="0" smtClean="0">
                <a:ea typeface="+mj-ea"/>
              </a:rPr>
              <a:t>Next Generation platform Test </a:t>
            </a:r>
            <a:r>
              <a:rPr lang="en-US" sz="3000" b="1" dirty="0">
                <a:ea typeface="+mj-ea"/>
              </a:rPr>
              <a:t>Automation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7813" y="1512888"/>
            <a:ext cx="8866187" cy="3997325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The Test Automation frame work leverages available open source technology</a:t>
            </a:r>
          </a:p>
          <a:p>
            <a:pPr marL="747713" lvl="1" indent="-17145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Node,   Protractor,   JavaScript</a:t>
            </a:r>
            <a:r>
              <a:rPr lang="en-US" sz="1600" b="1" dirty="0">
                <a:ea typeface="+mn-ea"/>
              </a:rPr>
              <a:t> </a:t>
            </a:r>
            <a:endParaRPr lang="en-US" sz="2000" b="1" dirty="0">
              <a:ea typeface="+mn-ea"/>
            </a:endParaRP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200" dirty="0">
              <a:ea typeface="+mn-ea"/>
            </a:endParaRPr>
          </a:p>
          <a:p>
            <a:pPr marL="342900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NGTA validates product quality, usability and performance of CX Web Applications</a:t>
            </a: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800" dirty="0" smtClean="0">
                <a:solidFill>
                  <a:srgbClr val="FF0000"/>
                </a:solidFill>
                <a:ea typeface="+mn-ea"/>
              </a:rPr>
              <a:t>	</a:t>
            </a: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ea typeface="+mn-ea"/>
            </a:endParaRP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ea typeface="+mn-ea"/>
            </a:endParaRPr>
          </a:p>
          <a:p>
            <a:pPr marL="342900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NGTA </a:t>
            </a:r>
            <a:r>
              <a:rPr lang="en-US" sz="2000" b="1" dirty="0" smtClean="0">
                <a:ea typeface="+mn-ea"/>
              </a:rPr>
              <a:t>validates core functional APIs( micro service API )</a:t>
            </a:r>
          </a:p>
          <a:p>
            <a:pPr marL="919163" lvl="1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Frisby,    Solar  </a:t>
            </a:r>
            <a:r>
              <a:rPr lang="en-US" sz="1400" b="1" dirty="0" smtClean="0">
                <a:ea typeface="+mn-ea"/>
              </a:rPr>
              <a:t>( Node Modules )</a:t>
            </a:r>
          </a:p>
          <a:p>
            <a:pPr marL="342900" indent="-342900" eaLnBrk="1" fontAlgn="auto" hangingPunct="1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The following provides an explanation of </a:t>
            </a:r>
            <a:r>
              <a:rPr lang="en-US" sz="2000" b="1" dirty="0" smtClean="0"/>
              <a:t>NGTA </a:t>
            </a:r>
            <a:r>
              <a:rPr lang="en-US" sz="2000" b="1" dirty="0" smtClean="0">
                <a:ea typeface="+mn-ea"/>
              </a:rPr>
              <a:t>, our purpose, technologies, philosophies, process, and our evolutionary plans for 2018 being developed by         2 local staff and 3 off shore staff.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1825" y="-49213"/>
            <a:ext cx="6329363" cy="1225551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900" dirty="0">
                <a:ea typeface="+mj-ea"/>
              </a:rPr>
              <a:t>PURPOSE</a:t>
            </a:r>
            <a:r>
              <a:rPr lang="en-US" dirty="0" smtClean="0">
                <a:ea typeface="+mj-ea"/>
              </a:rPr>
              <a:t/>
            </a:r>
            <a:br>
              <a:rPr lang="en-US" dirty="0" smtClean="0">
                <a:ea typeface="+mj-ea"/>
              </a:rPr>
            </a:br>
            <a:r>
              <a:rPr lang="en-US" sz="3300" b="1" dirty="0">
                <a:ea typeface="+mj-ea"/>
              </a:rPr>
              <a:t>Operational  &amp; Functional Process</a:t>
            </a:r>
            <a:r>
              <a:rPr lang="en-US" sz="3600" dirty="0">
                <a:ea typeface="+mj-ea"/>
              </a:rPr>
              <a:t/>
            </a:r>
            <a:br>
              <a:rPr lang="en-US" sz="3600" dirty="0">
                <a:ea typeface="+mj-ea"/>
              </a:rPr>
            </a:br>
            <a:endParaRPr lang="en-US" sz="3600" dirty="0">
              <a:ea typeface="+mj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813" y="1190625"/>
            <a:ext cx="8658225" cy="4762500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My Team develops and delivered an automated </a:t>
            </a:r>
            <a:r>
              <a:rPr lang="en-US" sz="2000" b="1" dirty="0">
                <a:ea typeface="+mn-ea"/>
              </a:rPr>
              <a:t>testing frame </a:t>
            </a:r>
            <a:r>
              <a:rPr lang="en-US" sz="2000" b="1" dirty="0" smtClean="0">
                <a:ea typeface="+mn-ea"/>
              </a:rPr>
              <a:t>work for Delta Dental technology teams ( CX, . . .  )</a:t>
            </a:r>
          </a:p>
          <a:p>
            <a:pPr marL="576263" lvl="2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>
              <a:solidFill>
                <a:srgbClr val="FF0000"/>
              </a:solidFill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Design </a:t>
            </a:r>
            <a:r>
              <a:rPr lang="en-US" sz="2000" b="1" dirty="0">
                <a:ea typeface="+mn-ea"/>
              </a:rPr>
              <a:t>with a developmental philosophy that enables seasoned development engineers to create test scripts to validate their own </a:t>
            </a:r>
            <a:r>
              <a:rPr lang="en-US" sz="2000" b="1" dirty="0" smtClean="0">
                <a:ea typeface="+mn-ea"/>
              </a:rPr>
              <a:t>work</a:t>
            </a:r>
          </a:p>
          <a:p>
            <a:pPr marL="576263" lvl="2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 smtClean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Design the Framework with enough power and flexibility to meet </a:t>
            </a:r>
            <a:r>
              <a:rPr lang="en-US" sz="2000" b="1" dirty="0">
                <a:ea typeface="+mn-ea"/>
              </a:rPr>
              <a:t>current and future </a:t>
            </a:r>
            <a:r>
              <a:rPr lang="en-US" sz="2000" b="1" dirty="0" smtClean="0">
                <a:ea typeface="+mn-ea"/>
              </a:rPr>
              <a:t>needs</a:t>
            </a:r>
          </a:p>
          <a:p>
            <a:pPr lvl="1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Continue iterating on Framework functional improvement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4625" y="36513"/>
            <a:ext cx="5454650" cy="1155700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ACCOMPLISHMENTS </a:t>
            </a:r>
            <a:r>
              <a:rPr lang="en-US" dirty="0">
                <a:ea typeface="+mj-ea"/>
              </a:rPr>
              <a:t>/ </a:t>
            </a:r>
            <a:r>
              <a:rPr lang="en-US" dirty="0" smtClean="0">
                <a:ea typeface="+mj-ea"/>
              </a:rPr>
              <a:t>EVOLUTION</a:t>
            </a:r>
            <a:endParaRPr lang="en-US" dirty="0">
              <a:ea typeface="+mj-ea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277813" y="1077913"/>
            <a:ext cx="8866187" cy="2039937"/>
          </a:xfrm>
        </p:spPr>
        <p:txBody>
          <a:bodyPr/>
          <a:lstStyle/>
          <a:p>
            <a:pPr marL="342900" indent="-342900" eaLnBrk="1" hangingPunct="1">
              <a:lnSpc>
                <a:spcPct val="125000"/>
              </a:lnSpc>
              <a:spcBef>
                <a:spcPct val="0"/>
              </a:spcBef>
              <a:buFontTx/>
              <a:buChar char="•"/>
            </a:pPr>
            <a:r>
              <a:rPr lang="en-US" sz="2000" b="1" smtClean="0">
                <a:latin typeface="Calibri Light" pitchFamily="34" charset="0"/>
              </a:rPr>
              <a:t>NGTA and the CX Market Place Development Team have matured since 2016. </a:t>
            </a:r>
          </a:p>
          <a:p>
            <a:pPr marL="919163" lvl="1" indent="-342900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sz="1600" b="1" smtClean="0">
                <a:latin typeface="Calibri Light" pitchFamily="34" charset="0"/>
              </a:rPr>
              <a:t>We are able to do more and deliver to a greater audience. </a:t>
            </a:r>
            <a:r>
              <a:rPr lang="en-US" sz="1800" b="1" smtClean="0">
                <a:latin typeface="Calibri Light" pitchFamily="34" charset="0"/>
              </a:rPr>
              <a:t> </a:t>
            </a:r>
          </a:p>
          <a:p>
            <a:pPr marL="342900" indent="-342900" eaLnBrk="1" hangingPunct="1">
              <a:lnSpc>
                <a:spcPct val="95000"/>
              </a:lnSpc>
              <a:spcBef>
                <a:spcPct val="0"/>
              </a:spcBef>
              <a:buFontTx/>
              <a:buChar char="•"/>
            </a:pPr>
            <a:r>
              <a:rPr lang="en-US" sz="2000" b="1" smtClean="0">
                <a:latin typeface="Calibri Light" pitchFamily="34" charset="0"/>
              </a:rPr>
              <a:t>To scale as projected </a:t>
            </a:r>
          </a:p>
          <a:p>
            <a:pPr marL="919163" lvl="1" indent="-34290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600" b="1" smtClean="0">
                <a:latin typeface="Calibri Light" pitchFamily="34" charset="0"/>
              </a:rPr>
              <a:t>we have to change how we develop tests   </a:t>
            </a:r>
            <a:r>
              <a:rPr lang="en-US" sz="1000" b="1" smtClean="0">
                <a:solidFill>
                  <a:srgbClr val="A6A6A6"/>
                </a:solidFill>
                <a:latin typeface="Calibri Light" pitchFamily="34" charset="0"/>
              </a:rPr>
              <a:t> </a:t>
            </a:r>
          </a:p>
          <a:p>
            <a:pPr marL="919163" lvl="1" indent="-34290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600" b="1" smtClean="0">
                <a:latin typeface="Calibri Light" pitchFamily="34" charset="0"/>
              </a:rPr>
              <a:t>we have changed how we select &amp; control execution  </a:t>
            </a:r>
            <a:endParaRPr lang="en-US" sz="1000" b="1" smtClean="0">
              <a:solidFill>
                <a:srgbClr val="A6A6A6"/>
              </a:solidFill>
              <a:latin typeface="Calibri Light" pitchFamily="34" charset="0"/>
            </a:endParaRPr>
          </a:p>
          <a:p>
            <a:pPr marL="919163" lvl="1" indent="-34290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" b="1" smtClean="0">
                <a:solidFill>
                  <a:srgbClr val="A6A6A6"/>
                </a:solidFill>
                <a:latin typeface="Calibri Light" pitchFamily="34" charset="0"/>
              </a:rPr>
              <a:t>   </a:t>
            </a:r>
            <a:endParaRPr lang="en-US" sz="700" b="1" smtClean="0">
              <a:latin typeface="Calibri Light" pitchFamily="34" charset="0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ct val="0"/>
              </a:spcBef>
              <a:buFontTx/>
              <a:buChar char="•"/>
            </a:pPr>
            <a:r>
              <a:rPr lang="en-US" sz="2000" b="1" smtClean="0">
                <a:latin typeface="Calibri Light" pitchFamily="34" charset="0"/>
              </a:rPr>
              <a:t>Massive reduction in the number of hours  Manual VS Automated</a:t>
            </a:r>
          </a:p>
          <a:p>
            <a:pPr marL="919163" lvl="1" indent="-342900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sz="1800" smtClean="0">
              <a:latin typeface="Calibri Light" pitchFamily="34" charset="0"/>
            </a:endParaRPr>
          </a:p>
          <a:p>
            <a:pPr marL="919163" lvl="1" indent="-342900" eaLnBrk="1" hangingPunct="1">
              <a:lnSpc>
                <a:spcPct val="125000"/>
              </a:lnSpc>
              <a:spcBef>
                <a:spcPct val="0"/>
              </a:spcBef>
              <a:buFont typeface="Arial" charset="0"/>
              <a:buChar char="•"/>
            </a:pPr>
            <a:endParaRPr lang="en-US" sz="1800" smtClean="0">
              <a:latin typeface="Calibri Light" pitchFamily="34" charset="0"/>
            </a:endParaRPr>
          </a:p>
          <a:p>
            <a:pPr marL="342900" indent="-342900" eaLnBrk="1" hangingPunct="1">
              <a:lnSpc>
                <a:spcPct val="70000"/>
              </a:lnSpc>
            </a:pPr>
            <a:endParaRPr lang="en-US" sz="2000" smtClean="0">
              <a:latin typeface="Calibri Ligh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56450" y="3702050"/>
            <a:ext cx="1289050" cy="1076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5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DAYS !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46913" y="5664200"/>
            <a:ext cx="1652587" cy="1077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HOURS 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32275" y="3886200"/>
            <a:ext cx="744538" cy="187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294" name="TextBox 14"/>
          <p:cNvSpPr txBox="1">
            <a:spLocks noChangeArrowheads="1"/>
          </p:cNvSpPr>
          <p:nvPr/>
        </p:nvSpPr>
        <p:spPr bwMode="auto">
          <a:xfrm>
            <a:off x="814388" y="3208338"/>
            <a:ext cx="5548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A collection of Manual Test Cases </a:t>
            </a:r>
          </a:p>
        </p:txBody>
      </p:sp>
      <p:sp>
        <p:nvSpPr>
          <p:cNvPr id="12295" name="TextBox 16"/>
          <p:cNvSpPr txBox="1">
            <a:spLocks noChangeArrowheads="1"/>
          </p:cNvSpPr>
          <p:nvPr/>
        </p:nvSpPr>
        <p:spPr bwMode="auto">
          <a:xfrm>
            <a:off x="852488" y="5116513"/>
            <a:ext cx="5548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A similar collection of Automated Test Cases </a:t>
            </a:r>
          </a:p>
        </p:txBody>
      </p:sp>
      <p:pic>
        <p:nvPicPr>
          <p:cNvPr id="12296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2488" y="3597275"/>
            <a:ext cx="5948362" cy="131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2488" y="5472113"/>
            <a:ext cx="5948362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4625" y="36513"/>
            <a:ext cx="5454650" cy="1155700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ACCOMPLISHMENTS </a:t>
            </a:r>
            <a:r>
              <a:rPr lang="en-US" dirty="0">
                <a:ea typeface="+mj-ea"/>
              </a:rPr>
              <a:t>/ </a:t>
            </a:r>
            <a:r>
              <a:rPr lang="en-US" dirty="0" smtClean="0">
                <a:ea typeface="+mj-ea"/>
              </a:rPr>
              <a:t>EVOLUTION</a:t>
            </a:r>
            <a:endParaRPr lang="en-US" dirty="0">
              <a:ea typeface="+mj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813" y="1192213"/>
            <a:ext cx="8866187" cy="5665787"/>
          </a:xfrm>
        </p:spPr>
        <p:txBody>
          <a:bodyPr rtlCol="0">
            <a:normAutofit fontScale="92500" lnSpcReduction="10000"/>
          </a:bodyPr>
          <a:lstStyle/>
          <a:p>
            <a:pPr marL="342900" indent="-342900"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Dev staff productivity and confidence</a:t>
            </a:r>
          </a:p>
          <a:p>
            <a:pPr marL="919163" lvl="1" indent="-3429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Development frequently comes to </a:t>
            </a:r>
            <a:r>
              <a:rPr lang="en-US" sz="1400" b="1" dirty="0"/>
              <a:t>NGTA </a:t>
            </a:r>
            <a:r>
              <a:rPr lang="en-US" sz="1400" b="1" dirty="0" smtClean="0">
                <a:ea typeface="+mn-ea"/>
              </a:rPr>
              <a:t>for confidence vote on the product.  </a:t>
            </a:r>
          </a:p>
          <a:p>
            <a:pPr marL="919163" lvl="1" indent="-3429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Always able to provide within hours a report on product viability</a:t>
            </a:r>
          </a:p>
          <a:p>
            <a:pPr lvl="1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ea typeface="+mn-ea"/>
              </a:rPr>
              <a:t> </a:t>
            </a:r>
            <a:r>
              <a:rPr lang="en-US" sz="1600" dirty="0" smtClean="0">
                <a:ea typeface="+mn-ea"/>
              </a:rPr>
              <a:t>         </a:t>
            </a:r>
            <a:endParaRPr lang="en-US" sz="1800" dirty="0">
              <a:ea typeface="+mn-ea"/>
            </a:endParaRPr>
          </a:p>
          <a:p>
            <a:pPr marL="342900" indent="-342900"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Agile Team operation : Bug fix resolution cycle!</a:t>
            </a:r>
          </a:p>
          <a:p>
            <a:pPr marL="919163" lvl="1" indent="-3429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Short turn around on discover, fix , re test cycle</a:t>
            </a:r>
          </a:p>
          <a:p>
            <a:pPr lvl="2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 dirty="0" smtClean="0">
                <a:ea typeface="+mn-ea"/>
              </a:rPr>
              <a:t>Product Architect claimed at one point, “ That’s why I liked Test Automation so much.”  Test Automation ran the same script that forced the problem to the surface and ran identically proving the fix was successful</a:t>
            </a: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ea typeface="+mn-ea"/>
              </a:rPr>
              <a:t>     </a:t>
            </a:r>
          </a:p>
          <a:p>
            <a:pPr marL="285750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Increase in number of test points without more code.   </a:t>
            </a:r>
            <a:r>
              <a:rPr lang="en-US" sz="1700" b="1" dirty="0" smtClean="0">
                <a:ea typeface="+mn-ea"/>
              </a:rPr>
              <a:t>See Appendix: Test Case Numbers</a:t>
            </a: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00" b="1" dirty="0" smtClean="0">
                <a:ea typeface="+mn-ea"/>
              </a:rPr>
              <a:t>Implementation of the ‘dataProvider’ technology </a:t>
            </a:r>
            <a:endParaRPr lang="en-US" sz="1800" b="1" dirty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marL="342900" indent="-34290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Provider Directory testing  incorporates novel use of the API scripts</a:t>
            </a:r>
            <a:endParaRPr lang="en-US" b="1" dirty="0" smtClean="0">
              <a:ea typeface="+mn-ea"/>
            </a:endParaRP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First access REST API and capture data.  Then access Provider Directory requesting same information from the Web Interface,  Compare results</a:t>
            </a:r>
          </a:p>
          <a:p>
            <a:pPr lvl="1" indent="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b="1" dirty="0" smtClean="0">
              <a:ea typeface="+mn-ea"/>
            </a:endParaRPr>
          </a:p>
          <a:p>
            <a:pPr marL="285750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Micro Service REST API Testing accomplished in same framework</a:t>
            </a: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00" b="1" dirty="0" smtClean="0">
                <a:ea typeface="+mn-ea"/>
              </a:rPr>
              <a:t>No need for another product or technology.  </a:t>
            </a: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00" b="1" dirty="0" smtClean="0">
                <a:ea typeface="+mn-ea"/>
              </a:rPr>
              <a:t>We use the same Node.js , </a:t>
            </a:r>
            <a:r>
              <a:rPr lang="en-US" sz="1900" b="1" dirty="0" err="1" smtClean="0">
                <a:ea typeface="+mn-ea"/>
              </a:rPr>
              <a:t>Frisby</a:t>
            </a:r>
            <a:r>
              <a:rPr lang="en-US" sz="1900" b="1" dirty="0" smtClean="0">
                <a:ea typeface="+mn-ea"/>
              </a:rPr>
              <a:t> http Library , JavaScript to automate all API calls.</a:t>
            </a:r>
            <a:endParaRPr lang="en-US" sz="1900" b="1" dirty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ea typeface="+mn-ea"/>
              </a:rPr>
              <a:t>                </a:t>
            </a: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98475" y="115888"/>
            <a:ext cx="8540750" cy="957262"/>
          </a:xfrm>
        </p:spPr>
        <p:txBody>
          <a:bodyPr anchor="t"/>
          <a:lstStyle/>
          <a:p>
            <a:pPr algn="ctr" eaLnBrk="1" hangingPunct="1"/>
            <a:r>
              <a:rPr lang="en-US" sz="4500" smtClean="0">
                <a:latin typeface="Calibri Light" pitchFamily="34" charset="0"/>
              </a:rPr>
              <a:t>ARCHITECTURAL TECH STACK</a:t>
            </a:r>
          </a:p>
        </p:txBody>
      </p:sp>
      <p:sp>
        <p:nvSpPr>
          <p:cNvPr id="15362" name="Title 1"/>
          <p:cNvSpPr txBox="1">
            <a:spLocks/>
          </p:cNvSpPr>
          <p:nvPr/>
        </p:nvSpPr>
        <p:spPr bwMode="auto">
          <a:xfrm>
            <a:off x="273050" y="944563"/>
            <a:ext cx="8855075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100" b="1">
                <a:latin typeface="Calibri Light" pitchFamily="34" charset="0"/>
              </a:rPr>
              <a:t>Git Repo     Node.js     Protractor     JavaScript   Jenkins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3050" y="1338263"/>
            <a:ext cx="4014788" cy="5376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600" dirty="0" smtClean="0"/>
              <a:t>      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Framework is Class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Object based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 smtClean="0"/>
              <a:t>      </a:t>
            </a:r>
          </a:p>
          <a:p>
            <a:pPr indent="-234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/>
              <a:t>          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Scripting :</a:t>
            </a:r>
            <a:r>
              <a:rPr lang="en-US" sz="1800" dirty="0" smtClean="0"/>
              <a:t> </a:t>
            </a:r>
            <a:r>
              <a:rPr lang="en-US" sz="1800" dirty="0"/>
              <a:t>Collection of actions specific to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smtClean="0"/>
              <a:t>the domain of T</a:t>
            </a:r>
            <a:r>
              <a:rPr lang="en-US" sz="1800" u="sng" dirty="0" smtClean="0"/>
              <a:t>est</a:t>
            </a:r>
            <a:r>
              <a:rPr lang="en-US" sz="1800" dirty="0" smtClean="0"/>
              <a:t>.  Built from </a:t>
            </a:r>
            <a:r>
              <a:rPr lang="en-US" sz="1800" dirty="0"/>
              <a:t>Core &amp; Mid Layer </a:t>
            </a:r>
            <a:r>
              <a:rPr lang="en-US" sz="1800" dirty="0" smtClean="0"/>
              <a:t>components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/>
              <a:t> 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Mid Layer </a:t>
            </a:r>
            <a:r>
              <a:rPr lang="en-US" sz="1800" dirty="0" smtClean="0"/>
              <a:t>: Actions limited to within the </a:t>
            </a:r>
            <a:r>
              <a:rPr lang="en-US" sz="1800" u="sng" dirty="0" smtClean="0"/>
              <a:t>Application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smtClean="0"/>
              <a:t>Collections built up from base class methods and Protractor to 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/>
              <a:t>perform specific 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/>
              <a:t>action Application</a:t>
            </a:r>
            <a:endParaRPr lang="en-US" sz="1800" dirty="0" smtClean="0"/>
          </a:p>
          <a:p>
            <a:pPr indent="-234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/>
              <a:t>   </a:t>
            </a:r>
            <a:endParaRPr lang="en-US" sz="1800" dirty="0" smtClean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/>
              <a:t>Core base level </a:t>
            </a:r>
            <a:r>
              <a:rPr lang="en-US" sz="1800" dirty="0"/>
              <a:t>classes define    </a:t>
            </a:r>
            <a:r>
              <a:rPr lang="en-US" sz="1800" dirty="0">
                <a:solidFill>
                  <a:schemeClr val="bg1"/>
                </a:solidFill>
              </a:rPr>
              <a:t>  </a:t>
            </a:r>
            <a:r>
              <a:rPr lang="en-US" sz="1800" dirty="0"/>
              <a:t>common components, Fields, 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/>
              <a:t>Buttons, Links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/>
              <a:t>  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Micro Service REST APIs </a:t>
            </a:r>
            <a:r>
              <a:rPr lang="en-US" sz="1800" dirty="0" smtClean="0"/>
              <a:t>The underlying mechanism to acquiring persisted data yet decoupled from application</a:t>
            </a:r>
            <a:endParaRPr lang="en-US" sz="1800" b="1" dirty="0"/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7838" y="2762250"/>
            <a:ext cx="4856162" cy="388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125413"/>
            <a:ext cx="5238750" cy="1325562"/>
          </a:xfrm>
        </p:spPr>
        <p:txBody>
          <a:bodyPr rtlCol="0" anchor="t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TEST EXECUTION  </a:t>
            </a:r>
            <a:endParaRPr lang="en-US" dirty="0">
              <a:solidFill>
                <a:schemeClr val="bg1">
                  <a:lumMod val="85000"/>
                </a:schemeClr>
              </a:solidFill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38" y="1827213"/>
            <a:ext cx="8567737" cy="5002212"/>
          </a:xfrm>
        </p:spPr>
        <p:txBody>
          <a:bodyPr rtlCol="0">
            <a:normAutofit fontScale="92500" lnSpcReduction="10000"/>
          </a:bodyPr>
          <a:lstStyle/>
          <a:p>
            <a:pPr marL="342900" indent="-342900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Two primary modes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ea typeface="+mn-ea"/>
              </a:rPr>
              <a:t>Schedule Based : Covers Regression </a:t>
            </a:r>
            <a:r>
              <a:rPr lang="en-US" sz="1800" b="1" dirty="0" smtClean="0">
                <a:ea typeface="+mn-ea"/>
              </a:rPr>
              <a:t>Testing  </a:t>
            </a:r>
            <a:r>
              <a:rPr lang="en-US" sz="1200" b="1" dirty="0" smtClean="0">
                <a:ea typeface="+mn-ea"/>
              </a:rPr>
              <a:t>MOT - Cron</a:t>
            </a:r>
            <a:endParaRPr lang="en-US" sz="1200" b="1" dirty="0">
              <a:ea typeface="+mn-ea"/>
            </a:endParaRP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ea typeface="+mn-ea"/>
              </a:rPr>
              <a:t>On Demand : Covers all developer build initiated </a:t>
            </a:r>
            <a:r>
              <a:rPr lang="en-US" sz="1800" b="1" dirty="0" smtClean="0">
                <a:ea typeface="+mn-ea"/>
              </a:rPr>
              <a:t>testing  </a:t>
            </a:r>
            <a:r>
              <a:rPr lang="en-US" sz="1200" b="1" dirty="0" smtClean="0">
                <a:ea typeface="+mn-ea"/>
              </a:rPr>
              <a:t>DIT - Jenkins</a:t>
            </a:r>
            <a:endParaRPr lang="en-US" sz="1200" b="1" dirty="0">
              <a:ea typeface="+mn-ea"/>
            </a:endParaRPr>
          </a:p>
          <a:p>
            <a:pPr marL="457206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 smtClean="0">
                <a:ea typeface="+mn-ea"/>
              </a:rPr>
              <a:t>                  </a:t>
            </a:r>
            <a:endParaRPr lang="en-US" sz="1400" b="1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ea typeface="+mn-ea"/>
              </a:rPr>
              <a:t>Configuration controlled </a:t>
            </a:r>
            <a:r>
              <a:rPr lang="en-US" sz="2000" b="1" dirty="0" smtClean="0">
                <a:ea typeface="+mn-ea"/>
              </a:rPr>
              <a:t>testing:  </a:t>
            </a:r>
            <a:r>
              <a:rPr lang="en-US" sz="2000" b="1" u="sng" dirty="0" smtClean="0">
                <a:ea typeface="+mn-ea"/>
              </a:rPr>
              <a:t>Biggest Evolutionary Advance</a:t>
            </a:r>
            <a:endParaRPr lang="en-US" sz="2000" b="1" u="sng" dirty="0">
              <a:ea typeface="+mn-ea"/>
            </a:endParaRP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In </a:t>
            </a:r>
            <a:r>
              <a:rPr lang="en-US" sz="1800" b="1" dirty="0"/>
              <a:t>order to scale Market Place across states our research </a:t>
            </a:r>
            <a:r>
              <a:rPr lang="en-US" sz="1800" b="1" dirty="0" smtClean="0"/>
              <a:t>required we </a:t>
            </a:r>
            <a:r>
              <a:rPr lang="en-US" sz="1800" b="1" dirty="0"/>
              <a:t>pull test </a:t>
            </a:r>
            <a:r>
              <a:rPr lang="en-US" sz="1800" b="1" dirty="0" smtClean="0"/>
              <a:t>data out </a:t>
            </a:r>
            <a:r>
              <a:rPr lang="en-US" sz="1800" b="1" dirty="0"/>
              <a:t>of </a:t>
            </a:r>
            <a:r>
              <a:rPr lang="en-US" sz="1800" b="1" dirty="0" smtClean="0"/>
              <a:t>the test scripts</a:t>
            </a:r>
            <a:r>
              <a:rPr lang="en-US" sz="1800" b="1" dirty="0"/>
              <a:t>, decoupling execution from configuration</a:t>
            </a:r>
            <a:r>
              <a:rPr lang="en-US" sz="1800" b="1" dirty="0" smtClean="0"/>
              <a:t>.  Test data is now separate and usable all delivery phases</a:t>
            </a:r>
            <a:endParaRPr lang="en-US" sz="1800" b="1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b="1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All testing regardless of primary mode is </a:t>
            </a:r>
            <a:r>
              <a:rPr lang="en-US" sz="2000" b="1" u="sng" dirty="0" smtClean="0">
                <a:ea typeface="+mn-ea"/>
              </a:rPr>
              <a:t>configurable</a:t>
            </a:r>
            <a:r>
              <a:rPr lang="en-US" sz="2000" b="1" dirty="0" smtClean="0">
                <a:ea typeface="+mn-ea"/>
              </a:rPr>
              <a:t> prior to a test run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Development Integration testing uses the configuration model to focus testing on new code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NGTA team can regression </a:t>
            </a:r>
            <a:r>
              <a:rPr lang="en-US" sz="1800" b="1" dirty="0" smtClean="0">
                <a:ea typeface="+mn-ea"/>
              </a:rPr>
              <a:t>test same deployed code w/out stepping on newly developed code</a:t>
            </a:r>
          </a:p>
          <a:p>
            <a:pPr indent="-234950" eaLnBrk="1" fontAlgn="auto" hangingPunct="1">
              <a:spcAft>
                <a:spcPts val="0"/>
              </a:spcAft>
              <a:defRPr/>
            </a:pPr>
            <a:r>
              <a:rPr lang="en-US" sz="1200" b="1" dirty="0" smtClean="0">
                <a:ea typeface="+mn-ea"/>
              </a:rPr>
              <a:t>                    </a:t>
            </a:r>
          </a:p>
          <a:p>
            <a:pPr marL="342900" indent="-34290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00" b="1" dirty="0"/>
              <a:t>Market Place </a:t>
            </a:r>
            <a:r>
              <a:rPr lang="en-US" sz="1900" b="1" dirty="0" smtClean="0"/>
              <a:t>Regression test </a:t>
            </a:r>
            <a:r>
              <a:rPr lang="en-US" sz="1900" b="1" dirty="0"/>
              <a:t>&amp; Content </a:t>
            </a:r>
            <a:r>
              <a:rPr lang="en-US" sz="1900" b="1" dirty="0" smtClean="0"/>
              <a:t>test </a:t>
            </a:r>
            <a:r>
              <a:rPr lang="en-US" sz="1900" b="1" dirty="0"/>
              <a:t>is organized on </a:t>
            </a:r>
            <a:r>
              <a:rPr lang="en-US" sz="1900" b="1" dirty="0" smtClean="0"/>
              <a:t> phased </a:t>
            </a:r>
            <a:r>
              <a:rPr lang="en-US" sz="1900" b="1" dirty="0"/>
              <a:t>deliveries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500" b="1" dirty="0"/>
              <a:t>Phase_0  CA, TX, PA, FL, NY    ,          Phase_1 DC, LA,  MD, PR, TN, VI, AK, </a:t>
            </a:r>
            <a:r>
              <a:rPr lang="en-US" sz="1500" b="1" dirty="0" smtClean="0"/>
              <a:t>AL</a:t>
            </a:r>
          </a:p>
          <a:p>
            <a:pPr marL="341313" lvl="1" indent="0">
              <a:lnSpc>
                <a:spcPct val="114000"/>
              </a:lnSpc>
              <a:spcBef>
                <a:spcPts val="0"/>
              </a:spcBef>
              <a:buFontTx/>
              <a:buNone/>
              <a:defRPr/>
            </a:pPr>
            <a:r>
              <a:rPr lang="en-US" sz="300" b="1" dirty="0"/>
              <a:t> </a:t>
            </a:r>
            <a:r>
              <a:rPr lang="en-US" sz="300" b="1" dirty="0" smtClean="0"/>
              <a:t>              </a:t>
            </a:r>
            <a:endParaRPr lang="en-US" sz="300" b="1" dirty="0"/>
          </a:p>
          <a:p>
            <a:pPr lvl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500" b="1" dirty="0"/>
              <a:t>Phase_2  DE, GA, MS, MT, NV, UT, </a:t>
            </a:r>
            <a:r>
              <a:rPr lang="en-US" sz="1500" b="1" dirty="0" smtClean="0"/>
              <a:t>WV  </a:t>
            </a:r>
            <a:r>
              <a:rPr lang="en-US" sz="1500" b="1" dirty="0"/>
              <a:t>,    </a:t>
            </a:r>
            <a:r>
              <a:rPr lang="en-US" sz="1500" b="1" dirty="0" smtClean="0"/>
              <a:t>       </a:t>
            </a:r>
            <a:r>
              <a:rPr lang="en-US" sz="1500" b="1" dirty="0"/>
              <a:t>Phase_3 CT, IL, OH, WA, KY, MN, NH</a:t>
            </a:r>
          </a:p>
          <a:p>
            <a:pPr marL="341313" lvl="1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800" b="1" dirty="0" smtClean="0">
              <a:ea typeface="+mn-ea"/>
            </a:endParaRPr>
          </a:p>
          <a:p>
            <a:pPr marL="457206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400" dirty="0" smtClean="0">
                <a:ea typeface="+mn-ea"/>
              </a:rPr>
              <a:t>      </a:t>
            </a:r>
            <a:endParaRPr lang="en-US" sz="14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125413"/>
            <a:ext cx="5238750" cy="1325562"/>
          </a:xfrm>
        </p:spPr>
        <p:txBody>
          <a:bodyPr rtlCol="0" anchor="t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TESTING TYPES  </a:t>
            </a:r>
            <a:endParaRPr lang="en-US" dirty="0">
              <a:solidFill>
                <a:schemeClr val="bg1">
                  <a:lumMod val="85000"/>
                </a:schemeClr>
              </a:solidFill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38" y="1746250"/>
            <a:ext cx="8567737" cy="5002213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Three primary types of testing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ea typeface="+mn-ea"/>
              </a:rPr>
              <a:t> </a:t>
            </a:r>
            <a:r>
              <a:rPr lang="en-US" sz="1200" b="1" dirty="0" smtClean="0">
                <a:ea typeface="+mn-ea"/>
              </a:rPr>
              <a:t>        </a:t>
            </a:r>
          </a:p>
          <a:p>
            <a:pPr marL="341313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smtClean="0">
                <a:ea typeface="+mn-ea"/>
              </a:rPr>
              <a:t>Page level Functional Integration 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Static &amp; Functional html element analysis for all pages in all products</a:t>
            </a:r>
          </a:p>
          <a:p>
            <a:pPr lvl="3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Every Button, Field, Check Box, Link, page element is functionally evaluated and error checked</a:t>
            </a:r>
          </a:p>
          <a:p>
            <a:pPr lvl="3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All page level functionality local to a page is executed and evaluated</a:t>
            </a:r>
          </a:p>
          <a:p>
            <a:pPr marL="341313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900" b="1" dirty="0" smtClean="0">
                <a:ea typeface="+mn-ea"/>
              </a:rPr>
              <a:t>     </a:t>
            </a:r>
          </a:p>
          <a:p>
            <a:pPr marL="341313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smtClean="0">
                <a:ea typeface="+mn-ea"/>
              </a:rPr>
              <a:t>Application level user work flow  :    Complete  End to End  Scenarios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Designated user work flow execution pathways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Extensive repeat execution with large data set Data driven</a:t>
            </a:r>
          </a:p>
          <a:p>
            <a:pPr indent="-2349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 smtClean="0">
                <a:ea typeface="+mn-ea"/>
              </a:rPr>
              <a:t>   </a:t>
            </a:r>
          </a:p>
          <a:p>
            <a:pPr indent="-2349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900" b="1" dirty="0">
              <a:ea typeface="+mn-ea"/>
            </a:endParaRPr>
          </a:p>
          <a:p>
            <a:pPr marL="341313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smtClean="0">
                <a:ea typeface="+mn-ea"/>
              </a:rPr>
              <a:t>Micro Service REST APIs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Regression coverage for Micro service REST API 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Additionally API testing is used to compare data for testing in CX UI Applications</a:t>
            </a:r>
            <a:endParaRPr lang="en-US" sz="1600" b="1" dirty="0">
              <a:ea typeface="+mn-ea"/>
            </a:endParaRPr>
          </a:p>
          <a:p>
            <a:pPr marL="457206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 smtClean="0">
                <a:ea typeface="+mn-ea"/>
              </a:rPr>
              <a:t>                  </a:t>
            </a:r>
          </a:p>
          <a:p>
            <a:pPr marL="457206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endParaRPr lang="en-US" sz="1400" b="1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hlinkClick r:id="rId2" action="ppaction://hlinksldjump"/>
          </p:cNvPr>
          <p:cNvSpPr txBox="1">
            <a:spLocks/>
          </p:cNvSpPr>
          <p:nvPr/>
        </p:nvSpPr>
        <p:spPr>
          <a:xfrm>
            <a:off x="368300" y="47625"/>
            <a:ext cx="312738" cy="287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434" name="Title 7"/>
          <p:cNvSpPr>
            <a:spLocks noGrp="1"/>
          </p:cNvSpPr>
          <p:nvPr>
            <p:ph type="title"/>
          </p:nvPr>
        </p:nvSpPr>
        <p:spPr>
          <a:xfrm>
            <a:off x="712788" y="109538"/>
            <a:ext cx="6897687" cy="1528762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</a:rPr>
              <a:t>TEST CASES NUMBERS</a:t>
            </a:r>
            <a:br>
              <a:rPr lang="en-US" smtClean="0">
                <a:latin typeface="Calibri Light" pitchFamily="34" charset="0"/>
              </a:rPr>
            </a:br>
            <a:r>
              <a:rPr lang="en-US" sz="4000" smtClean="0">
                <a:latin typeface="Calibri Light" pitchFamily="34" charset="0"/>
              </a:rPr>
              <a:t>Market Place</a:t>
            </a:r>
            <a:endParaRPr lang="en-US" smtClean="0">
              <a:latin typeface="Calibri Light" pitchFamily="34" charset="0"/>
            </a:endParaRPr>
          </a:p>
        </p:txBody>
      </p:sp>
      <p:sp>
        <p:nvSpPr>
          <p:cNvPr id="18435" name="TextBox 12"/>
          <p:cNvSpPr txBox="1">
            <a:spLocks noChangeArrowheads="1"/>
          </p:cNvSpPr>
          <p:nvPr/>
        </p:nvSpPr>
        <p:spPr bwMode="auto">
          <a:xfrm>
            <a:off x="274638" y="1582738"/>
            <a:ext cx="8869362" cy="514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Test case results are the result of functional test written                                                  for a product   X   data points tested against   X    States Tested in</a:t>
            </a:r>
          </a:p>
          <a:p>
            <a:pPr marL="342900" indent="-342900">
              <a:defRPr/>
            </a:pPr>
            <a:endParaRPr lang="en-US" sz="2000" dirty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  <a:defRPr/>
            </a:pPr>
            <a:r>
              <a:rPr lang="en-US" sz="1400" b="1" dirty="0">
                <a:latin typeface="Calibri" pitchFamily="34" charset="0"/>
              </a:rPr>
              <a:t>Phase 0</a:t>
            </a:r>
            <a:r>
              <a:rPr lang="en-US" sz="1400" dirty="0">
                <a:latin typeface="Calibri" pitchFamily="34" charset="0"/>
              </a:rPr>
              <a:t> contains 4 products w/ 393, 478, 387, 442 test cases per product, total 1700 functional tests written.                                                                              Factoring test data points and the states where the product is deployed the calculation                                                                                                                                  </a:t>
            </a:r>
            <a:r>
              <a:rPr lang="en-US" sz="2000" dirty="0">
                <a:latin typeface="Calibri" pitchFamily="34" charset="0"/>
              </a:rPr>
              <a:t>4 Products tested in 5 states totals </a:t>
            </a:r>
            <a:r>
              <a:rPr lang="en-US" sz="2400" dirty="0">
                <a:latin typeface="Calibri" pitchFamily="34" charset="0"/>
              </a:rPr>
              <a:t>10125 tests</a:t>
            </a:r>
            <a:endParaRPr lang="en-US" dirty="0">
              <a:latin typeface="Calibri" pitchFamily="34" charset="0"/>
            </a:endParaRPr>
          </a:p>
          <a:p>
            <a:pPr>
              <a:defRPr/>
            </a:pPr>
            <a:r>
              <a:rPr lang="en-US" sz="1200" dirty="0">
                <a:latin typeface="Calibri" pitchFamily="34" charset="0"/>
              </a:rPr>
              <a:t>   </a:t>
            </a:r>
          </a:p>
          <a:p>
            <a:pPr marL="342900" indent="-342900">
              <a:buFont typeface="Arial" charset="0"/>
              <a:buChar char="•"/>
              <a:defRPr/>
            </a:pPr>
            <a:r>
              <a:rPr lang="en-US" sz="1400" b="1" dirty="0">
                <a:latin typeface="Calibri" pitchFamily="34" charset="0"/>
              </a:rPr>
              <a:t>Phase 1 </a:t>
            </a:r>
            <a:r>
              <a:rPr lang="en-US" sz="1400" dirty="0">
                <a:latin typeface="Calibri" pitchFamily="34" charset="0"/>
              </a:rPr>
              <a:t>contains 2 products with 387, 442 test cases per product, total 829 functional tests written.               Factoring test data points and the states where the product is deployed the calculation</a:t>
            </a:r>
            <a:r>
              <a:rPr lang="en-US" dirty="0"/>
              <a:t> </a:t>
            </a:r>
            <a:r>
              <a:rPr lang="en-US" sz="1400" dirty="0">
                <a:latin typeface="Calibri" pitchFamily="34" charset="0"/>
              </a:rPr>
              <a:t>                                                                                                                                       </a:t>
            </a:r>
            <a:r>
              <a:rPr lang="en-US" sz="2000" dirty="0">
                <a:latin typeface="Calibri" pitchFamily="34" charset="0"/>
              </a:rPr>
              <a:t>2 Products tested in 8 States totals </a:t>
            </a:r>
            <a:r>
              <a:rPr lang="en-US" sz="2400" dirty="0">
                <a:latin typeface="Calibri" pitchFamily="34" charset="0"/>
              </a:rPr>
              <a:t>4394 tests</a:t>
            </a:r>
          </a:p>
          <a:p>
            <a:pPr>
              <a:defRPr/>
            </a:pPr>
            <a:r>
              <a:rPr lang="en-US" sz="1200" dirty="0">
                <a:latin typeface="Calibri" pitchFamily="34" charset="0"/>
              </a:rPr>
              <a:t>     </a:t>
            </a:r>
          </a:p>
          <a:p>
            <a:pPr marL="342900" indent="-342900">
              <a:buFont typeface="Arial" charset="0"/>
              <a:buChar char="•"/>
              <a:defRPr/>
            </a:pPr>
            <a:r>
              <a:rPr lang="en-US" sz="1400" b="1" dirty="0">
                <a:latin typeface="Calibri" pitchFamily="34" charset="0"/>
              </a:rPr>
              <a:t>Phase 2 </a:t>
            </a:r>
            <a:r>
              <a:rPr lang="en-US" sz="1400" dirty="0">
                <a:latin typeface="Calibri" pitchFamily="34" charset="0"/>
              </a:rPr>
              <a:t>contains 1 products with 442 test cases per product, total 442 functional tests written.                      Factoring test data points and the states where the product is deployed the calculation</a:t>
            </a:r>
            <a:r>
              <a:rPr lang="en-US" sz="1400" dirty="0"/>
              <a:t>                                      </a:t>
            </a:r>
            <a:r>
              <a:rPr lang="en-US" dirty="0"/>
              <a:t> </a:t>
            </a:r>
            <a:r>
              <a:rPr lang="en-US" sz="2000" dirty="0">
                <a:latin typeface="Calibri" pitchFamily="34" charset="0"/>
              </a:rPr>
              <a:t>1 Product tested in 7 States totals </a:t>
            </a:r>
            <a:r>
              <a:rPr lang="en-US" sz="2400" dirty="0">
                <a:latin typeface="Calibri" pitchFamily="34" charset="0"/>
              </a:rPr>
              <a:t>3234 tests</a:t>
            </a:r>
            <a:endParaRPr lang="en-US" sz="2000" dirty="0">
              <a:latin typeface="Calibri" pitchFamily="34" charset="0"/>
            </a:endParaRPr>
          </a:p>
          <a:p>
            <a:pPr>
              <a:defRPr/>
            </a:pPr>
            <a:r>
              <a:rPr lang="en-US" sz="1200" dirty="0">
                <a:latin typeface="Calibri" pitchFamily="34" charset="0"/>
              </a:rPr>
              <a:t>     </a:t>
            </a:r>
          </a:p>
          <a:p>
            <a:pPr marL="342900" indent="-342900">
              <a:buFont typeface="Arial" charset="0"/>
              <a:buChar char="•"/>
              <a:defRPr/>
            </a:pPr>
            <a:r>
              <a:rPr lang="en-US" sz="1400" b="1" dirty="0"/>
              <a:t>Phase 3 </a:t>
            </a:r>
            <a:r>
              <a:rPr lang="en-US" sz="1400" dirty="0"/>
              <a:t>contains 1 products with 442 test cases per product, total 442 functional tests written.                      Factoring test data points and the states where the product is deployed the calculation</a:t>
            </a:r>
            <a:r>
              <a:rPr lang="en-US" dirty="0"/>
              <a:t>                        </a:t>
            </a:r>
            <a:r>
              <a:rPr lang="en-US" sz="2000" dirty="0">
                <a:latin typeface="Calibri" pitchFamily="34" charset="0"/>
              </a:rPr>
              <a:t>1 Product tested in 7 States totals </a:t>
            </a:r>
            <a:r>
              <a:rPr lang="en-US" sz="2400" dirty="0">
                <a:latin typeface="Calibri" pitchFamily="34" charset="0"/>
              </a:rPr>
              <a:t>3234 tests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Presentation2" id="{E033CE4F-DAC9-4DC1-B085-D07FC0345DDB}" vid="{0783260F-4856-4ED7-B8E5-5C83CC1572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powerpoint-template-2</Template>
  <TotalTime>7756</TotalTime>
  <Words>1450</Words>
  <Application>Microsoft Office PowerPoint</Application>
  <PresentationFormat>On-screen Show (4:3)</PresentationFormat>
  <Paragraphs>237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 Light</vt:lpstr>
      <vt:lpstr>Calibri</vt:lpstr>
      <vt:lpstr>Office Theme</vt:lpstr>
      <vt:lpstr>Office Theme</vt:lpstr>
      <vt:lpstr>Slide 1</vt:lpstr>
      <vt:lpstr>INTRODUCTION      NGTA  - Next Generation platform Test Automation</vt:lpstr>
      <vt:lpstr>PURPOSE Operational  &amp; Functional Process </vt:lpstr>
      <vt:lpstr>ACCOMPLISHMENTS / EVOLUTION</vt:lpstr>
      <vt:lpstr>ACCOMPLISHMENTS / EVOLUTION</vt:lpstr>
      <vt:lpstr>ARCHITECTURAL TECH STACK</vt:lpstr>
      <vt:lpstr>TEST EXECUTION  </vt:lpstr>
      <vt:lpstr>TESTING TYPES  </vt:lpstr>
      <vt:lpstr>TEST CASES NUMBERS Market Place</vt:lpstr>
      <vt:lpstr>REPORTING</vt:lpstr>
      <vt:lpstr>REPORTING</vt:lpstr>
      <vt:lpstr>REPORTING</vt:lpstr>
      <vt:lpstr>FUTURE</vt:lpstr>
      <vt:lpstr>ROLL OUT</vt:lpstr>
      <vt:lpstr>ROLES &amp; RESPONSIBILITIES</vt:lpstr>
      <vt:lpstr>PROPOSED TIME LINE</vt:lpstr>
      <vt:lpstr>Slide 17</vt:lpstr>
      <vt:lpstr>Slide 18</vt:lpstr>
    </vt:vector>
  </TitlesOfParts>
  <Company>Delta Dental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HealthyGrid Dental Optimizer Technology Assessment</dc:title>
  <dc:creator>Nisheet Verma</dc:creator>
  <cp:lastModifiedBy>Owner</cp:lastModifiedBy>
  <cp:revision>244</cp:revision>
  <cp:lastPrinted>2018-03-12T21:48:31Z</cp:lastPrinted>
  <dcterms:created xsi:type="dcterms:W3CDTF">2018-02-03T01:05:09Z</dcterms:created>
  <dcterms:modified xsi:type="dcterms:W3CDTF">2018-04-20T01:30:14Z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0x0101000F421C3DE11F24489C3C49A9442BEF44</vt:lpwstr>
  </property>
  <property fmtid="{D5CDD505-2E9C-101B-9397-08002B2CF9AE}" pid="3" name="_dlc_DocIdItemGuid">
    <vt:lpwstr>8008b40e-4add-4997-9eee-3c0cc54317bf</vt:lpwstr>
  </property>
  <property fmtid="{D5CDD505-2E9C-101B-9397-08002B2CF9AE}" pid="4" name="_dlc_DocId">
    <vt:lpwstr>6AH7XJTKT27D-494-2</vt:lpwstr>
  </property>
  <property fmtid="{D5CDD505-2E9C-101B-9397-08002B2CF9AE}" pid="5" name="_dlc_DocIdUrl">
    <vt:lpwstr>http://itportal/sites/PMD/presentations/_layouts/DocIdRedir.aspx?ID=6AH7XJTKT27D-494-2, 6AH7XJTKT27D-494-2</vt:lpwstr>
  </property>
</Properties>
</file>