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oboto Slab"/>
      <p:regular r:id="rId21"/>
      <p:bold r:id="rId22"/>
    </p:embeddedFont>
    <p:embeddedFont>
      <p:font typeface="Roboto"/>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Slab-bold.fntdata"/><Relationship Id="rId21" Type="http://schemas.openxmlformats.org/officeDocument/2006/relationships/font" Target="fonts/RobotoSlab-regular.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Open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6"/>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med" w="med" type="none"/>
            <a:tailEnd len="med" w="med" type="none"/>
          </a:ln>
        </p:spPr>
      </p:sp>
      <p:sp>
        <p:nvSpPr>
          <p:cNvPr id="11" name="Shape 11"/>
          <p:cNvSpPr/>
          <p:nvPr/>
        </p:nvSpPr>
        <p:spPr>
          <a:xfrm rot="10800000">
            <a:off x="6537563"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med" w="med" type="none"/>
            <a:tailEnd len="med" w="med" type="none"/>
          </a:ln>
        </p:spPr>
      </p:sp>
      <p:cxnSp>
        <p:nvCxnSpPr>
          <p:cNvPr id="12" name="Shape 12"/>
          <p:cNvCxnSpPr/>
          <p:nvPr/>
        </p:nvCxnSpPr>
        <p:spPr>
          <a:xfrm>
            <a:off x="4359602" y="2817464"/>
            <a:ext cx="424800"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2" y="1188925"/>
            <a:ext cx="5783400" cy="1457400"/>
          </a:xfrm>
          <a:prstGeom prst="rect">
            <a:avLst/>
          </a:prstGeom>
        </p:spPr>
        <p:txBody>
          <a:bodyPr anchorCtr="0" anchor="b" bIns="91425" lIns="91425" rIns="91425" wrap="square" tIns="91425"/>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p:txBody>
      </p:sp>
      <p:sp>
        <p:nvSpPr>
          <p:cNvPr id="14" name="Shape 14"/>
          <p:cNvSpPr txBox="1"/>
          <p:nvPr>
            <p:ph idx="1" type="subTitle"/>
          </p:nvPr>
        </p:nvSpPr>
        <p:spPr>
          <a:xfrm>
            <a:off x="1680302" y="3049450"/>
            <a:ext cx="5783400" cy="909000"/>
          </a:xfrm>
          <a:prstGeom prst="rect">
            <a:avLst/>
          </a:prstGeom>
        </p:spPr>
        <p:txBody>
          <a:bodyPr anchorCtr="0" anchor="t" bIns="91425" lIns="91425" rIns="91425" wrap="square" tIns="91425"/>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54" name="Shape 54"/>
          <p:cNvSpPr txBox="1"/>
          <p:nvPr>
            <p:ph type="title"/>
          </p:nvPr>
        </p:nvSpPr>
        <p:spPr>
          <a:xfrm>
            <a:off x="387900" y="1152450"/>
            <a:ext cx="8368200" cy="1538400"/>
          </a:xfrm>
          <a:prstGeom prst="rect">
            <a:avLst/>
          </a:prstGeom>
        </p:spPr>
        <p:txBody>
          <a:bodyPr anchorCtr="0" anchor="ctr" bIns="91425" lIns="91425" rIns="91425" wrap="square" tIns="91425"/>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p:txBody>
      </p:sp>
      <p:sp>
        <p:nvSpPr>
          <p:cNvPr id="55" name="Shape 55"/>
          <p:cNvSpPr txBox="1"/>
          <p:nvPr>
            <p:ph idx="1" type="body"/>
          </p:nvPr>
        </p:nvSpPr>
        <p:spPr>
          <a:xfrm>
            <a:off x="387900" y="2919450"/>
            <a:ext cx="8368200" cy="10716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6" name="Shape 5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2" y="2817464"/>
            <a:ext cx="424800"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rIns="91425" wrap="square"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3" y="1260284"/>
            <a:ext cx="424800"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1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3" y="1260284"/>
            <a:ext cx="424800"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1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7"/>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200" cy="1506300"/>
          </a:xfrm>
          <a:prstGeom prst="rect">
            <a:avLst/>
          </a:prstGeom>
        </p:spPr>
        <p:txBody>
          <a:bodyPr anchorCtr="0" anchor="b" bIns="91425" lIns="91425" rIns="91425" wrap="square"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6" name="Shape 46"/>
          <p:cNvSpPr txBox="1"/>
          <p:nvPr>
            <p:ph idx="1" type="subTitle"/>
          </p:nvPr>
        </p:nvSpPr>
        <p:spPr>
          <a:xfrm>
            <a:off x="265500" y="276900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rIns="91425" wrap="square" tIns="91425"/>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1"/>
              </a:buClr>
              <a:buSzPct val="100000"/>
              <a:buFont typeface="Roboto"/>
              <a:buChar char="●"/>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GB"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rive.google.com/open?id=0B9GA36OV-8nLM1dtbjVoQWQxMz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lanius/conside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github.com/thearn/Python-Arduino-Command-API"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hyperlink" Target="http://newatlas.com/toyota-wheelchair-powered-brain-waves/12121/"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technologyreview.com/s/420756/wheelchair-makes-the-most-of-brain-control/"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pyserial.readthedocs.io/en/latest/shortintro.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ctrTitle"/>
          </p:nvPr>
        </p:nvSpPr>
        <p:spPr>
          <a:xfrm>
            <a:off x="1680302" y="1188925"/>
            <a:ext cx="5783400" cy="1457400"/>
          </a:xfrm>
          <a:prstGeom prst="rect">
            <a:avLst/>
          </a:prstGeom>
        </p:spPr>
        <p:txBody>
          <a:bodyPr anchorCtr="0" anchor="b" bIns="91425" lIns="91425" rIns="91425" wrap="square" tIns="91425">
            <a:noAutofit/>
          </a:bodyPr>
          <a:lstStyle/>
          <a:p>
            <a:pPr lvl="0">
              <a:spcBef>
                <a:spcPts val="0"/>
              </a:spcBef>
              <a:buNone/>
            </a:pPr>
            <a:r>
              <a:rPr lang="en-GB"/>
              <a:t>BrainBot</a:t>
            </a:r>
          </a:p>
        </p:txBody>
      </p:sp>
      <p:sp>
        <p:nvSpPr>
          <p:cNvPr id="64" name="Shape 64"/>
          <p:cNvSpPr txBox="1"/>
          <p:nvPr>
            <p:ph idx="1" type="subTitle"/>
          </p:nvPr>
        </p:nvSpPr>
        <p:spPr>
          <a:xfrm>
            <a:off x="1680300" y="3049450"/>
            <a:ext cx="5783400" cy="1457400"/>
          </a:xfrm>
          <a:prstGeom prst="rect">
            <a:avLst/>
          </a:prstGeom>
        </p:spPr>
        <p:txBody>
          <a:bodyPr anchorCtr="0" anchor="t" bIns="91425" lIns="91425" rIns="91425" wrap="square" tIns="91425">
            <a:noAutofit/>
          </a:bodyPr>
          <a:lstStyle/>
          <a:p>
            <a:pPr lvl="0">
              <a:spcBef>
                <a:spcPts val="0"/>
              </a:spcBef>
              <a:buNone/>
            </a:pPr>
            <a:r>
              <a:rPr lang="en-GB"/>
              <a:t>Neurosky Mindwave Mobile neurofeedback controlled Arduino based robotic car</a:t>
            </a:r>
          </a:p>
        </p:txBody>
      </p:sp>
      <p:sp>
        <p:nvSpPr>
          <p:cNvPr id="65" name="Shape 65"/>
          <p:cNvSpPr txBox="1"/>
          <p:nvPr/>
        </p:nvSpPr>
        <p:spPr>
          <a:xfrm>
            <a:off x="3537150" y="4506850"/>
            <a:ext cx="2069700" cy="515100"/>
          </a:xfrm>
          <a:prstGeom prst="rect">
            <a:avLst/>
          </a:prstGeom>
          <a:noFill/>
          <a:ln>
            <a:noFill/>
          </a:ln>
        </p:spPr>
        <p:txBody>
          <a:bodyPr anchorCtr="0" anchor="t" bIns="91425" lIns="91425" rIns="91425" wrap="square" tIns="91425">
            <a:noAutofit/>
          </a:bodyPr>
          <a:lstStyle/>
          <a:p>
            <a:pPr lvl="0" algn="ctr">
              <a:spcBef>
                <a:spcPts val="0"/>
              </a:spcBef>
              <a:buNone/>
            </a:pPr>
            <a:r>
              <a:rPr lang="en-GB">
                <a:solidFill>
                  <a:srgbClr val="FFFFFF"/>
                </a:solidFill>
              </a:rPr>
              <a:t>Raghav Ravisankar</a:t>
            </a:r>
          </a:p>
          <a:p>
            <a:pPr lvl="0" algn="ctr">
              <a:spcBef>
                <a:spcPts val="0"/>
              </a:spcBef>
              <a:buNone/>
            </a:pPr>
            <a:r>
              <a:rPr lang="en-GB">
                <a:solidFill>
                  <a:srgbClr val="FFFFFF"/>
                </a:solidFill>
              </a:rPr>
              <a:t>Astha Mehta</a:t>
            </a:r>
          </a:p>
        </p:txBody>
      </p:sp>
      <p:sp>
        <p:nvSpPr>
          <p:cNvPr id="66" name="Shape 66"/>
          <p:cNvSpPr txBox="1"/>
          <p:nvPr/>
        </p:nvSpPr>
        <p:spPr>
          <a:xfrm>
            <a:off x="2333275" y="850800"/>
            <a:ext cx="7332300" cy="855300"/>
          </a:xfrm>
          <a:prstGeom prst="rect">
            <a:avLst/>
          </a:prstGeom>
          <a:noFill/>
          <a:ln>
            <a:noFill/>
          </a:ln>
        </p:spPr>
        <p:txBody>
          <a:bodyPr anchorCtr="0" anchor="t" bIns="91425" lIns="91425" rIns="91425" wrap="square" tIns="91425">
            <a:noAutofit/>
          </a:bodyPr>
          <a:lstStyle/>
          <a:p>
            <a:pPr lvl="0">
              <a:spcBef>
                <a:spcPts val="0"/>
              </a:spcBef>
              <a:buNone/>
            </a:pPr>
            <a:r>
              <a:rPr lang="en-GB">
                <a:solidFill>
                  <a:srgbClr val="FFFFFF"/>
                </a:solidFill>
              </a:rPr>
              <a:t>LINK TO CODE</a:t>
            </a:r>
          </a:p>
          <a:p>
            <a:pPr lvl="0">
              <a:spcBef>
                <a:spcPts val="0"/>
              </a:spcBef>
              <a:buNone/>
            </a:pPr>
            <a:r>
              <a:rPr lang="en-GB" u="sng">
                <a:solidFill>
                  <a:schemeClr val="hlink"/>
                </a:solidFill>
                <a:hlinkClick r:id="rId3"/>
              </a:rPr>
              <a:t>https://drive.google.com/open?id=0B9GA36OV-8nLM1dtbjVoQWQxMzg</a:t>
            </a:r>
          </a:p>
          <a:p>
            <a:pPr lvl="0">
              <a:spcBef>
                <a:spcPts val="0"/>
              </a:spcBef>
              <a:buNone/>
            </a:pPr>
            <a:r>
              <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GB"/>
              <a:t>ThinkGear consider 0.1.1 library</a:t>
            </a:r>
          </a:p>
        </p:txBody>
      </p:sp>
      <p:sp>
        <p:nvSpPr>
          <p:cNvPr id="138" name="Shape 138"/>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GB" u="sng">
                <a:solidFill>
                  <a:schemeClr val="hlink"/>
                </a:solidFill>
                <a:hlinkClick r:id="rId3"/>
              </a:rPr>
              <a:t>https://github.com/lanius/consider</a:t>
            </a:r>
          </a:p>
          <a:p>
            <a:pPr lvl="0">
              <a:spcBef>
                <a:spcPts val="0"/>
              </a:spcBef>
              <a:buNone/>
            </a:pPr>
            <a:r>
              <a:rPr lang="en-GB"/>
              <a:t>Not proprietary because we couldn’t connect to the thinkgear with Neurosky connectors</a:t>
            </a:r>
          </a:p>
          <a:p>
            <a:pPr lvl="0" rtl="0">
              <a:spcBef>
                <a:spcPts val="0"/>
              </a:spcBef>
              <a:buNone/>
            </a:pPr>
            <a:r>
              <a:rPr lang="en-GB"/>
              <a:t>Uses pyserial and threading python libraries to parse the information coming from serial bluetooth connection for ThinkGear into the correct measures</a:t>
            </a:r>
          </a:p>
          <a:p>
            <a:pPr lvl="0" rtl="0">
              <a:spcBef>
                <a:spcPts val="0"/>
              </a:spcBef>
              <a:buNone/>
            </a:pPr>
            <a:r>
              <a:rPr lang="en-GB"/>
              <a:t>Allows us to easily obtain measures from the headset without much hassle!</a:t>
            </a:r>
          </a:p>
          <a:p>
            <a:pPr lvl="0" rtl="0">
              <a:spcBef>
                <a:spcPts val="0"/>
              </a:spcBef>
              <a:buNone/>
            </a:pPr>
            <a:r>
              <a:rPr lang="en-GB"/>
              <a:t>Consider.packetgenerator().&lt;measure&gt;() -&gt; value of &lt;measure&gt;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GB"/>
              <a:t>The consider 0.1.1 library class structure</a:t>
            </a:r>
          </a:p>
        </p:txBody>
      </p:sp>
      <p:sp>
        <p:nvSpPr>
          <p:cNvPr id="144" name="Shape 144"/>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indent="-381000" lvl="0" marL="457200" rtl="0">
              <a:spcBef>
                <a:spcPts val="0"/>
              </a:spcBef>
              <a:buSzPct val="100000"/>
              <a:buAutoNum type="arabicPeriod"/>
            </a:pPr>
            <a:r>
              <a:rPr lang="en-GB" sz="2400"/>
              <a:t>C = Consider() #Creates Serial object with required port and Baudrate</a:t>
            </a:r>
          </a:p>
          <a:p>
            <a:pPr indent="-381000" lvl="0" marL="457200" rtl="0">
              <a:spcBef>
                <a:spcPts val="0"/>
              </a:spcBef>
              <a:buSzPct val="100000"/>
              <a:buAutoNum type="arabicPeriod"/>
            </a:pPr>
            <a:r>
              <a:rPr lang="en-GB" sz="2400"/>
              <a:t>P = c.packetgenerator() #Loops consistently getting packets of data from the thinkgear headset</a:t>
            </a:r>
          </a:p>
          <a:p>
            <a:pPr indent="-381000" lvl="0" marL="457200" rtl="0">
              <a:spcBef>
                <a:spcPts val="0"/>
              </a:spcBef>
              <a:buSzPct val="100000"/>
              <a:buAutoNum type="arabicPeriod"/>
            </a:pPr>
            <a:r>
              <a:rPr lang="en-GB" sz="2400"/>
              <a:t>Parses the data to get information of data set</a:t>
            </a:r>
          </a:p>
          <a:p>
            <a:pPr indent="-381000" lvl="0" marL="457200" rtl="0">
              <a:spcBef>
                <a:spcPts val="0"/>
              </a:spcBef>
              <a:buSzPct val="100000"/>
              <a:buAutoNum type="arabicPeriod"/>
            </a:pPr>
            <a:r>
              <a:rPr lang="en-GB" sz="2400"/>
              <a:t>p.attention() -&gt; attention measure</a:t>
            </a:r>
          </a:p>
          <a:p>
            <a:pPr indent="-381000" lvl="0" marL="457200" rtl="0">
              <a:spcBef>
                <a:spcPts val="0"/>
              </a:spcBef>
              <a:buSzPct val="100000"/>
              <a:buAutoNum type="arabicPeriod"/>
            </a:pPr>
            <a:r>
              <a:rPr lang="en-GB" sz="2400"/>
              <a:t>p.meditation() -&gt; meditation measure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GB"/>
              <a:t>EEG Bandwaves and corresponding measures</a:t>
            </a:r>
          </a:p>
        </p:txBody>
      </p:sp>
      <p:sp>
        <p:nvSpPr>
          <p:cNvPr id="150" name="Shape 150"/>
          <p:cNvSpPr txBox="1"/>
          <p:nvPr>
            <p:ph idx="1" type="body"/>
          </p:nvPr>
        </p:nvSpPr>
        <p:spPr>
          <a:xfrm>
            <a:off x="387900" y="1261224"/>
            <a:ext cx="8368200" cy="3078900"/>
          </a:xfrm>
          <a:prstGeom prst="rect">
            <a:avLst/>
          </a:prstGeom>
        </p:spPr>
        <p:txBody>
          <a:bodyPr anchorCtr="0" anchor="t" bIns="91425" lIns="91425" rIns="91425" wrap="square" tIns="91425">
            <a:noAutofit/>
          </a:bodyPr>
          <a:lstStyle/>
          <a:p>
            <a:pPr indent="0" lvl="0" marL="0" marR="0" rtl="0" algn="l">
              <a:lnSpc>
                <a:spcPct val="100000"/>
              </a:lnSpc>
              <a:spcBef>
                <a:spcPts val="0"/>
              </a:spcBef>
              <a:spcAft>
                <a:spcPts val="1600"/>
              </a:spcAft>
              <a:buNone/>
            </a:pPr>
            <a:r>
              <a:rPr lang="en-GB"/>
              <a:t>Delta: 1-3Hz -&gt; Consider.packagegenerator().delta()</a:t>
            </a:r>
          </a:p>
          <a:p>
            <a:pPr indent="0" lvl="0" marL="0" marR="0" rtl="0" algn="l">
              <a:lnSpc>
                <a:spcPct val="100000"/>
              </a:lnSpc>
              <a:spcBef>
                <a:spcPts val="0"/>
              </a:spcBef>
              <a:spcAft>
                <a:spcPts val="1600"/>
              </a:spcAft>
              <a:buNone/>
            </a:pPr>
            <a:r>
              <a:rPr lang="en-GB"/>
              <a:t>Theta: 4-7Hz -&gt;  Consider.packagegenerator().theta()</a:t>
            </a:r>
          </a:p>
          <a:p>
            <a:pPr indent="0" lvl="0" marL="0" marR="0" rtl="0" algn="l">
              <a:lnSpc>
                <a:spcPct val="100000"/>
              </a:lnSpc>
              <a:spcBef>
                <a:spcPts val="0"/>
              </a:spcBef>
              <a:spcAft>
                <a:spcPts val="1600"/>
              </a:spcAft>
              <a:buNone/>
            </a:pPr>
            <a:r>
              <a:rPr lang="en-GB"/>
              <a:t>Alpha1: 8-9Hz -&gt;  Consider.packagegenerator().low_alpha()</a:t>
            </a:r>
          </a:p>
          <a:p>
            <a:pPr indent="0" lvl="0" marL="0" marR="0" rtl="0" algn="l">
              <a:lnSpc>
                <a:spcPct val="100000"/>
              </a:lnSpc>
              <a:spcBef>
                <a:spcPts val="0"/>
              </a:spcBef>
              <a:spcAft>
                <a:spcPts val="1600"/>
              </a:spcAft>
              <a:buNone/>
            </a:pPr>
            <a:r>
              <a:rPr lang="en-GB"/>
              <a:t>Alpha2: 10-12Hz -&gt;  Consider.packagegenerator().high_alpha()</a:t>
            </a:r>
          </a:p>
          <a:p>
            <a:pPr indent="0" lvl="0" marL="0" marR="0" rtl="0" algn="l">
              <a:lnSpc>
                <a:spcPct val="100000"/>
              </a:lnSpc>
              <a:spcBef>
                <a:spcPts val="0"/>
              </a:spcBef>
              <a:spcAft>
                <a:spcPts val="1600"/>
              </a:spcAft>
              <a:buNone/>
            </a:pPr>
            <a:r>
              <a:rPr lang="en-GB"/>
              <a:t>Beta1: 13-17Hz -&gt; Consider.packagegenerator().low_beta()</a:t>
            </a:r>
          </a:p>
          <a:p>
            <a:pPr indent="0" lvl="0" marL="0" marR="0" rtl="0" algn="l">
              <a:lnSpc>
                <a:spcPct val="100000"/>
              </a:lnSpc>
              <a:spcBef>
                <a:spcPts val="0"/>
              </a:spcBef>
              <a:spcAft>
                <a:spcPts val="1600"/>
              </a:spcAft>
              <a:buNone/>
            </a:pPr>
            <a:r>
              <a:rPr lang="en-GB"/>
              <a:t>Beta2: 18-30Hz -&gt; Consider.packagegenerator().high_beta()</a:t>
            </a:r>
          </a:p>
          <a:p>
            <a:pPr indent="0" lvl="0" marL="0" marR="0" rtl="0" algn="l">
              <a:lnSpc>
                <a:spcPct val="100000"/>
              </a:lnSpc>
              <a:spcBef>
                <a:spcPts val="0"/>
              </a:spcBef>
              <a:spcAft>
                <a:spcPts val="1600"/>
              </a:spcAft>
              <a:buNone/>
            </a:pPr>
            <a:r>
              <a:rPr lang="en-GB"/>
              <a:t>Gamma1: 31-40Hz -&gt; Consider.packagegenerator().low_gamma()</a:t>
            </a:r>
          </a:p>
          <a:p>
            <a:pPr indent="0" lvl="0" marL="0" marR="0" rtl="0" algn="l">
              <a:lnSpc>
                <a:spcPct val="100000"/>
              </a:lnSpc>
              <a:spcBef>
                <a:spcPts val="0"/>
              </a:spcBef>
              <a:spcAft>
                <a:spcPts val="1600"/>
              </a:spcAft>
              <a:buNone/>
            </a:pPr>
            <a:r>
              <a:rPr lang="en-GB"/>
              <a:t>Gamma2: 41-50Hz -&gt; Consider.packagegenerator().high_gamma()</a:t>
            </a:r>
          </a:p>
          <a:p>
            <a:pPr indent="0" lvl="0" marL="0" marR="0" rtl="0" algn="l">
              <a:lnSpc>
                <a:spcPct val="100000"/>
              </a:lnSpc>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GB"/>
              <a:t>Other methods in Consider library in use</a:t>
            </a:r>
          </a:p>
        </p:txBody>
      </p:sp>
      <p:sp>
        <p:nvSpPr>
          <p:cNvPr id="156" name="Shape 156"/>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GB"/>
              <a:t>packetgenerator.Poor_signal() # Tells us if our signal is too weak</a:t>
            </a:r>
          </a:p>
          <a:p>
            <a:pPr lvl="0">
              <a:spcBef>
                <a:spcPts val="0"/>
              </a:spcBef>
              <a:buNone/>
            </a:pPr>
            <a:r>
              <a:rPr lang="en-GB"/>
              <a:t>connect() #Starts connection</a:t>
            </a:r>
          </a:p>
          <a:p>
            <a:pPr lvl="0">
              <a:spcBef>
                <a:spcPts val="0"/>
              </a:spcBef>
              <a:buNone/>
            </a:pPr>
            <a:r>
              <a:rPr lang="en-GB"/>
              <a:t>Consider.isRunning = boolean # Allows us to continue running connection or stop getting data from the headset</a:t>
            </a:r>
          </a:p>
          <a:p>
            <a:pPr lvl="0">
              <a:spcBef>
                <a:spcPts val="0"/>
              </a:spcBef>
              <a:buNone/>
            </a:pPr>
            <a:r>
              <a:rPr lang="en-GB"/>
              <a:t>Closing the python application using KeyBoard Interrupt closes the program and sends Consider object to garbage collector</a:t>
            </a:r>
          </a:p>
          <a:p>
            <a:pPr lv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GB"/>
              <a:t>Python Arduino Command API</a:t>
            </a:r>
          </a:p>
        </p:txBody>
      </p:sp>
      <p:sp>
        <p:nvSpPr>
          <p:cNvPr id="162" name="Shape 162"/>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GB"/>
              <a:t>Allows us to send commands to Arduino through python</a:t>
            </a:r>
          </a:p>
          <a:p>
            <a:pPr lvl="0">
              <a:spcBef>
                <a:spcPts val="0"/>
              </a:spcBef>
              <a:buNone/>
            </a:pPr>
            <a:r>
              <a:rPr lang="en-GB"/>
              <a:t>This API is used for us to be able to connect to a specific Arduino serial port</a:t>
            </a:r>
          </a:p>
          <a:p>
            <a:pPr lvl="0">
              <a:spcBef>
                <a:spcPts val="0"/>
              </a:spcBef>
              <a:buNone/>
            </a:pPr>
            <a:r>
              <a:rPr lang="en-GB"/>
              <a:t>We do not use this implementation but this library allows us to use our arduino_controls.py</a:t>
            </a:r>
          </a:p>
          <a:p>
            <a:pPr lvl="0">
              <a:spcBef>
                <a:spcPts val="0"/>
              </a:spcBef>
              <a:buNone/>
            </a:pPr>
            <a:r>
              <a:rPr lang="en-GB" u="sng">
                <a:solidFill>
                  <a:schemeClr val="hlink"/>
                </a:solidFill>
                <a:hlinkClick r:id="rId3"/>
              </a:rPr>
              <a:t>https://github.com/thearn/Python-Arduino-Command-API</a:t>
            </a:r>
          </a:p>
          <a:p>
            <a:pPr lv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GB"/>
              <a:t>Practical applications</a:t>
            </a:r>
          </a:p>
        </p:txBody>
      </p:sp>
      <p:sp>
        <p:nvSpPr>
          <p:cNvPr id="168" name="Shape 168"/>
          <p:cNvSpPr txBox="1"/>
          <p:nvPr>
            <p:ph idx="1" type="body"/>
          </p:nvPr>
        </p:nvSpPr>
        <p:spPr>
          <a:xfrm>
            <a:off x="387900" y="1235825"/>
            <a:ext cx="4158600" cy="3078900"/>
          </a:xfrm>
          <a:prstGeom prst="rect">
            <a:avLst/>
          </a:prstGeom>
        </p:spPr>
        <p:txBody>
          <a:bodyPr anchorCtr="0" anchor="t" bIns="91425" lIns="91425" rIns="91425" wrap="square" tIns="91425">
            <a:noAutofit/>
          </a:bodyPr>
          <a:lstStyle/>
          <a:p>
            <a:pPr lvl="0">
              <a:spcBef>
                <a:spcPts val="0"/>
              </a:spcBef>
              <a:buNone/>
            </a:pPr>
            <a:r>
              <a:rPr lang="en-GB"/>
              <a:t>EEG controlled robot with puff detector to stop movement</a:t>
            </a:r>
          </a:p>
          <a:p>
            <a:pPr lvl="0">
              <a:spcBef>
                <a:spcPts val="0"/>
              </a:spcBef>
              <a:buNone/>
            </a:pPr>
            <a:r>
              <a:rPr lang="en-GB" sz="1350">
                <a:solidFill>
                  <a:srgbClr val="333333"/>
                </a:solidFill>
                <a:highlight>
                  <a:srgbClr val="FFFFFF"/>
                </a:highlight>
                <a:latin typeface="Arial"/>
                <a:ea typeface="Arial"/>
                <a:cs typeface="Arial"/>
                <a:sym typeface="Arial"/>
              </a:rPr>
              <a:t>Designed for people with severe disabilities, the Toyota/RIKEN wheelchair is fitted with an EEG detector in the form of a electrode array skull cap, a cheek puff detector and a display that assists with control. To turn left, right and move forward, the driver simply thinks about the movement and the wheelchair instantly and seamlessly responds. To stop the wheelchair, the driver puffs his/her cheek. A detector on the face picks up the signal and immediately stops the wheelchair. This form of braking is necessary for safety reasons as a puff detector is more reliable than the EEG reader.</a:t>
            </a:r>
          </a:p>
          <a:p>
            <a:pPr lvl="0">
              <a:spcBef>
                <a:spcPts val="0"/>
              </a:spcBef>
              <a:buNone/>
            </a:pPr>
            <a:r>
              <a:t/>
            </a:r>
            <a:endParaRPr sz="1350">
              <a:solidFill>
                <a:srgbClr val="333333"/>
              </a:solidFill>
              <a:highlight>
                <a:srgbClr val="FFFFFF"/>
              </a:highlight>
              <a:latin typeface="Arial"/>
              <a:ea typeface="Arial"/>
              <a:cs typeface="Arial"/>
              <a:sym typeface="Arial"/>
            </a:endParaRPr>
          </a:p>
          <a:p>
            <a:pPr lvl="0">
              <a:spcBef>
                <a:spcPts val="0"/>
              </a:spcBef>
              <a:buNone/>
            </a:pPr>
            <a:r>
              <a:t/>
            </a:r>
            <a:endParaRPr/>
          </a:p>
        </p:txBody>
      </p:sp>
      <p:pic>
        <p:nvPicPr>
          <p:cNvPr id="169" name="Shape 169"/>
          <p:cNvPicPr preferRelativeResize="0"/>
          <p:nvPr/>
        </p:nvPicPr>
        <p:blipFill>
          <a:blip r:embed="rId3">
            <a:alphaModFix/>
          </a:blip>
          <a:stretch>
            <a:fillRect/>
          </a:stretch>
        </p:blipFill>
        <p:spPr>
          <a:xfrm>
            <a:off x="4810675" y="1320800"/>
            <a:ext cx="3945425" cy="2222500"/>
          </a:xfrm>
          <a:prstGeom prst="rect">
            <a:avLst/>
          </a:prstGeom>
          <a:noFill/>
          <a:ln>
            <a:noFill/>
          </a:ln>
        </p:spPr>
      </p:pic>
      <p:sp>
        <p:nvSpPr>
          <p:cNvPr id="170" name="Shape 170"/>
          <p:cNvSpPr txBox="1"/>
          <p:nvPr/>
        </p:nvSpPr>
        <p:spPr>
          <a:xfrm>
            <a:off x="4546500" y="3822700"/>
            <a:ext cx="4597500" cy="8535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None/>
            </a:pPr>
            <a:r>
              <a:rPr lang="en-GB" u="sng">
                <a:solidFill>
                  <a:schemeClr val="accent5"/>
                </a:solidFill>
                <a:latin typeface="Roboto"/>
                <a:ea typeface="Roboto"/>
                <a:cs typeface="Roboto"/>
                <a:sym typeface="Roboto"/>
                <a:hlinkClick r:id="rId4"/>
              </a:rPr>
              <a:t>http://newatlas.com/toyota-wheelchair-powered-brain-waves/12121/</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GB"/>
              <a:t>Practical applications</a:t>
            </a:r>
          </a:p>
        </p:txBody>
      </p:sp>
      <p:sp>
        <p:nvSpPr>
          <p:cNvPr id="176" name="Shape 176"/>
          <p:cNvSpPr txBox="1"/>
          <p:nvPr>
            <p:ph idx="1" type="body"/>
          </p:nvPr>
        </p:nvSpPr>
        <p:spPr>
          <a:xfrm>
            <a:off x="387900" y="1489825"/>
            <a:ext cx="5644500" cy="3078900"/>
          </a:xfrm>
          <a:prstGeom prst="rect">
            <a:avLst/>
          </a:prstGeom>
        </p:spPr>
        <p:txBody>
          <a:bodyPr anchorCtr="0" anchor="t" bIns="91425" lIns="91425" rIns="91425" wrap="square" tIns="91425">
            <a:noAutofit/>
          </a:bodyPr>
          <a:lstStyle/>
          <a:p>
            <a:pPr lvl="0">
              <a:spcBef>
                <a:spcPts val="0"/>
              </a:spcBef>
              <a:buNone/>
            </a:pPr>
            <a:r>
              <a:rPr lang="en-GB"/>
              <a:t>Brain controlled robot with obstacle avoidance</a:t>
            </a:r>
          </a:p>
          <a:p>
            <a:pPr lvl="0">
              <a:spcBef>
                <a:spcPts val="0"/>
              </a:spcBef>
              <a:buNone/>
            </a:pPr>
            <a:r>
              <a:rPr lang="en-GB" u="sng">
                <a:solidFill>
                  <a:schemeClr val="hlink"/>
                </a:solidFill>
                <a:hlinkClick r:id="rId3"/>
              </a:rPr>
              <a:t>https://www.technologyreview.com/s/420756/wheelchair-makes-the-most-of-brain-control/</a:t>
            </a:r>
          </a:p>
          <a:p>
            <a:pPr lvl="0">
              <a:spcBef>
                <a:spcPts val="0"/>
              </a:spcBef>
              <a:buNone/>
            </a:pPr>
            <a:r>
              <a:rPr lang="en-GB" sz="1450">
                <a:solidFill>
                  <a:srgbClr val="222222"/>
                </a:solidFill>
                <a:highlight>
                  <a:srgbClr val="FFFFFF"/>
                </a:highlight>
                <a:latin typeface="Times New Roman"/>
                <a:ea typeface="Times New Roman"/>
                <a:cs typeface="Times New Roman"/>
                <a:sym typeface="Times New Roman"/>
              </a:rPr>
              <a:t>The wheelchair, developed by researchers at the Federal Institute of Technology in Lausanne, features software that can take a simple command like “go left” and assess the immediate area to figure out how to follow the command without hitting anything. The software can also understand when the driver wants to navigate to a particular object, like a table.</a:t>
            </a:r>
          </a:p>
        </p:txBody>
      </p:sp>
      <p:pic>
        <p:nvPicPr>
          <p:cNvPr id="177" name="Shape 177"/>
          <p:cNvPicPr preferRelativeResize="0"/>
          <p:nvPr/>
        </p:nvPicPr>
        <p:blipFill>
          <a:blip r:embed="rId4">
            <a:alphaModFix/>
          </a:blip>
          <a:stretch>
            <a:fillRect/>
          </a:stretch>
        </p:blipFill>
        <p:spPr>
          <a:xfrm>
            <a:off x="6286526" y="146050"/>
            <a:ext cx="2583875" cy="4851401"/>
          </a:xfrm>
          <a:prstGeom prst="rect">
            <a:avLst/>
          </a:prstGeom>
          <a:noFill/>
          <a:ln>
            <a:noFill/>
          </a:ln>
        </p:spPr>
      </p:pic>
      <p:sp>
        <p:nvSpPr>
          <p:cNvPr id="178" name="Shape 178"/>
          <p:cNvSpPr txBox="1"/>
          <p:nvPr/>
        </p:nvSpPr>
        <p:spPr>
          <a:xfrm>
            <a:off x="4673600" y="4267200"/>
            <a:ext cx="7315200" cy="8535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GB"/>
              <a:t>Project Proposal</a:t>
            </a:r>
          </a:p>
        </p:txBody>
      </p:sp>
      <p:sp>
        <p:nvSpPr>
          <p:cNvPr id="72" name="Shape 72"/>
          <p:cNvSpPr txBox="1"/>
          <p:nvPr>
            <p:ph idx="4294967295" type="body"/>
          </p:nvPr>
        </p:nvSpPr>
        <p:spPr>
          <a:xfrm>
            <a:off x="387900" y="1489824"/>
            <a:ext cx="8368200" cy="3078900"/>
          </a:xfrm>
          <a:prstGeom prst="rect">
            <a:avLst/>
          </a:prstGeom>
        </p:spPr>
        <p:txBody>
          <a:bodyPr anchorCtr="0" anchor="t" bIns="91425" lIns="91425" rIns="91425" wrap="square" tIns="91425">
            <a:noAutofit/>
          </a:bodyPr>
          <a:lstStyle/>
          <a:p>
            <a:pPr indent="-228600" lvl="0" marL="457200" rtl="0" algn="just">
              <a:spcBef>
                <a:spcPts val="0"/>
              </a:spcBef>
              <a:spcAft>
                <a:spcPts val="0"/>
              </a:spcAft>
              <a:buClr>
                <a:srgbClr val="FFFFFF"/>
              </a:buClr>
              <a:buFont typeface="Open Sans"/>
              <a:buChar char="●"/>
            </a:pPr>
            <a:r>
              <a:rPr lang="en-GB">
                <a:solidFill>
                  <a:srgbClr val="FFFFFF"/>
                </a:solidFill>
                <a:latin typeface="Open Sans"/>
                <a:ea typeface="Open Sans"/>
                <a:cs typeface="Open Sans"/>
                <a:sym typeface="Open Sans"/>
              </a:rPr>
              <a:t>We want to design a setup that allows one to control the movement of a 3 wheel  Arduino based robotic car (chassis) using a Neurosky headset. </a:t>
            </a:r>
            <a:br>
              <a:rPr lang="en-GB">
                <a:solidFill>
                  <a:srgbClr val="FFFFFF"/>
                </a:solidFill>
                <a:latin typeface="Open Sans"/>
                <a:ea typeface="Open Sans"/>
                <a:cs typeface="Open Sans"/>
                <a:sym typeface="Open Sans"/>
              </a:rPr>
            </a:br>
          </a:p>
          <a:p>
            <a:pPr indent="-228600" lvl="0" marL="457200" rtl="0" algn="just">
              <a:spcBef>
                <a:spcPts val="0"/>
              </a:spcBef>
              <a:spcAft>
                <a:spcPts val="0"/>
              </a:spcAft>
              <a:buClr>
                <a:srgbClr val="FFFFFF"/>
              </a:buClr>
              <a:buFont typeface="Open Sans"/>
              <a:buChar char="●"/>
            </a:pPr>
            <a:r>
              <a:rPr lang="en-GB">
                <a:solidFill>
                  <a:srgbClr val="FFFFFF"/>
                </a:solidFill>
                <a:latin typeface="Open Sans"/>
                <a:ea typeface="Open Sans"/>
                <a:cs typeface="Open Sans"/>
                <a:sym typeface="Open Sans"/>
              </a:rPr>
              <a:t>At a basic level, we want to use the attention measure to accelerate the car (the higher the attention, the greater the acceleration).</a:t>
            </a:r>
            <a:br>
              <a:rPr lang="en-GB">
                <a:solidFill>
                  <a:srgbClr val="FFFFFF"/>
                </a:solidFill>
                <a:latin typeface="Open Sans"/>
                <a:ea typeface="Open Sans"/>
                <a:cs typeface="Open Sans"/>
                <a:sym typeface="Open Sans"/>
              </a:rPr>
            </a:br>
          </a:p>
          <a:p>
            <a:pPr indent="-228600" lvl="0" marL="457200" rtl="0">
              <a:spcBef>
                <a:spcPts val="0"/>
              </a:spcBef>
              <a:buChar char="●"/>
            </a:pPr>
            <a:r>
              <a:rPr lang="en-GB"/>
              <a:t>Stretch Goal: </a:t>
            </a:r>
          </a:p>
          <a:p>
            <a:pPr indent="-228600" lvl="1" marL="914400" rtl="0">
              <a:spcBef>
                <a:spcPts val="0"/>
              </a:spcBef>
              <a:buChar char="○"/>
            </a:pPr>
            <a:r>
              <a:rPr lang="en-GB"/>
              <a:t>We intend to use the meditation, alpha and beta measures to display the emotional condition of the user on a color range from red, blue, green</a:t>
            </a:r>
          </a:p>
          <a:p>
            <a:pPr indent="-228600" lvl="1" marL="914400" rtl="0">
              <a:spcBef>
                <a:spcPts val="0"/>
              </a:spcBef>
              <a:buChar char="○"/>
            </a:pPr>
            <a:r>
              <a:rPr lang="en-GB"/>
              <a:t>We could use motor imagery using methods to compute direction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GB"/>
              <a:t>Things that you need</a:t>
            </a:r>
          </a:p>
        </p:txBody>
      </p:sp>
      <p:sp>
        <p:nvSpPr>
          <p:cNvPr id="78" name="Shape 78"/>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indent="-228600" lvl="0" marL="457200" rtl="0">
              <a:spcBef>
                <a:spcPts val="0"/>
              </a:spcBef>
              <a:buAutoNum type="arabicPeriod"/>
            </a:pPr>
            <a:r>
              <a:rPr lang="en-GB"/>
              <a:t>ThinkGear Neurosky Mindwave Mobile</a:t>
            </a:r>
          </a:p>
          <a:p>
            <a:pPr indent="-228600" lvl="0" marL="457200" rtl="0">
              <a:spcBef>
                <a:spcPts val="0"/>
              </a:spcBef>
              <a:buAutoNum type="arabicPeriod"/>
            </a:pPr>
            <a:r>
              <a:rPr lang="en-GB"/>
              <a:t>Makeblock mBot (Arduino-based)</a:t>
            </a:r>
          </a:p>
          <a:p>
            <a:pPr indent="-228600" lvl="0" marL="457200" rtl="0">
              <a:spcBef>
                <a:spcPts val="0"/>
              </a:spcBef>
              <a:buAutoNum type="arabicPeriod"/>
            </a:pPr>
            <a:r>
              <a:rPr lang="en-GB"/>
              <a:t>A Windows 8.1 + or Mac OS X computer with Bluetooth connection</a:t>
            </a:r>
          </a:p>
          <a:p>
            <a:pPr indent="-228600" lvl="1" marL="914400" rtl="0">
              <a:spcBef>
                <a:spcPts val="0"/>
              </a:spcBef>
              <a:buAutoNum type="alphaLcPeriod"/>
            </a:pPr>
            <a:r>
              <a:rPr lang="en-GB"/>
              <a:t>Set up with the environment</a:t>
            </a:r>
          </a:p>
          <a:p>
            <a:pPr indent="-228600" lvl="2" marL="1371600" rtl="0">
              <a:spcBef>
                <a:spcPts val="0"/>
              </a:spcBef>
              <a:buAutoNum type="romanLcPeriod"/>
            </a:pPr>
            <a:r>
              <a:rPr lang="en-GB"/>
              <a:t>Arduino IDE</a:t>
            </a:r>
          </a:p>
          <a:p>
            <a:pPr indent="-228600" lvl="2" marL="1371600" rtl="0">
              <a:spcBef>
                <a:spcPts val="0"/>
              </a:spcBef>
              <a:buAutoNum type="romanLcPeriod"/>
            </a:pPr>
            <a:r>
              <a:rPr lang="en-GB"/>
              <a:t>Python 2.7 and some basic knowledge of python syntax</a:t>
            </a:r>
          </a:p>
          <a:p>
            <a:pPr indent="-228600" lvl="2" marL="1371600" rtl="0">
              <a:lnSpc>
                <a:spcPct val="100000"/>
              </a:lnSpc>
              <a:spcBef>
                <a:spcPts val="1200"/>
              </a:spcBef>
              <a:spcAft>
                <a:spcPts val="1200"/>
              </a:spcAft>
              <a:buAutoNum type="romanLcPeriod"/>
            </a:pPr>
            <a:r>
              <a:rPr lang="en-GB"/>
              <a:t>Thinkgear </a:t>
            </a:r>
            <a:r>
              <a:rPr lang="en-GB"/>
              <a:t>consider 0.1.1 python library - parser</a:t>
            </a:r>
          </a:p>
          <a:p>
            <a:pPr indent="-228600" lvl="2" marL="1371600" rtl="0">
              <a:lnSpc>
                <a:spcPct val="100000"/>
              </a:lnSpc>
              <a:spcBef>
                <a:spcPts val="0"/>
              </a:spcBef>
              <a:spcAft>
                <a:spcPts val="0"/>
              </a:spcAft>
              <a:buAutoNum type="romanLcPeriod"/>
            </a:pPr>
            <a:r>
              <a:rPr lang="en-GB"/>
              <a:t>Python Arduino Command API</a:t>
            </a:r>
          </a:p>
          <a:p>
            <a:pPr indent="-228600" lvl="2" marL="1371600" rtl="0">
              <a:spcBef>
                <a:spcPts val="0"/>
              </a:spcBef>
              <a:buAutoNum type="romanLcPeriod"/>
            </a:pPr>
            <a:r>
              <a:rPr lang="en-GB"/>
              <a:t>Pyserial 3.3</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GB"/>
              <a:t>Basic organization of project</a:t>
            </a:r>
          </a:p>
        </p:txBody>
      </p:sp>
      <p:sp>
        <p:nvSpPr>
          <p:cNvPr id="84" name="Shape 84"/>
          <p:cNvSpPr/>
          <p:nvPr/>
        </p:nvSpPr>
        <p:spPr>
          <a:xfrm>
            <a:off x="698500" y="2006600"/>
            <a:ext cx="1866900" cy="9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GB"/>
              <a:t>mBot Arduino based robot with bluetooth</a:t>
            </a:r>
          </a:p>
        </p:txBody>
      </p:sp>
      <p:sp>
        <p:nvSpPr>
          <p:cNvPr id="85" name="Shape 85"/>
          <p:cNvSpPr/>
          <p:nvPr/>
        </p:nvSpPr>
        <p:spPr>
          <a:xfrm>
            <a:off x="5899200" y="2006600"/>
            <a:ext cx="850800" cy="4446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GB" sz="1100"/>
              <a:t>getdata</a:t>
            </a:r>
          </a:p>
        </p:txBody>
      </p:sp>
      <p:sp>
        <p:nvSpPr>
          <p:cNvPr id="86" name="Shape 86"/>
          <p:cNvSpPr/>
          <p:nvPr/>
        </p:nvSpPr>
        <p:spPr>
          <a:xfrm>
            <a:off x="3790950" y="2006600"/>
            <a:ext cx="1866900" cy="9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GB"/>
              <a:t>Computer with bluetooth connection</a:t>
            </a:r>
          </a:p>
        </p:txBody>
      </p:sp>
      <p:sp>
        <p:nvSpPr>
          <p:cNvPr id="87" name="Shape 87"/>
          <p:cNvSpPr/>
          <p:nvPr/>
        </p:nvSpPr>
        <p:spPr>
          <a:xfrm>
            <a:off x="7067550" y="2006600"/>
            <a:ext cx="1866900" cy="9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GB"/>
              <a:t>ThinkGear Mindwave Mobile</a:t>
            </a:r>
          </a:p>
        </p:txBody>
      </p:sp>
      <p:sp>
        <p:nvSpPr>
          <p:cNvPr id="88" name="Shape 88"/>
          <p:cNvSpPr/>
          <p:nvPr/>
        </p:nvSpPr>
        <p:spPr>
          <a:xfrm>
            <a:off x="2698800" y="2032400"/>
            <a:ext cx="965100" cy="965100"/>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GB" sz="1100"/>
              <a:t>Arduino controls </a:t>
            </a:r>
          </a:p>
        </p:txBody>
      </p:sp>
      <p:sp>
        <p:nvSpPr>
          <p:cNvPr id="89" name="Shape 89"/>
          <p:cNvSpPr/>
          <p:nvPr/>
        </p:nvSpPr>
        <p:spPr>
          <a:xfrm>
            <a:off x="5861100" y="2527300"/>
            <a:ext cx="850800" cy="355500"/>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GB" sz="1100"/>
              <a:t>parse </a:t>
            </a:r>
          </a:p>
        </p:txBody>
      </p:sp>
      <p:sp>
        <p:nvSpPr>
          <p:cNvPr id="90" name="Shape 90"/>
          <p:cNvSpPr txBox="1"/>
          <p:nvPr/>
        </p:nvSpPr>
        <p:spPr>
          <a:xfrm>
            <a:off x="4138000" y="3248525"/>
            <a:ext cx="1314900" cy="1134600"/>
          </a:xfrm>
          <a:prstGeom prst="rect">
            <a:avLst/>
          </a:prstGeom>
          <a:noFill/>
          <a:ln>
            <a:noFill/>
          </a:ln>
        </p:spPr>
        <p:txBody>
          <a:bodyPr anchorCtr="0" anchor="t" bIns="91425" lIns="91425" rIns="91425" wrap="square" tIns="91425">
            <a:noAutofit/>
          </a:bodyPr>
          <a:lstStyle/>
          <a:p>
            <a:pPr lvl="0" algn="ctr">
              <a:spcBef>
                <a:spcPts val="0"/>
              </a:spcBef>
              <a:buNone/>
            </a:pPr>
            <a:r>
              <a:rPr lang="en-GB">
                <a:solidFill>
                  <a:srgbClr val="FFFFFF"/>
                </a:solidFill>
              </a:rPr>
              <a:t>Serial </a:t>
            </a:r>
          </a:p>
          <a:p>
            <a:pPr lvl="0" algn="ctr">
              <a:spcBef>
                <a:spcPts val="0"/>
              </a:spcBef>
              <a:buNone/>
            </a:pPr>
            <a:r>
              <a:rPr lang="en-GB">
                <a:solidFill>
                  <a:srgbClr val="FFFFFF"/>
                </a:solidFill>
              </a:rPr>
              <a:t>Port </a:t>
            </a:r>
          </a:p>
          <a:p>
            <a:pPr lvl="0">
              <a:spcBef>
                <a:spcPts val="0"/>
              </a:spcBef>
              <a:buNone/>
            </a:pPr>
            <a:r>
              <a:t/>
            </a:r>
            <a:endParaRPr>
              <a:solidFill>
                <a:srgbClr val="FFFFFF"/>
              </a:solidFill>
            </a:endParaRPr>
          </a:p>
        </p:txBody>
      </p:sp>
      <p:sp>
        <p:nvSpPr>
          <p:cNvPr id="91" name="Shape 91"/>
          <p:cNvSpPr txBox="1"/>
          <p:nvPr/>
        </p:nvSpPr>
        <p:spPr>
          <a:xfrm>
            <a:off x="5942750" y="3325875"/>
            <a:ext cx="807300" cy="1418100"/>
          </a:xfrm>
          <a:prstGeom prst="rect">
            <a:avLst/>
          </a:prstGeom>
          <a:noFill/>
          <a:ln>
            <a:noFill/>
          </a:ln>
        </p:spPr>
        <p:txBody>
          <a:bodyPr anchorCtr="0" anchor="t" bIns="91425" lIns="91425" rIns="91425" wrap="square" tIns="91425">
            <a:noAutofit/>
          </a:bodyPr>
          <a:lstStyle/>
          <a:p>
            <a:pPr lvl="0" algn="ctr">
              <a:spcBef>
                <a:spcPts val="0"/>
              </a:spcBef>
              <a:buNone/>
            </a:pPr>
            <a:r>
              <a:rPr lang="en-GB">
                <a:solidFill>
                  <a:srgbClr val="FFFFFF"/>
                </a:solidFill>
              </a:rPr>
              <a:t>Brain wave parser</a:t>
            </a:r>
          </a:p>
          <a:p>
            <a:pPr lvl="0" algn="ctr">
              <a:spcBef>
                <a:spcPts val="0"/>
              </a:spcBef>
              <a:buNone/>
            </a:pPr>
            <a:r>
              <a:t/>
            </a:r>
            <a:endParaRPr>
              <a:solidFill>
                <a:srgbClr val="FFFFFF"/>
              </a:solidFill>
            </a:endParaRPr>
          </a:p>
          <a:p>
            <a:pPr lvl="0" algn="ctr">
              <a:spcBef>
                <a:spcPts val="0"/>
              </a:spcBef>
              <a:buNone/>
            </a:pPr>
            <a:r>
              <a:rPr lang="en-GB">
                <a:solidFill>
                  <a:srgbClr val="FFFFFF"/>
                </a:solidFill>
              </a:rPr>
              <a:t>Arduino control</a:t>
            </a:r>
          </a:p>
        </p:txBody>
      </p:sp>
      <p:sp>
        <p:nvSpPr>
          <p:cNvPr id="92" name="Shape 92"/>
          <p:cNvSpPr txBox="1"/>
          <p:nvPr/>
        </p:nvSpPr>
        <p:spPr>
          <a:xfrm>
            <a:off x="2813175" y="3196950"/>
            <a:ext cx="850800" cy="1134600"/>
          </a:xfrm>
          <a:prstGeom prst="rect">
            <a:avLst/>
          </a:prstGeom>
          <a:noFill/>
          <a:ln>
            <a:noFill/>
          </a:ln>
        </p:spPr>
        <p:txBody>
          <a:bodyPr anchorCtr="0" anchor="t" bIns="91425" lIns="91425" rIns="91425" wrap="square" tIns="91425">
            <a:noAutofit/>
          </a:bodyPr>
          <a:lstStyle/>
          <a:p>
            <a:pPr lvl="0" algn="ctr">
              <a:spcBef>
                <a:spcPts val="0"/>
              </a:spcBef>
              <a:buNone/>
            </a:pPr>
            <a:r>
              <a:rPr lang="en-GB">
                <a:solidFill>
                  <a:srgbClr val="FFFFFF"/>
                </a:solidFill>
              </a:rPr>
              <a:t>Arduino script to control robot</a:t>
            </a:r>
          </a:p>
        </p:txBody>
      </p:sp>
      <p:sp>
        <p:nvSpPr>
          <p:cNvPr id="93" name="Shape 93"/>
          <p:cNvSpPr txBox="1"/>
          <p:nvPr/>
        </p:nvSpPr>
        <p:spPr>
          <a:xfrm>
            <a:off x="992600" y="3480575"/>
            <a:ext cx="1289100" cy="670200"/>
          </a:xfrm>
          <a:prstGeom prst="rect">
            <a:avLst/>
          </a:prstGeom>
          <a:noFill/>
          <a:ln>
            <a:noFill/>
          </a:ln>
        </p:spPr>
        <p:txBody>
          <a:bodyPr anchorCtr="0" anchor="t" bIns="91425" lIns="91425" rIns="91425" wrap="square" tIns="91425">
            <a:noAutofit/>
          </a:bodyPr>
          <a:lstStyle/>
          <a:p>
            <a:pPr lvl="0" algn="ctr">
              <a:spcBef>
                <a:spcPts val="0"/>
              </a:spcBef>
              <a:buNone/>
            </a:pPr>
            <a:r>
              <a:rPr lang="en-GB">
                <a:solidFill>
                  <a:srgbClr val="FFFFFF"/>
                </a:solidFill>
              </a:rPr>
              <a:t>ROBOTIC</a:t>
            </a:r>
            <a:br>
              <a:rPr lang="en-GB">
                <a:solidFill>
                  <a:srgbClr val="FFFFFF"/>
                </a:solidFill>
              </a:rPr>
            </a:br>
            <a:r>
              <a:rPr lang="en-GB">
                <a:solidFill>
                  <a:srgbClr val="FFFFFF"/>
                </a:solidFill>
              </a:rPr>
              <a:t>CAR</a:t>
            </a:r>
          </a:p>
        </p:txBody>
      </p:sp>
      <p:sp>
        <p:nvSpPr>
          <p:cNvPr id="94" name="Shape 94"/>
          <p:cNvSpPr txBox="1"/>
          <p:nvPr/>
        </p:nvSpPr>
        <p:spPr>
          <a:xfrm>
            <a:off x="7463875" y="3506350"/>
            <a:ext cx="1237500" cy="515700"/>
          </a:xfrm>
          <a:prstGeom prst="rect">
            <a:avLst/>
          </a:prstGeom>
          <a:noFill/>
          <a:ln>
            <a:noFill/>
          </a:ln>
        </p:spPr>
        <p:txBody>
          <a:bodyPr anchorCtr="0" anchor="t" bIns="91425" lIns="91425" rIns="91425" wrap="square" tIns="91425">
            <a:noAutofit/>
          </a:bodyPr>
          <a:lstStyle/>
          <a:p>
            <a:pPr lvl="0" algn="ctr">
              <a:spcBef>
                <a:spcPts val="0"/>
              </a:spcBef>
              <a:buNone/>
            </a:pPr>
            <a:r>
              <a:rPr lang="en-GB">
                <a:solidFill>
                  <a:srgbClr val="FFFFFF"/>
                </a:solidFill>
              </a:rPr>
              <a:t>HEADSET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GB"/>
              <a:t>ThinkGear Mindwave Mobile</a:t>
            </a:r>
          </a:p>
        </p:txBody>
      </p:sp>
      <p:sp>
        <p:nvSpPr>
          <p:cNvPr id="100" name="Shape 100"/>
          <p:cNvSpPr txBox="1"/>
          <p:nvPr>
            <p:ph idx="1" type="body"/>
          </p:nvPr>
        </p:nvSpPr>
        <p:spPr>
          <a:xfrm>
            <a:off x="387900" y="1489825"/>
            <a:ext cx="4514400" cy="3078900"/>
          </a:xfrm>
          <a:prstGeom prst="rect">
            <a:avLst/>
          </a:prstGeom>
        </p:spPr>
        <p:txBody>
          <a:bodyPr anchorCtr="0" anchor="t" bIns="91425" lIns="91425" rIns="91425" wrap="square" tIns="91425">
            <a:noAutofit/>
          </a:bodyPr>
          <a:lstStyle/>
          <a:p>
            <a:pPr indent="0" lvl="0" marL="0" marR="0" rtl="0" algn="l">
              <a:lnSpc>
                <a:spcPct val="115000"/>
              </a:lnSpc>
              <a:spcBef>
                <a:spcPts val="0"/>
              </a:spcBef>
              <a:spcAft>
                <a:spcPts val="1600"/>
              </a:spcAft>
              <a:buNone/>
            </a:pPr>
            <a:r>
              <a:rPr lang="en-GB" sz="1600"/>
              <a:t>Attention and Meditation eSense measures</a:t>
            </a:r>
          </a:p>
          <a:p>
            <a:pPr indent="-330200" lvl="0" marL="457200" marR="0" rtl="0" algn="l">
              <a:lnSpc>
                <a:spcPct val="115000"/>
              </a:lnSpc>
              <a:spcBef>
                <a:spcPts val="0"/>
              </a:spcBef>
              <a:spcAft>
                <a:spcPts val="1600"/>
              </a:spcAft>
              <a:buSzPct val="100000"/>
              <a:buChar char="-"/>
            </a:pPr>
            <a:r>
              <a:rPr lang="en-GB" sz="1600"/>
              <a:t>eSense is computed with a wide spectrum of brain wave in both time and frequency domains, including alpha and beta wave. </a:t>
            </a:r>
          </a:p>
          <a:p>
            <a:pPr indent="-330200" lvl="0" marL="457200" marR="0" rtl="0" algn="l">
              <a:lnSpc>
                <a:spcPct val="115000"/>
              </a:lnSpc>
              <a:spcBef>
                <a:spcPts val="0"/>
              </a:spcBef>
              <a:spcAft>
                <a:spcPts val="1600"/>
              </a:spcAft>
              <a:buSzPct val="100000"/>
              <a:buChar char="-"/>
            </a:pPr>
            <a:r>
              <a:rPr lang="en-GB" sz="1600"/>
              <a:t>The attention meter emphasis on beta wave</a:t>
            </a:r>
          </a:p>
          <a:p>
            <a:pPr indent="-330200" lvl="0" marL="457200" marR="0" rtl="0" algn="l">
              <a:lnSpc>
                <a:spcPct val="115000"/>
              </a:lnSpc>
              <a:spcBef>
                <a:spcPts val="0"/>
              </a:spcBef>
              <a:spcAft>
                <a:spcPts val="1600"/>
              </a:spcAft>
              <a:buSzPct val="100000"/>
              <a:buChar char="-"/>
            </a:pPr>
            <a:r>
              <a:rPr lang="en-GB" sz="1600"/>
              <a:t>The meditation meter emphasis on alpha wave. </a:t>
            </a:r>
          </a:p>
          <a:p>
            <a:pPr indent="0" lvl="0" marL="0" marR="0" rtl="0" algn="l">
              <a:lnSpc>
                <a:spcPct val="115000"/>
              </a:lnSpc>
              <a:spcBef>
                <a:spcPts val="0"/>
              </a:spcBef>
              <a:spcAft>
                <a:spcPts val="1600"/>
              </a:spcAft>
              <a:buNone/>
            </a:pPr>
            <a:r>
              <a:rPr lang="en-GB" sz="1600"/>
              <a:t>It is designed to allow any person to control for entertainment purpose only. </a:t>
            </a:r>
          </a:p>
        </p:txBody>
      </p:sp>
      <p:pic>
        <p:nvPicPr>
          <p:cNvPr descr="Image result for mindwave mobile" id="101" name="Shape 101"/>
          <p:cNvPicPr preferRelativeResize="0"/>
          <p:nvPr/>
        </p:nvPicPr>
        <p:blipFill>
          <a:blip r:embed="rId3">
            <a:alphaModFix/>
          </a:blip>
          <a:stretch>
            <a:fillRect/>
          </a:stretch>
        </p:blipFill>
        <p:spPr>
          <a:xfrm>
            <a:off x="5111200" y="1329875"/>
            <a:ext cx="3644899" cy="3572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GB"/>
              <a:t>Makeblock mBot</a:t>
            </a:r>
          </a:p>
        </p:txBody>
      </p:sp>
      <p:pic>
        <p:nvPicPr>
          <p:cNvPr id="107" name="Shape 107"/>
          <p:cNvPicPr preferRelativeResize="0"/>
          <p:nvPr/>
        </p:nvPicPr>
        <p:blipFill>
          <a:blip r:embed="rId3">
            <a:alphaModFix/>
          </a:blip>
          <a:stretch>
            <a:fillRect/>
          </a:stretch>
        </p:blipFill>
        <p:spPr>
          <a:xfrm>
            <a:off x="2690975" y="1304125"/>
            <a:ext cx="3762025" cy="3762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GB"/>
              <a:t>Makeblock mBot (Arduino based)</a:t>
            </a:r>
          </a:p>
        </p:txBody>
      </p:sp>
      <p:sp>
        <p:nvSpPr>
          <p:cNvPr id="113" name="Shape 113"/>
          <p:cNvSpPr/>
          <p:nvPr/>
        </p:nvSpPr>
        <p:spPr>
          <a:xfrm>
            <a:off x="966800" y="1521125"/>
            <a:ext cx="902400" cy="8250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4" name="Shape 114"/>
          <p:cNvSpPr/>
          <p:nvPr/>
        </p:nvSpPr>
        <p:spPr>
          <a:xfrm>
            <a:off x="3158300" y="1521125"/>
            <a:ext cx="902400" cy="825000"/>
          </a:xfrm>
          <a:prstGeom prst="ellipse">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5" name="Shape 115"/>
          <p:cNvSpPr/>
          <p:nvPr/>
        </p:nvSpPr>
        <p:spPr>
          <a:xfrm>
            <a:off x="5195075" y="1521125"/>
            <a:ext cx="902400" cy="825000"/>
          </a:xfrm>
          <a:prstGeom prst="ellipse">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6" name="Shape 116"/>
          <p:cNvSpPr/>
          <p:nvPr/>
        </p:nvSpPr>
        <p:spPr>
          <a:xfrm>
            <a:off x="7070275" y="1521125"/>
            <a:ext cx="902400" cy="825000"/>
          </a:xfrm>
          <a:prstGeom prst="ellipse">
            <a:avLst/>
          </a:prstGeom>
          <a:noFill/>
          <a:ln cap="flat" cmpd="sng" w="114300">
            <a:solidFill>
              <a:srgbClr val="234764"/>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solidFill>
                <a:srgbClr val="FFFFFF"/>
              </a:solidFill>
            </a:endParaRPr>
          </a:p>
        </p:txBody>
      </p:sp>
      <p:sp>
        <p:nvSpPr>
          <p:cNvPr id="117" name="Shape 117"/>
          <p:cNvSpPr txBox="1"/>
          <p:nvPr/>
        </p:nvSpPr>
        <p:spPr>
          <a:xfrm>
            <a:off x="683300" y="2723125"/>
            <a:ext cx="1469400" cy="1701600"/>
          </a:xfrm>
          <a:prstGeom prst="rect">
            <a:avLst/>
          </a:prstGeom>
          <a:noFill/>
          <a:ln>
            <a:noFill/>
          </a:ln>
        </p:spPr>
        <p:txBody>
          <a:bodyPr anchorCtr="0" anchor="t" bIns="91425" lIns="91425" rIns="91425" wrap="square" tIns="91425">
            <a:noAutofit/>
          </a:bodyPr>
          <a:lstStyle/>
          <a:p>
            <a:pPr lvl="0" rtl="0" algn="ctr">
              <a:spcBef>
                <a:spcPts val="0"/>
              </a:spcBef>
              <a:buNone/>
            </a:pPr>
            <a:r>
              <a:rPr lang="en-GB">
                <a:solidFill>
                  <a:srgbClr val="F3F3F3"/>
                </a:solidFill>
              </a:rPr>
              <a:t>Attention measure </a:t>
            </a:r>
            <a:br>
              <a:rPr lang="en-GB">
                <a:solidFill>
                  <a:srgbClr val="F3F3F3"/>
                </a:solidFill>
              </a:rPr>
            </a:br>
            <a:r>
              <a:rPr lang="en-GB">
                <a:solidFill>
                  <a:srgbClr val="F3F3F3"/>
                </a:solidFill>
              </a:rPr>
              <a:t> 25&lt;A&lt;50</a:t>
            </a:r>
          </a:p>
          <a:p>
            <a:pPr lvl="0" rtl="0" algn="ctr">
              <a:spcBef>
                <a:spcPts val="0"/>
              </a:spcBef>
              <a:buNone/>
            </a:pPr>
            <a:r>
              <a:t/>
            </a:r>
            <a:endParaRPr>
              <a:solidFill>
                <a:srgbClr val="F3F3F3"/>
              </a:solidFill>
            </a:endParaRPr>
          </a:p>
          <a:p>
            <a:pPr lvl="0" algn="ctr">
              <a:spcBef>
                <a:spcPts val="0"/>
              </a:spcBef>
              <a:buNone/>
            </a:pPr>
            <a:r>
              <a:rPr lang="en-GB">
                <a:solidFill>
                  <a:srgbClr val="F3F3F3"/>
                </a:solidFill>
              </a:rPr>
              <a:t>Motor Speed = 80</a:t>
            </a:r>
          </a:p>
        </p:txBody>
      </p:sp>
      <p:sp>
        <p:nvSpPr>
          <p:cNvPr id="118" name="Shape 118"/>
          <p:cNvSpPr txBox="1"/>
          <p:nvPr/>
        </p:nvSpPr>
        <p:spPr>
          <a:xfrm>
            <a:off x="2874800" y="2798175"/>
            <a:ext cx="1469400" cy="1701600"/>
          </a:xfrm>
          <a:prstGeom prst="rect">
            <a:avLst/>
          </a:prstGeom>
          <a:noFill/>
          <a:ln>
            <a:noFill/>
          </a:ln>
        </p:spPr>
        <p:txBody>
          <a:bodyPr anchorCtr="0" anchor="t" bIns="91425" lIns="91425" rIns="91425" wrap="square" tIns="91425">
            <a:noAutofit/>
          </a:bodyPr>
          <a:lstStyle/>
          <a:p>
            <a:pPr lvl="0" rtl="0" algn="ctr">
              <a:spcBef>
                <a:spcPts val="0"/>
              </a:spcBef>
              <a:buNone/>
            </a:pPr>
            <a:r>
              <a:rPr lang="en-GB">
                <a:solidFill>
                  <a:srgbClr val="F3F3F3"/>
                </a:solidFill>
              </a:rPr>
              <a:t>Attention measure </a:t>
            </a:r>
            <a:br>
              <a:rPr lang="en-GB">
                <a:solidFill>
                  <a:srgbClr val="F3F3F3"/>
                </a:solidFill>
              </a:rPr>
            </a:br>
            <a:r>
              <a:rPr lang="en-GB">
                <a:solidFill>
                  <a:srgbClr val="F3F3F3"/>
                </a:solidFill>
              </a:rPr>
              <a:t>50&lt;A&lt;75 </a:t>
            </a:r>
          </a:p>
          <a:p>
            <a:pPr lvl="0" rtl="0" algn="ctr">
              <a:spcBef>
                <a:spcPts val="0"/>
              </a:spcBef>
              <a:buNone/>
            </a:pPr>
            <a:r>
              <a:t/>
            </a:r>
            <a:endParaRPr>
              <a:solidFill>
                <a:srgbClr val="F3F3F3"/>
              </a:solidFill>
            </a:endParaRPr>
          </a:p>
          <a:p>
            <a:pPr lvl="0" rtl="0" algn="ctr">
              <a:spcBef>
                <a:spcPts val="0"/>
              </a:spcBef>
              <a:buNone/>
            </a:pPr>
            <a:r>
              <a:rPr lang="en-GB">
                <a:solidFill>
                  <a:srgbClr val="F3F3F3"/>
                </a:solidFill>
              </a:rPr>
              <a:t>Motor Speed = 150</a:t>
            </a:r>
          </a:p>
        </p:txBody>
      </p:sp>
      <p:sp>
        <p:nvSpPr>
          <p:cNvPr id="119" name="Shape 119"/>
          <p:cNvSpPr txBox="1"/>
          <p:nvPr/>
        </p:nvSpPr>
        <p:spPr>
          <a:xfrm>
            <a:off x="4911575" y="2798175"/>
            <a:ext cx="1469400" cy="1701600"/>
          </a:xfrm>
          <a:prstGeom prst="rect">
            <a:avLst/>
          </a:prstGeom>
          <a:noFill/>
          <a:ln>
            <a:noFill/>
          </a:ln>
        </p:spPr>
        <p:txBody>
          <a:bodyPr anchorCtr="0" anchor="t" bIns="91425" lIns="91425" rIns="91425" wrap="square" tIns="91425">
            <a:noAutofit/>
          </a:bodyPr>
          <a:lstStyle/>
          <a:p>
            <a:pPr lvl="0" rtl="0" algn="ctr">
              <a:spcBef>
                <a:spcPts val="0"/>
              </a:spcBef>
              <a:buNone/>
            </a:pPr>
            <a:r>
              <a:rPr lang="en-GB">
                <a:solidFill>
                  <a:srgbClr val="F3F3F3"/>
                </a:solidFill>
              </a:rPr>
              <a:t>Attention measure</a:t>
            </a:r>
          </a:p>
          <a:p>
            <a:pPr lvl="0" rtl="0" algn="ctr">
              <a:spcBef>
                <a:spcPts val="0"/>
              </a:spcBef>
              <a:buNone/>
            </a:pPr>
            <a:r>
              <a:rPr lang="en-GB">
                <a:solidFill>
                  <a:srgbClr val="F3F3F3"/>
                </a:solidFill>
              </a:rPr>
              <a:t> 75&lt;A&lt;100</a:t>
            </a:r>
          </a:p>
          <a:p>
            <a:pPr lvl="0" rtl="0" algn="ctr">
              <a:spcBef>
                <a:spcPts val="0"/>
              </a:spcBef>
              <a:buNone/>
            </a:pPr>
            <a:r>
              <a:t/>
            </a:r>
            <a:endParaRPr>
              <a:solidFill>
                <a:srgbClr val="F3F3F3"/>
              </a:solidFill>
            </a:endParaRPr>
          </a:p>
          <a:p>
            <a:pPr lvl="0" rtl="0" algn="ctr">
              <a:spcBef>
                <a:spcPts val="0"/>
              </a:spcBef>
              <a:buNone/>
            </a:pPr>
            <a:r>
              <a:rPr lang="en-GB">
                <a:solidFill>
                  <a:srgbClr val="F3F3F3"/>
                </a:solidFill>
              </a:rPr>
              <a:t>Motor Speed = 200</a:t>
            </a:r>
          </a:p>
        </p:txBody>
      </p:sp>
      <p:sp>
        <p:nvSpPr>
          <p:cNvPr id="120" name="Shape 120"/>
          <p:cNvSpPr txBox="1"/>
          <p:nvPr/>
        </p:nvSpPr>
        <p:spPr>
          <a:xfrm>
            <a:off x="6786775" y="2798175"/>
            <a:ext cx="1469400" cy="1701600"/>
          </a:xfrm>
          <a:prstGeom prst="rect">
            <a:avLst/>
          </a:prstGeom>
          <a:noFill/>
          <a:ln>
            <a:noFill/>
          </a:ln>
        </p:spPr>
        <p:txBody>
          <a:bodyPr anchorCtr="0" anchor="t" bIns="91425" lIns="91425" rIns="91425" wrap="square" tIns="91425">
            <a:noAutofit/>
          </a:bodyPr>
          <a:lstStyle/>
          <a:p>
            <a:pPr lvl="0" rtl="0" algn="ctr">
              <a:spcBef>
                <a:spcPts val="0"/>
              </a:spcBef>
              <a:buNone/>
            </a:pPr>
            <a:r>
              <a:rPr lang="en-GB">
                <a:solidFill>
                  <a:srgbClr val="F3F3F3"/>
                </a:solidFill>
              </a:rPr>
              <a:t>Attention measure</a:t>
            </a:r>
          </a:p>
          <a:p>
            <a:pPr lvl="0" rtl="0" algn="ctr">
              <a:spcBef>
                <a:spcPts val="0"/>
              </a:spcBef>
              <a:buNone/>
            </a:pPr>
            <a:r>
              <a:rPr lang="en-GB">
                <a:solidFill>
                  <a:srgbClr val="F3F3F3"/>
                </a:solidFill>
              </a:rPr>
              <a:t>A &lt; 25</a:t>
            </a:r>
          </a:p>
          <a:p>
            <a:pPr lvl="0" rtl="0" algn="ctr">
              <a:spcBef>
                <a:spcPts val="0"/>
              </a:spcBef>
              <a:buNone/>
            </a:pPr>
            <a:r>
              <a:t/>
            </a:r>
            <a:endParaRPr>
              <a:solidFill>
                <a:srgbClr val="F3F3F3"/>
              </a:solidFill>
            </a:endParaRPr>
          </a:p>
          <a:p>
            <a:pPr lvl="0" rtl="0" algn="ctr">
              <a:spcBef>
                <a:spcPts val="0"/>
              </a:spcBef>
              <a:buNone/>
            </a:pPr>
            <a:r>
              <a:rPr lang="en-GB">
                <a:solidFill>
                  <a:srgbClr val="F3F3F3"/>
                </a:solidFill>
              </a:rPr>
              <a:t>Motor Speed = 0</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GB"/>
              <a:t>Bluetooth serial ports</a:t>
            </a:r>
          </a:p>
        </p:txBody>
      </p:sp>
      <p:sp>
        <p:nvSpPr>
          <p:cNvPr id="126" name="Shape 126"/>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indent="-228600" lvl="0" marL="457200" rtl="0">
              <a:spcBef>
                <a:spcPts val="0"/>
              </a:spcBef>
              <a:buAutoNum type="arabicPeriod"/>
            </a:pPr>
            <a:r>
              <a:rPr lang="en-GB"/>
              <a:t>Both the ThinkGear MindWave Mobile and the Arduino based mBot have a bluetooth connector to which we can communicate using serial ports</a:t>
            </a:r>
            <a:br>
              <a:rPr lang="en-GB"/>
            </a:br>
          </a:p>
          <a:p>
            <a:pPr indent="-228600" lvl="0" marL="457200" rtl="0">
              <a:spcBef>
                <a:spcPts val="0"/>
              </a:spcBef>
              <a:buAutoNum type="arabicPeriod"/>
            </a:pPr>
            <a:r>
              <a:rPr lang="en-GB"/>
              <a:t>Serial ports: Oldest piece of computer technology that transmits data, been there for over 20 years: our USBs work on serial ports too!</a:t>
            </a:r>
            <a:br>
              <a:rPr lang="en-GB"/>
            </a:br>
          </a:p>
          <a:p>
            <a:pPr indent="-228600" lvl="0" marL="457200" rtl="0">
              <a:spcBef>
                <a:spcPts val="0"/>
              </a:spcBef>
              <a:buAutoNum type="arabicPeriod"/>
            </a:pPr>
            <a:r>
              <a:rPr lang="en-GB"/>
              <a:t>Here we are using Bluetooth serial ports to connect to an Arduino based bluetooth serial port and to the thinkgear connector</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GB"/>
              <a:t>Pyserial documentation</a:t>
            </a:r>
          </a:p>
        </p:txBody>
      </p:sp>
      <p:sp>
        <p:nvSpPr>
          <p:cNvPr id="132" name="Shape 132"/>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GB" u="sng">
                <a:solidFill>
                  <a:schemeClr val="hlink"/>
                </a:solidFill>
                <a:hlinkClick r:id="rId3"/>
              </a:rPr>
              <a:t>http://pyserial.readthedocs.io/en/latest/shortintro.html</a:t>
            </a:r>
          </a:p>
          <a:p>
            <a:pPr lvl="0">
              <a:spcBef>
                <a:spcPts val="0"/>
              </a:spcBef>
              <a:buNone/>
            </a:pPr>
            <a:r>
              <a:rPr lang="en-GB"/>
              <a:t>Helps us connect our computer to any device with a serial port</a:t>
            </a:r>
          </a:p>
          <a:p>
            <a:pPr lvl="0">
              <a:spcBef>
                <a:spcPts val="0"/>
              </a:spcBef>
              <a:buNone/>
            </a:pPr>
            <a:r>
              <a:rPr lang="en-GB"/>
              <a:t>Connects to bluetooth as a virtual serial port to get information from the headset</a:t>
            </a:r>
          </a:p>
          <a:p>
            <a:pPr lvl="0">
              <a:spcBef>
                <a:spcPts val="0"/>
              </a:spcBef>
              <a:buNone/>
            </a:pPr>
            <a:r>
              <a:rPr lang="en-GB"/>
              <a:t>Provides interface that allow us to send Arduino commands to the mBot to make it move</a:t>
            </a: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