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8" r:id="rId8"/>
    <p:sldId id="264" r:id="rId9"/>
    <p:sldId id="265" r:id="rId10"/>
    <p:sldId id="266" r:id="rId11"/>
    <p:sldId id="267" r:id="rId12"/>
    <p:sldId id="269" r:id="rId13"/>
    <p:sldId id="272"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laturi Raghavendra" userId="5f15ce939e0c3fb7" providerId="LiveId" clId="{942AD744-D42E-4A69-B521-6C09CB9D64F6}"/>
    <pc:docChg chg="modSld">
      <pc:chgData name="Vellaturi Raghavendra" userId="5f15ce939e0c3fb7" providerId="LiveId" clId="{942AD744-D42E-4A69-B521-6C09CB9D64F6}" dt="2023-10-01T16:00:13.471" v="0" actId="20577"/>
      <pc:docMkLst>
        <pc:docMk/>
      </pc:docMkLst>
      <pc:sldChg chg="modSp mod">
        <pc:chgData name="Vellaturi Raghavendra" userId="5f15ce939e0c3fb7" providerId="LiveId" clId="{942AD744-D42E-4A69-B521-6C09CB9D64F6}" dt="2023-10-01T16:00:13.471" v="0" actId="20577"/>
        <pc:sldMkLst>
          <pc:docMk/>
          <pc:sldMk cId="633738316" sldId="259"/>
        </pc:sldMkLst>
        <pc:spChg chg="mod">
          <ac:chgData name="Vellaturi Raghavendra" userId="5f15ce939e0c3fb7" providerId="LiveId" clId="{942AD744-D42E-4A69-B521-6C09CB9D64F6}" dt="2023-10-01T16:00:13.471" v="0" actId="20577"/>
          <ac:spMkLst>
            <pc:docMk/>
            <pc:sldMk cId="633738316" sldId="259"/>
            <ac:spMk id="2" creationId="{0D1F047C-C727-42A7-85C5-68C5AA1B1A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custT="1"/>
      <dgm:spPr/>
      <dgm:t>
        <a:bodyPr/>
        <a:lstStyle/>
        <a:p>
          <a:pPr>
            <a:defRPr cap="all"/>
          </a:pPr>
          <a:r>
            <a:rPr lang="en-US" sz="3200" dirty="0"/>
            <a:t>Data</a:t>
          </a:r>
        </a:p>
        <a:p>
          <a:pPr>
            <a:defRPr cap="all"/>
          </a:pPr>
          <a:r>
            <a:rPr lang="en-US" sz="3200" dirty="0"/>
            <a:t>modelling</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custT="1"/>
      <dgm:spPr/>
      <dgm:t>
        <a:bodyPr/>
        <a:lstStyle/>
        <a:p>
          <a:pPr>
            <a:defRPr cap="all"/>
          </a:pPr>
          <a:r>
            <a:rPr lang="en-US" sz="2800" dirty="0"/>
            <a:t>Semi</a:t>
          </a:r>
        </a:p>
        <a:p>
          <a:pPr>
            <a:defRPr cap="all"/>
          </a:pPr>
          <a:r>
            <a:rPr lang="en-US" sz="2800" dirty="0"/>
            <a:t>Structured</a:t>
          </a:r>
        </a:p>
        <a:p>
          <a:pPr>
            <a:defRPr cap="all"/>
          </a:pPr>
          <a:r>
            <a:rPr lang="en-US" sz="2800" dirty="0"/>
            <a:t>data</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custT="1"/>
      <dgm:spPr/>
      <dgm:t>
        <a:bodyPr/>
        <a:lstStyle/>
        <a:p>
          <a:pPr>
            <a:defRPr cap="all"/>
          </a:pPr>
          <a:r>
            <a:rPr lang="en-US" sz="3200" dirty="0"/>
            <a:t>Document</a:t>
          </a:r>
        </a:p>
        <a:p>
          <a:pPr>
            <a:defRPr cap="all"/>
          </a:pPr>
          <a:r>
            <a:rPr lang="en-US" sz="3200" dirty="0"/>
            <a:t>store</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custLinFactNeighborX="3160" custLinFactNeighborY="232"/>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422400">
            <a:lnSpc>
              <a:spcPct val="90000"/>
            </a:lnSpc>
            <a:spcBef>
              <a:spcPct val="0"/>
            </a:spcBef>
            <a:spcAft>
              <a:spcPct val="35000"/>
            </a:spcAft>
            <a:buNone/>
            <a:defRPr cap="all"/>
          </a:pPr>
          <a:r>
            <a:rPr lang="en-US" sz="3200" kern="1200" dirty="0"/>
            <a:t>Data</a:t>
          </a:r>
        </a:p>
        <a:p>
          <a:pPr marL="0" lvl="0" indent="0" algn="l" defTabSz="1422400">
            <a:lnSpc>
              <a:spcPct val="90000"/>
            </a:lnSpc>
            <a:spcBef>
              <a:spcPct val="0"/>
            </a:spcBef>
            <a:spcAft>
              <a:spcPct val="35000"/>
            </a:spcAft>
            <a:buNone/>
            <a:defRPr cap="all"/>
          </a:pPr>
          <a:r>
            <a:rPr lang="en-US" sz="3200" kern="1200" dirty="0"/>
            <a:t>modelling</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244600">
            <a:lnSpc>
              <a:spcPct val="90000"/>
            </a:lnSpc>
            <a:spcBef>
              <a:spcPct val="0"/>
            </a:spcBef>
            <a:spcAft>
              <a:spcPct val="35000"/>
            </a:spcAft>
            <a:buNone/>
            <a:defRPr cap="all"/>
          </a:pPr>
          <a:r>
            <a:rPr lang="en-US" sz="2800" kern="1200" dirty="0"/>
            <a:t>Semi</a:t>
          </a:r>
        </a:p>
        <a:p>
          <a:pPr marL="0" lvl="0" indent="0" algn="l" defTabSz="1244600">
            <a:lnSpc>
              <a:spcPct val="90000"/>
            </a:lnSpc>
            <a:spcBef>
              <a:spcPct val="0"/>
            </a:spcBef>
            <a:spcAft>
              <a:spcPct val="35000"/>
            </a:spcAft>
            <a:buNone/>
            <a:defRPr cap="all"/>
          </a:pPr>
          <a:r>
            <a:rPr lang="en-US" sz="2800" kern="1200" dirty="0"/>
            <a:t>Structured</a:t>
          </a:r>
        </a:p>
        <a:p>
          <a:pPr marL="0" lvl="0" indent="0" algn="l" defTabSz="1244600">
            <a:lnSpc>
              <a:spcPct val="90000"/>
            </a:lnSpc>
            <a:spcBef>
              <a:spcPct val="0"/>
            </a:spcBef>
            <a:spcAft>
              <a:spcPct val="35000"/>
            </a:spcAft>
            <a:buNone/>
            <a:defRPr cap="all"/>
          </a:pPr>
          <a:r>
            <a:rPr lang="en-US" sz="2800" kern="1200" dirty="0"/>
            <a:t>data</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7707"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422400">
            <a:lnSpc>
              <a:spcPct val="90000"/>
            </a:lnSpc>
            <a:spcBef>
              <a:spcPct val="0"/>
            </a:spcBef>
            <a:spcAft>
              <a:spcPct val="35000"/>
            </a:spcAft>
            <a:buNone/>
            <a:defRPr cap="all"/>
          </a:pPr>
          <a:r>
            <a:rPr lang="en-US" sz="3200" kern="1200" dirty="0"/>
            <a:t>Document</a:t>
          </a:r>
        </a:p>
        <a:p>
          <a:pPr marL="0" lvl="0" indent="0" algn="l" defTabSz="1422400">
            <a:lnSpc>
              <a:spcPct val="90000"/>
            </a:lnSpc>
            <a:spcBef>
              <a:spcPct val="0"/>
            </a:spcBef>
            <a:spcAft>
              <a:spcPct val="35000"/>
            </a:spcAft>
            <a:buNone/>
            <a:defRPr cap="all"/>
          </a:pPr>
          <a:r>
            <a:rPr lang="en-US" sz="3200" kern="1200" dirty="0"/>
            <a:t>store</a:t>
          </a:r>
        </a:p>
      </dsp:txBody>
      <dsp:txXfrm>
        <a:off x="7077707"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services/documentdb/" TargetMode="External"/><Relationship Id="rId2" Type="http://schemas.openxmlformats.org/officeDocument/2006/relationships/hyperlink" Target="https://www.mongodb.com/" TargetMode="External"/><Relationship Id="rId1" Type="http://schemas.openxmlformats.org/officeDocument/2006/relationships/slideLayout" Target="../slideLayouts/slideLayout2.xml"/><Relationship Id="rId6" Type="http://schemas.openxmlformats.org/officeDocument/2006/relationships/hyperlink" Target="http://orientdb.com/" TargetMode="External"/><Relationship Id="rId5" Type="http://schemas.openxmlformats.org/officeDocument/2006/relationships/hyperlink" Target="http://www.marklogic.com/" TargetMode="External"/><Relationship Id="rId4" Type="http://schemas.openxmlformats.org/officeDocument/2006/relationships/hyperlink" Target="http://couchdb.apache.org/"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target.com/searchdatamanagement/definition/data-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2" y="715992"/>
            <a:ext cx="10024801" cy="3019509"/>
          </a:xfrm>
        </p:spPr>
        <p:txBody>
          <a:bodyPr>
            <a:normAutofit/>
          </a:bodyPr>
          <a:lstStyle/>
          <a:p>
            <a:r>
              <a:rPr lang="en-US" sz="4400" err="1"/>
              <a:t>Topic</a:t>
            </a:r>
            <a:r>
              <a:rPr lang="en-US" sz="4400"/>
              <a:t>: Data </a:t>
            </a:r>
            <a:r>
              <a:rPr lang="en-US" sz="4400" dirty="0"/>
              <a:t>Modelling with Semi-Structured Data Over </a:t>
            </a:r>
            <a:r>
              <a:rPr lang="en-US" sz="4400" dirty="0" err="1"/>
              <a:t>WebPages</a:t>
            </a:r>
            <a:r>
              <a:rPr lang="en-US" sz="4400" dirty="0"/>
              <a:t> Using Document Store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2723064"/>
          </a:xfrm>
        </p:spPr>
        <p:txBody>
          <a:bodyPr>
            <a:normAutofit fontScale="92500" lnSpcReduction="10000"/>
          </a:bodyPr>
          <a:lstStyle/>
          <a:p>
            <a:r>
              <a:rPr lang="en-US" sz="2800" dirty="0"/>
              <a:t>                                                                    1 </a:t>
            </a:r>
            <a:r>
              <a:rPr lang="en-US" sz="2800" dirty="0" err="1"/>
              <a:t>N.Jagadeesh</a:t>
            </a:r>
            <a:endParaRPr lang="en-US" sz="2800" dirty="0"/>
          </a:p>
          <a:p>
            <a:r>
              <a:rPr lang="en-US" sz="2800" dirty="0"/>
              <a:t>                                                                       2 </a:t>
            </a:r>
            <a:r>
              <a:rPr lang="en-US" sz="2800" dirty="0" err="1"/>
              <a:t>V.Raghavendra</a:t>
            </a:r>
            <a:endParaRPr lang="en-US" sz="2800" dirty="0"/>
          </a:p>
          <a:p>
            <a:r>
              <a:rPr lang="en-US" sz="2800" dirty="0"/>
              <a:t>                                                              3 </a:t>
            </a:r>
            <a:r>
              <a:rPr lang="en-US" sz="2800" dirty="0" err="1"/>
              <a:t>V.Aakash</a:t>
            </a:r>
            <a:endParaRPr lang="en-US" sz="2800" dirty="0"/>
          </a:p>
          <a:p>
            <a:r>
              <a:rPr lang="en-US" sz="2800" dirty="0"/>
              <a:t>                                                                      4 </a:t>
            </a:r>
            <a:r>
              <a:rPr lang="en-US" sz="2800" dirty="0" err="1"/>
              <a:t>Ch.Raghavendra</a:t>
            </a:r>
            <a:endParaRPr lang="en-US" sz="2800" dirty="0"/>
          </a:p>
          <a:p>
            <a:r>
              <a:rPr lang="en-US" sz="2800" dirty="0"/>
              <a:t>                                                             5 E. Shankar</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F01F-CC67-2480-D3D6-2B2269ACB099}"/>
              </a:ext>
            </a:extLst>
          </p:cNvPr>
          <p:cNvSpPr>
            <a:spLocks noGrp="1"/>
          </p:cNvSpPr>
          <p:nvPr>
            <p:ph type="title"/>
          </p:nvPr>
        </p:nvSpPr>
        <p:spPr/>
        <p:txBody>
          <a:bodyPr>
            <a:normAutofit/>
          </a:bodyPr>
          <a:lstStyle/>
          <a:p>
            <a:pPr algn="l"/>
            <a:r>
              <a:rPr lang="en-IN" sz="3200" dirty="0"/>
              <a:t>Examples for Semi-Structured Data</a:t>
            </a:r>
          </a:p>
        </p:txBody>
      </p:sp>
      <p:sp>
        <p:nvSpPr>
          <p:cNvPr id="3" name="Content Placeholder 2">
            <a:extLst>
              <a:ext uri="{FF2B5EF4-FFF2-40B4-BE49-F238E27FC236}">
                <a16:creationId xmlns:a16="http://schemas.microsoft.com/office/drawing/2014/main" id="{0DEAD229-BDE6-ED2F-F59B-2E109B712A19}"/>
              </a:ext>
            </a:extLst>
          </p:cNvPr>
          <p:cNvSpPr>
            <a:spLocks noGrp="1"/>
          </p:cNvSpPr>
          <p:nvPr>
            <p:ph idx="1"/>
          </p:nvPr>
        </p:nvSpPr>
        <p:spPr>
          <a:xfrm>
            <a:off x="913795" y="2076450"/>
            <a:ext cx="10353762" cy="4505505"/>
          </a:xfrm>
        </p:spPr>
        <p:txBody>
          <a:bodyPr/>
          <a:lstStyle/>
          <a:p>
            <a:r>
              <a:rPr lang="en-US" dirty="0"/>
              <a:t>CSV</a:t>
            </a:r>
          </a:p>
          <a:p>
            <a:r>
              <a:rPr lang="en-US" dirty="0"/>
              <a:t>The three main languages used to interact or transfer data from a web server to a client are CSV, XML, and JSON (i.e., computer, Smartphone, etc.).</a:t>
            </a:r>
          </a:p>
          <a:p>
            <a:r>
              <a:rPr lang="en-US" dirty="0"/>
              <a:t>HTML</a:t>
            </a:r>
          </a:p>
          <a:p>
            <a:r>
              <a:rPr lang="en-US" dirty="0"/>
              <a:t>HTML or "Hyper Text Markup Language" is a hierarchical language, and it is similar to XML but unlike XML. HTML is used to create websites and visualize information. The commentaries used to display text and images on a computer screen provide the semi-structure of HTML, but the text and images themselves are unstructured.</a:t>
            </a:r>
            <a:endParaRPr lang="en-IN" dirty="0"/>
          </a:p>
        </p:txBody>
      </p:sp>
    </p:spTree>
    <p:extLst>
      <p:ext uri="{BB962C8B-B14F-4D97-AF65-F5344CB8AC3E}">
        <p14:creationId xmlns:p14="http://schemas.microsoft.com/office/powerpoint/2010/main" val="322986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6AE4-6359-242F-D7BF-06834F8C61AF}"/>
              </a:ext>
            </a:extLst>
          </p:cNvPr>
          <p:cNvSpPr>
            <a:spLocks noGrp="1"/>
          </p:cNvSpPr>
          <p:nvPr>
            <p:ph type="title"/>
          </p:nvPr>
        </p:nvSpPr>
        <p:spPr>
          <a:xfrm>
            <a:off x="913795" y="310552"/>
            <a:ext cx="10353762" cy="1173192"/>
          </a:xfrm>
        </p:spPr>
        <p:txBody>
          <a:bodyPr>
            <a:normAutofit/>
          </a:bodyPr>
          <a:lstStyle/>
          <a:p>
            <a:pPr algn="l"/>
            <a:r>
              <a:rPr lang="en-IN" sz="3200" dirty="0"/>
              <a:t>Examples for Semi-Structured Data</a:t>
            </a:r>
          </a:p>
        </p:txBody>
      </p:sp>
      <p:sp>
        <p:nvSpPr>
          <p:cNvPr id="3" name="Content Placeholder 2">
            <a:extLst>
              <a:ext uri="{FF2B5EF4-FFF2-40B4-BE49-F238E27FC236}">
                <a16:creationId xmlns:a16="http://schemas.microsoft.com/office/drawing/2014/main" id="{C695719B-8948-354E-4D9F-F57229BAA002}"/>
              </a:ext>
            </a:extLst>
          </p:cNvPr>
          <p:cNvSpPr>
            <a:spLocks noGrp="1"/>
          </p:cNvSpPr>
          <p:nvPr>
            <p:ph idx="1"/>
          </p:nvPr>
        </p:nvSpPr>
        <p:spPr>
          <a:xfrm>
            <a:off x="680882" y="1610624"/>
            <a:ext cx="10353762" cy="4936824"/>
          </a:xfrm>
        </p:spPr>
        <p:txBody>
          <a:bodyPr/>
          <a:lstStyle/>
          <a:p>
            <a:r>
              <a:rPr lang="en-US" dirty="0"/>
              <a:t>Web Pages</a:t>
            </a:r>
          </a:p>
          <a:p>
            <a:r>
              <a:rPr lang="en-US" dirty="0"/>
              <a:t>Web pages are designed to be easily accessible with tabs like Home, About Us, Blog, Contact, and so on, or links to other pages within the text, to help users find the information they need. Of course, this is all authored in HTML, but we don't see that on the computer monitor. And the text and data on each of these pages are unstructured.</a:t>
            </a:r>
          </a:p>
          <a:p>
            <a:r>
              <a:rPr lang="en-US" dirty="0"/>
              <a:t>NoSQL Databases</a:t>
            </a:r>
          </a:p>
          <a:p>
            <a:r>
              <a:rPr lang="en-US" dirty="0"/>
              <a:t>Non-relational databases are commonly referred to as NoSQL ("not only structured query language" or "non SQL") databases, with the most common types being document, key-value, wide-column, and graph. They are versatile data storage devices because they can store both structured and unstructured data.</a:t>
            </a:r>
            <a:endParaRPr lang="en-IN" dirty="0"/>
          </a:p>
        </p:txBody>
      </p:sp>
    </p:spTree>
    <p:extLst>
      <p:ext uri="{BB962C8B-B14F-4D97-AF65-F5344CB8AC3E}">
        <p14:creationId xmlns:p14="http://schemas.microsoft.com/office/powerpoint/2010/main" val="297282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15F5-7A00-7245-0846-6B9A049FA245}"/>
              </a:ext>
            </a:extLst>
          </p:cNvPr>
          <p:cNvSpPr>
            <a:spLocks noGrp="1"/>
          </p:cNvSpPr>
          <p:nvPr>
            <p:ph type="title"/>
          </p:nvPr>
        </p:nvSpPr>
        <p:spPr/>
        <p:txBody>
          <a:bodyPr>
            <a:normAutofit/>
          </a:bodyPr>
          <a:lstStyle/>
          <a:p>
            <a:pPr algn="l"/>
            <a:r>
              <a:rPr lang="en-IN" sz="3200" dirty="0"/>
              <a:t>Document Store</a:t>
            </a:r>
          </a:p>
        </p:txBody>
      </p:sp>
      <p:sp>
        <p:nvSpPr>
          <p:cNvPr id="3" name="Content Placeholder 2">
            <a:extLst>
              <a:ext uri="{FF2B5EF4-FFF2-40B4-BE49-F238E27FC236}">
                <a16:creationId xmlns:a16="http://schemas.microsoft.com/office/drawing/2014/main" id="{5A43335B-F659-696A-F32B-0C86B236C3FF}"/>
              </a:ext>
            </a:extLst>
          </p:cNvPr>
          <p:cNvSpPr>
            <a:spLocks noGrp="1"/>
          </p:cNvSpPr>
          <p:nvPr>
            <p:ph idx="1"/>
          </p:nvPr>
        </p:nvSpPr>
        <p:spPr>
          <a:xfrm>
            <a:off x="913795" y="1932318"/>
            <a:ext cx="10353762" cy="4408098"/>
          </a:xfrm>
        </p:spPr>
        <p:txBody>
          <a:bodyPr>
            <a:normAutofit/>
          </a:bodyPr>
          <a:lstStyle/>
          <a:p>
            <a:pPr marL="36900" indent="0">
              <a:buNone/>
            </a:pPr>
            <a:r>
              <a:rPr lang="en-IN" dirty="0"/>
              <a:t>A document store database (also known as a document-oriented database, aggregate database, or simply document store or document database) is a database that uses a document-oriented model to store data.</a:t>
            </a:r>
          </a:p>
          <a:p>
            <a:pPr marL="36900" indent="0">
              <a:buNone/>
            </a:pPr>
            <a:r>
              <a:rPr lang="en-US" dirty="0"/>
              <a:t>Document store databases store each record and its associated data within a single document. Each document contains semi-structured data that can be queried against using various query and analytics tools of the DBMS</a:t>
            </a:r>
          </a:p>
          <a:p>
            <a:pPr marL="36900" indent="0">
              <a:buNone/>
            </a:pPr>
            <a:r>
              <a:rPr lang="en-US" dirty="0"/>
              <a:t>document databases are similar to key-value databases in that, there’s a key and a value. Data is stored as a value. Its associated key is the unique identifier for that value.</a:t>
            </a:r>
          </a:p>
          <a:p>
            <a:pPr marL="36900" indent="0">
              <a:buNone/>
            </a:pPr>
            <a:r>
              <a:rPr lang="en-US" dirty="0"/>
              <a:t>The difference is that, in a document database, the value contains structured or semi-structured data. This structured/semi-structured value is referred to as a document.</a:t>
            </a:r>
            <a:endParaRPr lang="en-IN" dirty="0"/>
          </a:p>
        </p:txBody>
      </p:sp>
    </p:spTree>
    <p:extLst>
      <p:ext uri="{BB962C8B-B14F-4D97-AF65-F5344CB8AC3E}">
        <p14:creationId xmlns:p14="http://schemas.microsoft.com/office/powerpoint/2010/main" val="16571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17E7-69EC-0B29-727E-9B383744B5AD}"/>
              </a:ext>
            </a:extLst>
          </p:cNvPr>
          <p:cNvSpPr>
            <a:spLocks noGrp="1"/>
          </p:cNvSpPr>
          <p:nvPr>
            <p:ph type="title"/>
          </p:nvPr>
        </p:nvSpPr>
        <p:spPr/>
        <p:txBody>
          <a:bodyPr>
            <a:normAutofit/>
          </a:bodyPr>
          <a:lstStyle/>
          <a:p>
            <a:pPr algn="l"/>
            <a:r>
              <a:rPr lang="en-IN" sz="3200" dirty="0"/>
              <a:t>Document Store</a:t>
            </a:r>
          </a:p>
        </p:txBody>
      </p:sp>
      <p:pic>
        <p:nvPicPr>
          <p:cNvPr id="5" name="Content Placeholder 4">
            <a:extLst>
              <a:ext uri="{FF2B5EF4-FFF2-40B4-BE49-F238E27FC236}">
                <a16:creationId xmlns:a16="http://schemas.microsoft.com/office/drawing/2014/main" id="{A1570F24-3421-B190-8E78-422E0D9D7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118" y="508196"/>
            <a:ext cx="6615241" cy="1898574"/>
          </a:xfrm>
        </p:spPr>
      </p:pic>
      <p:pic>
        <p:nvPicPr>
          <p:cNvPr id="7" name="Picture 6">
            <a:extLst>
              <a:ext uri="{FF2B5EF4-FFF2-40B4-BE49-F238E27FC236}">
                <a16:creationId xmlns:a16="http://schemas.microsoft.com/office/drawing/2014/main" id="{D1DD31B2-F048-A1C7-F529-6A58EF604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246" y="2508174"/>
            <a:ext cx="7194430" cy="4134223"/>
          </a:xfrm>
          <a:prstGeom prst="rect">
            <a:avLst/>
          </a:prstGeom>
        </p:spPr>
      </p:pic>
    </p:spTree>
    <p:extLst>
      <p:ext uri="{BB962C8B-B14F-4D97-AF65-F5344CB8AC3E}">
        <p14:creationId xmlns:p14="http://schemas.microsoft.com/office/powerpoint/2010/main" val="101150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D1F9-850F-18A6-65AA-1B0C4D1984D2}"/>
              </a:ext>
            </a:extLst>
          </p:cNvPr>
          <p:cNvSpPr>
            <a:spLocks noGrp="1"/>
          </p:cNvSpPr>
          <p:nvPr>
            <p:ph type="title"/>
          </p:nvPr>
        </p:nvSpPr>
        <p:spPr/>
        <p:txBody>
          <a:bodyPr>
            <a:normAutofit/>
          </a:bodyPr>
          <a:lstStyle/>
          <a:p>
            <a:pPr algn="l"/>
            <a:r>
              <a:rPr lang="en-IN" sz="3200" dirty="0"/>
              <a:t>Applications of Document Store</a:t>
            </a:r>
          </a:p>
        </p:txBody>
      </p:sp>
      <p:sp>
        <p:nvSpPr>
          <p:cNvPr id="3" name="Content Placeholder 2">
            <a:extLst>
              <a:ext uri="{FF2B5EF4-FFF2-40B4-BE49-F238E27FC236}">
                <a16:creationId xmlns:a16="http://schemas.microsoft.com/office/drawing/2014/main" id="{A70EB4D9-7B91-AC7E-9548-B542612AA356}"/>
              </a:ext>
            </a:extLst>
          </p:cNvPr>
          <p:cNvSpPr>
            <a:spLocks noGrp="1"/>
          </p:cNvSpPr>
          <p:nvPr>
            <p:ph idx="1"/>
          </p:nvPr>
        </p:nvSpPr>
        <p:spPr/>
        <p:txBody>
          <a:bodyPr/>
          <a:lstStyle/>
          <a:p>
            <a:r>
              <a:rPr lang="en-IN" dirty="0"/>
              <a:t>Web Applications</a:t>
            </a:r>
          </a:p>
          <a:p>
            <a:r>
              <a:rPr lang="en-IN" dirty="0" err="1"/>
              <a:t>Catalog</a:t>
            </a:r>
            <a:r>
              <a:rPr lang="en-IN" dirty="0"/>
              <a:t> Data</a:t>
            </a:r>
          </a:p>
          <a:p>
            <a:r>
              <a:rPr lang="en-IN" dirty="0"/>
              <a:t>Gaming</a:t>
            </a:r>
          </a:p>
          <a:p>
            <a:r>
              <a:rPr lang="en-IN" dirty="0"/>
              <a:t>Networking/computing</a:t>
            </a:r>
          </a:p>
          <a:p>
            <a:r>
              <a:rPr lang="en-IN" dirty="0"/>
              <a:t>User Generated Content</a:t>
            </a:r>
          </a:p>
        </p:txBody>
      </p:sp>
    </p:spTree>
    <p:extLst>
      <p:ext uri="{BB962C8B-B14F-4D97-AF65-F5344CB8AC3E}">
        <p14:creationId xmlns:p14="http://schemas.microsoft.com/office/powerpoint/2010/main" val="178138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1CAE-8D1D-B7D1-0B18-835907B73665}"/>
              </a:ext>
            </a:extLst>
          </p:cNvPr>
          <p:cNvSpPr>
            <a:spLocks noGrp="1"/>
          </p:cNvSpPr>
          <p:nvPr>
            <p:ph type="title"/>
          </p:nvPr>
        </p:nvSpPr>
        <p:spPr/>
        <p:txBody>
          <a:bodyPr>
            <a:normAutofit/>
          </a:bodyPr>
          <a:lstStyle/>
          <a:p>
            <a:pPr algn="l"/>
            <a:r>
              <a:rPr lang="en-IN" sz="3200" dirty="0"/>
              <a:t>Examples of Document Store</a:t>
            </a:r>
          </a:p>
        </p:txBody>
      </p:sp>
      <p:sp>
        <p:nvSpPr>
          <p:cNvPr id="3" name="Content Placeholder 2">
            <a:extLst>
              <a:ext uri="{FF2B5EF4-FFF2-40B4-BE49-F238E27FC236}">
                <a16:creationId xmlns:a16="http://schemas.microsoft.com/office/drawing/2014/main" id="{F31D7995-608F-D202-D9D4-671578417CA6}"/>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56B3"/>
                </a:solidFill>
                <a:effectLst/>
                <a:latin typeface="Open Sans" panose="020B0606030504020204" pitchFamily="34" charset="0"/>
                <a:hlinkClick r:id="rId2"/>
              </a:rPr>
              <a:t>MongoDB</a:t>
            </a:r>
            <a:endParaRPr lang="en-US" b="0" i="0" dirty="0">
              <a:solidFill>
                <a:srgbClr val="000000"/>
              </a:solidFill>
              <a:effectLst/>
              <a:latin typeface="Open Sans" panose="020B0606030504020204" pitchFamily="34" charset="0"/>
            </a:endParaRPr>
          </a:p>
          <a:p>
            <a:pPr algn="l">
              <a:buFont typeface="Arial" panose="020B0604020202020204" pitchFamily="34" charset="0"/>
              <a:buChar char="•"/>
            </a:pPr>
            <a:r>
              <a:rPr lang="en-US" b="0" i="0" u="none" strike="noStrike" dirty="0" err="1">
                <a:solidFill>
                  <a:srgbClr val="0056B3"/>
                </a:solidFill>
                <a:effectLst/>
                <a:latin typeface="Open Sans" panose="020B0606030504020204" pitchFamily="34" charset="0"/>
                <a:hlinkClick r:id="rId3"/>
              </a:rPr>
              <a:t>DocumentDB</a:t>
            </a:r>
            <a:endParaRPr lang="en-US" b="0" i="0" dirty="0">
              <a:solidFill>
                <a:srgbClr val="000000"/>
              </a:solidFill>
              <a:effectLst/>
              <a:latin typeface="Open Sans" panose="020B0606030504020204" pitchFamily="34" charset="0"/>
            </a:endParaRPr>
          </a:p>
          <a:p>
            <a:pPr algn="l">
              <a:buFont typeface="Arial" panose="020B0604020202020204" pitchFamily="34" charset="0"/>
              <a:buChar char="•"/>
            </a:pPr>
            <a:r>
              <a:rPr lang="en-US" b="0" i="0" u="none" strike="noStrike" dirty="0">
                <a:solidFill>
                  <a:srgbClr val="0056B3"/>
                </a:solidFill>
                <a:effectLst/>
                <a:latin typeface="Open Sans" panose="020B0606030504020204" pitchFamily="34" charset="0"/>
                <a:hlinkClick r:id="rId4"/>
              </a:rPr>
              <a:t>CouchDB</a:t>
            </a:r>
            <a:endParaRPr lang="en-US" b="0" i="0" dirty="0">
              <a:solidFill>
                <a:srgbClr val="000000"/>
              </a:solidFill>
              <a:effectLst/>
              <a:latin typeface="Open Sans" panose="020B0606030504020204" pitchFamily="34" charset="0"/>
            </a:endParaRPr>
          </a:p>
          <a:p>
            <a:pPr algn="l">
              <a:buFont typeface="Arial" panose="020B0604020202020204" pitchFamily="34" charset="0"/>
              <a:buChar char="•"/>
            </a:pPr>
            <a:r>
              <a:rPr lang="en-US" b="0" i="0" u="none" strike="noStrike" dirty="0" err="1">
                <a:solidFill>
                  <a:srgbClr val="0056B3"/>
                </a:solidFill>
                <a:effectLst/>
                <a:latin typeface="Open Sans" panose="020B0606030504020204" pitchFamily="34" charset="0"/>
                <a:hlinkClick r:id="rId5"/>
              </a:rPr>
              <a:t>MarkLogic</a:t>
            </a:r>
            <a:endParaRPr lang="en-US" b="0" i="0" dirty="0">
              <a:solidFill>
                <a:srgbClr val="000000"/>
              </a:solidFill>
              <a:effectLst/>
              <a:latin typeface="Open Sans" panose="020B0606030504020204" pitchFamily="34" charset="0"/>
            </a:endParaRPr>
          </a:p>
          <a:p>
            <a:pPr algn="l">
              <a:buFont typeface="Arial" panose="020B0604020202020204" pitchFamily="34" charset="0"/>
              <a:buChar char="•"/>
            </a:pPr>
            <a:r>
              <a:rPr lang="en-US" b="0" i="0" u="none" strike="noStrike" dirty="0" err="1">
                <a:solidFill>
                  <a:srgbClr val="0056B3"/>
                </a:solidFill>
                <a:effectLst/>
                <a:latin typeface="Open Sans" panose="020B0606030504020204" pitchFamily="34" charset="0"/>
                <a:hlinkClick r:id="rId6"/>
              </a:rPr>
              <a:t>OrientDB</a:t>
            </a:r>
            <a:endParaRPr lang="en-US" b="0" i="0" dirty="0">
              <a:solidFill>
                <a:srgbClr val="0000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423158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Modules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0950478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006C-4698-16AB-7150-80DC2439414B}"/>
              </a:ext>
            </a:extLst>
          </p:cNvPr>
          <p:cNvSpPr>
            <a:spLocks noGrp="1"/>
          </p:cNvSpPr>
          <p:nvPr>
            <p:ph type="title"/>
          </p:nvPr>
        </p:nvSpPr>
        <p:spPr/>
        <p:txBody>
          <a:bodyPr>
            <a:normAutofit/>
          </a:bodyPr>
          <a:lstStyle/>
          <a:p>
            <a:pPr algn="l"/>
            <a:r>
              <a:rPr lang="en-IN" sz="3200" dirty="0"/>
              <a:t>What is Data Modelling?</a:t>
            </a:r>
          </a:p>
        </p:txBody>
      </p:sp>
      <p:sp>
        <p:nvSpPr>
          <p:cNvPr id="3" name="Content Placeholder 2">
            <a:extLst>
              <a:ext uri="{FF2B5EF4-FFF2-40B4-BE49-F238E27FC236}">
                <a16:creationId xmlns:a16="http://schemas.microsoft.com/office/drawing/2014/main" id="{AF7D304D-1902-B578-3717-A5A44384F798}"/>
              </a:ext>
            </a:extLst>
          </p:cNvPr>
          <p:cNvSpPr>
            <a:spLocks noGrp="1"/>
          </p:cNvSpPr>
          <p:nvPr>
            <p:ph idx="1"/>
          </p:nvPr>
        </p:nvSpPr>
        <p:spPr>
          <a:xfrm>
            <a:off x="707366" y="1673525"/>
            <a:ext cx="10560191" cy="4574875"/>
          </a:xfrm>
        </p:spPr>
        <p:txBody>
          <a:bodyPr/>
          <a:lstStyle/>
          <a:p>
            <a:r>
              <a:rPr lang="en-US" dirty="0"/>
              <a:t>Data modeling is the process of creating a visual representation of either a whole information system or parts of it to communicate connections between data points and structures. The goal is to illustrate the types of data used and stored within the system, the relationships among these data types, the ways the data can be grouped and organized and its formats and attributes.</a:t>
            </a:r>
          </a:p>
          <a:p>
            <a:r>
              <a:rPr lang="en-US" b="0" i="0" dirty="0">
                <a:solidFill>
                  <a:srgbClr val="666666"/>
                </a:solidFill>
                <a:effectLst/>
                <a:latin typeface="Arial" panose="020B0604020202020204" pitchFamily="34" charset="0"/>
              </a:rPr>
              <a:t>A data model can be thought of as a flowchart that illustrates data entities, their attributes and the relationships between entities. It enables </a:t>
            </a:r>
            <a:r>
              <a:rPr lang="en-US" b="0" i="0" u="sng" dirty="0">
                <a:solidFill>
                  <a:srgbClr val="007CAD"/>
                </a:solidFill>
                <a:effectLst/>
                <a:latin typeface="Arial" panose="020B0604020202020204" pitchFamily="34" charset="0"/>
                <a:hlinkClick r:id="rId2"/>
              </a:rPr>
              <a:t>data management</a:t>
            </a:r>
            <a:r>
              <a:rPr lang="en-US" b="0" i="0" dirty="0">
                <a:solidFill>
                  <a:srgbClr val="666666"/>
                </a:solidFill>
                <a:effectLst/>
                <a:latin typeface="Arial" panose="020B0604020202020204" pitchFamily="34" charset="0"/>
              </a:rPr>
              <a:t> and analytics teams to document data requirements for applications and identify errors in development plans before any code is written.</a:t>
            </a:r>
            <a:endParaRPr lang="en-US" dirty="0"/>
          </a:p>
          <a:p>
            <a:endParaRPr lang="en-IN" dirty="0"/>
          </a:p>
        </p:txBody>
      </p:sp>
    </p:spTree>
    <p:extLst>
      <p:ext uri="{BB962C8B-B14F-4D97-AF65-F5344CB8AC3E}">
        <p14:creationId xmlns:p14="http://schemas.microsoft.com/office/powerpoint/2010/main" val="119625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4E76-0AE6-65C6-7AD1-37ECD1D59A28}"/>
              </a:ext>
            </a:extLst>
          </p:cNvPr>
          <p:cNvSpPr>
            <a:spLocks noGrp="1"/>
          </p:cNvSpPr>
          <p:nvPr>
            <p:ph type="title"/>
          </p:nvPr>
        </p:nvSpPr>
        <p:spPr/>
        <p:txBody>
          <a:bodyPr>
            <a:normAutofit/>
          </a:bodyPr>
          <a:lstStyle/>
          <a:p>
            <a:pPr algn="l"/>
            <a:r>
              <a:rPr lang="en-IN" sz="3200" dirty="0"/>
              <a:t>Types of Data Modelling</a:t>
            </a:r>
          </a:p>
        </p:txBody>
      </p:sp>
      <p:sp>
        <p:nvSpPr>
          <p:cNvPr id="3" name="Content Placeholder 2">
            <a:extLst>
              <a:ext uri="{FF2B5EF4-FFF2-40B4-BE49-F238E27FC236}">
                <a16:creationId xmlns:a16="http://schemas.microsoft.com/office/drawing/2014/main" id="{7DE8D9E6-F52D-39AC-CCC6-28DDB82E6E0D}"/>
              </a:ext>
            </a:extLst>
          </p:cNvPr>
          <p:cNvSpPr>
            <a:spLocks noGrp="1"/>
          </p:cNvSpPr>
          <p:nvPr>
            <p:ph idx="1"/>
          </p:nvPr>
        </p:nvSpPr>
        <p:spPr>
          <a:xfrm>
            <a:off x="913795" y="1725284"/>
            <a:ext cx="10353762" cy="4442604"/>
          </a:xfrm>
        </p:spPr>
        <p:txBody>
          <a:bodyPr>
            <a:normAutofit lnSpcReduction="10000"/>
          </a:bodyPr>
          <a:lstStyle/>
          <a:p>
            <a:pPr marL="36900" indent="0">
              <a:buNone/>
            </a:pPr>
            <a:r>
              <a:rPr lang="en-IN" dirty="0"/>
              <a:t>1.</a:t>
            </a:r>
            <a:r>
              <a:rPr lang="en-US" dirty="0"/>
              <a:t> Conceptual data model:   This is a high-level visualization of the business or analytics processes that a system will support. It maps out the kinds of data that are needed, how different business entities interrelate and associated business rules.</a:t>
            </a:r>
          </a:p>
          <a:p>
            <a:pPr marL="36900" indent="0">
              <a:buNone/>
            </a:pPr>
            <a:r>
              <a:rPr lang="en-US" dirty="0"/>
              <a:t>2.Logical data model:  Logical data models show how data entities are related and describe the data from a technical perspective. Once a conceptual data model is finished, it can be used to create a less-abstract logical one. </a:t>
            </a:r>
          </a:p>
          <a:p>
            <a:pPr marL="36900" indent="0">
              <a:buNone/>
            </a:pPr>
            <a:r>
              <a:rPr lang="en-US" dirty="0"/>
              <a:t>3. Physical data model:   Physical models are specific to the database management system (DBMS) or application software that will be implemented. They define the structures that the database or a file system will use to store and manage the data. That includes tables, columns, fields, indexes, constraints, triggers and other DBMS elements.</a:t>
            </a:r>
          </a:p>
          <a:p>
            <a:endParaRPr lang="en-IN" dirty="0"/>
          </a:p>
        </p:txBody>
      </p:sp>
    </p:spTree>
    <p:extLst>
      <p:ext uri="{BB962C8B-B14F-4D97-AF65-F5344CB8AC3E}">
        <p14:creationId xmlns:p14="http://schemas.microsoft.com/office/powerpoint/2010/main" val="244208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3C82-A1B1-C1B6-7227-794044A2C4C7}"/>
              </a:ext>
            </a:extLst>
          </p:cNvPr>
          <p:cNvSpPr>
            <a:spLocks noGrp="1"/>
          </p:cNvSpPr>
          <p:nvPr>
            <p:ph type="title"/>
          </p:nvPr>
        </p:nvSpPr>
        <p:spPr>
          <a:xfrm>
            <a:off x="913795" y="163902"/>
            <a:ext cx="6073601" cy="1017917"/>
          </a:xfrm>
        </p:spPr>
        <p:txBody>
          <a:bodyPr>
            <a:normAutofit/>
          </a:bodyPr>
          <a:lstStyle/>
          <a:p>
            <a:pPr algn="l"/>
            <a:r>
              <a:rPr lang="en-IN" sz="3200" dirty="0"/>
              <a:t>Types of Data Modelling</a:t>
            </a:r>
          </a:p>
        </p:txBody>
      </p:sp>
      <p:pic>
        <p:nvPicPr>
          <p:cNvPr id="5" name="Content Placeholder 4">
            <a:extLst>
              <a:ext uri="{FF2B5EF4-FFF2-40B4-BE49-F238E27FC236}">
                <a16:creationId xmlns:a16="http://schemas.microsoft.com/office/drawing/2014/main" id="{E2A5FCC2-9905-F59C-50F7-6718A06BE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181819"/>
            <a:ext cx="9437904" cy="5572664"/>
          </a:xfrm>
        </p:spPr>
      </p:pic>
    </p:spTree>
    <p:extLst>
      <p:ext uri="{BB962C8B-B14F-4D97-AF65-F5344CB8AC3E}">
        <p14:creationId xmlns:p14="http://schemas.microsoft.com/office/powerpoint/2010/main" val="338054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8B5B-DC6C-8941-6A8F-63B33D4A3094}"/>
              </a:ext>
            </a:extLst>
          </p:cNvPr>
          <p:cNvSpPr>
            <a:spLocks noGrp="1"/>
          </p:cNvSpPr>
          <p:nvPr>
            <p:ph type="title"/>
          </p:nvPr>
        </p:nvSpPr>
        <p:spPr>
          <a:xfrm>
            <a:off x="776377" y="182042"/>
            <a:ext cx="10491180" cy="1249943"/>
          </a:xfrm>
        </p:spPr>
        <p:txBody>
          <a:bodyPr>
            <a:normAutofit/>
          </a:bodyPr>
          <a:lstStyle/>
          <a:p>
            <a:pPr algn="l"/>
            <a:r>
              <a:rPr lang="en-IN" sz="3200" dirty="0"/>
              <a:t>Data Modelling Techniques</a:t>
            </a:r>
          </a:p>
        </p:txBody>
      </p:sp>
      <p:pic>
        <p:nvPicPr>
          <p:cNvPr id="5" name="Content Placeholder 4">
            <a:extLst>
              <a:ext uri="{FF2B5EF4-FFF2-40B4-BE49-F238E27FC236}">
                <a16:creationId xmlns:a16="http://schemas.microsoft.com/office/drawing/2014/main" id="{DAA99E01-DE8E-771E-727E-3480895F6B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864" y="1431985"/>
            <a:ext cx="9678838" cy="5243973"/>
          </a:xfrm>
        </p:spPr>
      </p:pic>
    </p:spTree>
    <p:extLst>
      <p:ext uri="{BB962C8B-B14F-4D97-AF65-F5344CB8AC3E}">
        <p14:creationId xmlns:p14="http://schemas.microsoft.com/office/powerpoint/2010/main" val="68701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743F-A9AA-A39A-6A88-A497E259691C}"/>
              </a:ext>
            </a:extLst>
          </p:cNvPr>
          <p:cNvSpPr>
            <a:spLocks noGrp="1"/>
          </p:cNvSpPr>
          <p:nvPr>
            <p:ph type="title"/>
          </p:nvPr>
        </p:nvSpPr>
        <p:spPr>
          <a:xfrm>
            <a:off x="913795" y="241540"/>
            <a:ext cx="6824099" cy="759124"/>
          </a:xfrm>
        </p:spPr>
        <p:txBody>
          <a:bodyPr>
            <a:noAutofit/>
          </a:bodyPr>
          <a:lstStyle/>
          <a:p>
            <a:pPr algn="l"/>
            <a:r>
              <a:rPr lang="en-IN" sz="3200" dirty="0"/>
              <a:t>Types of Data</a:t>
            </a:r>
          </a:p>
        </p:txBody>
      </p:sp>
      <p:pic>
        <p:nvPicPr>
          <p:cNvPr id="5" name="Content Placeholder 4">
            <a:extLst>
              <a:ext uri="{FF2B5EF4-FFF2-40B4-BE49-F238E27FC236}">
                <a16:creationId xmlns:a16="http://schemas.microsoft.com/office/drawing/2014/main" id="{FFFA9207-C6D4-D736-562A-9F59A2064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207" y="1164566"/>
            <a:ext cx="8514271" cy="5477774"/>
          </a:xfrm>
        </p:spPr>
      </p:pic>
    </p:spTree>
    <p:extLst>
      <p:ext uri="{BB962C8B-B14F-4D97-AF65-F5344CB8AC3E}">
        <p14:creationId xmlns:p14="http://schemas.microsoft.com/office/powerpoint/2010/main" val="168033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ED62-0F96-1005-A922-EB9728F011F9}"/>
              </a:ext>
            </a:extLst>
          </p:cNvPr>
          <p:cNvSpPr>
            <a:spLocks noGrp="1"/>
          </p:cNvSpPr>
          <p:nvPr>
            <p:ph type="title"/>
          </p:nvPr>
        </p:nvSpPr>
        <p:spPr>
          <a:xfrm>
            <a:off x="913795" y="284672"/>
            <a:ext cx="10353762" cy="1345720"/>
          </a:xfrm>
        </p:spPr>
        <p:txBody>
          <a:bodyPr>
            <a:normAutofit/>
          </a:bodyPr>
          <a:lstStyle/>
          <a:p>
            <a:pPr algn="l"/>
            <a:r>
              <a:rPr lang="en-IN" sz="3200" dirty="0"/>
              <a:t>What is Semi-Structured Data?</a:t>
            </a:r>
          </a:p>
        </p:txBody>
      </p:sp>
      <p:sp>
        <p:nvSpPr>
          <p:cNvPr id="3" name="Content Placeholder 2">
            <a:extLst>
              <a:ext uri="{FF2B5EF4-FFF2-40B4-BE49-F238E27FC236}">
                <a16:creationId xmlns:a16="http://schemas.microsoft.com/office/drawing/2014/main" id="{FB47F0BC-BF62-8305-DAAC-6C0420A4F8F3}"/>
              </a:ext>
            </a:extLst>
          </p:cNvPr>
          <p:cNvSpPr>
            <a:spLocks noGrp="1"/>
          </p:cNvSpPr>
          <p:nvPr>
            <p:ph idx="1"/>
          </p:nvPr>
        </p:nvSpPr>
        <p:spPr>
          <a:xfrm>
            <a:off x="913795" y="1544129"/>
            <a:ext cx="10353762" cy="4761780"/>
          </a:xfrm>
        </p:spPr>
        <p:txBody>
          <a:bodyPr/>
          <a:lstStyle/>
          <a:p>
            <a:r>
              <a:rPr lang="en-US" b="0" i="0" dirty="0">
                <a:solidFill>
                  <a:srgbClr val="FFFFFF"/>
                </a:solidFill>
                <a:effectLst/>
                <a:latin typeface="Nunito" pitchFamily="2" charset="0"/>
              </a:rPr>
              <a:t>Semi-structured data is a type of data that is not purely structured, but also not completely unstructured. It contains some level of organization or structure, but does not conform to a rigid schema or data model, and may contain elements that are not easily categorized or classified.</a:t>
            </a:r>
          </a:p>
          <a:p>
            <a:r>
              <a:rPr lang="en-US" b="0" i="0" dirty="0">
                <a:solidFill>
                  <a:srgbClr val="FFFFFF"/>
                </a:solidFill>
                <a:effectLst/>
                <a:latin typeface="Nunito" pitchFamily="2" charset="0"/>
              </a:rPr>
              <a:t>semi-structured data can be more challenging to work with than strictly structured data, it offers greater flexibility and adaptability, making it a valuable tool for data analysis and management.</a:t>
            </a:r>
          </a:p>
          <a:p>
            <a:r>
              <a:rPr lang="en-US" b="0" i="0" dirty="0">
                <a:solidFill>
                  <a:srgbClr val="FFFFFF"/>
                </a:solidFill>
                <a:effectLst/>
                <a:latin typeface="Nunito" pitchFamily="2" charset="0"/>
              </a:rPr>
              <a:t> It is the data that does not reside in a rational database but that have some organizational properties that make it easier to analyze. With some processes, we can store them in the relational database. </a:t>
            </a:r>
            <a:endParaRPr lang="en-IN" dirty="0"/>
          </a:p>
        </p:txBody>
      </p:sp>
    </p:spTree>
    <p:extLst>
      <p:ext uri="{BB962C8B-B14F-4D97-AF65-F5344CB8AC3E}">
        <p14:creationId xmlns:p14="http://schemas.microsoft.com/office/powerpoint/2010/main" val="150762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B876-8AC7-A081-FE40-C49317E88364}"/>
              </a:ext>
            </a:extLst>
          </p:cNvPr>
          <p:cNvSpPr>
            <a:spLocks noGrp="1"/>
          </p:cNvSpPr>
          <p:nvPr>
            <p:ph type="title"/>
          </p:nvPr>
        </p:nvSpPr>
        <p:spPr/>
        <p:txBody>
          <a:bodyPr>
            <a:normAutofit/>
          </a:bodyPr>
          <a:lstStyle/>
          <a:p>
            <a:pPr algn="l"/>
            <a:r>
              <a:rPr lang="en-IN" sz="3200" b="1" dirty="0">
                <a:solidFill>
                  <a:srgbClr val="FFFFFF"/>
                </a:solidFill>
                <a:effectLst/>
                <a:latin typeface="Nunito" pitchFamily="2" charset="0"/>
              </a:rPr>
              <a:t>Sources of semi-structured Data</a:t>
            </a:r>
            <a:endParaRPr lang="en-IN" sz="3200" dirty="0"/>
          </a:p>
        </p:txBody>
      </p:sp>
      <p:sp>
        <p:nvSpPr>
          <p:cNvPr id="3" name="Content Placeholder 2">
            <a:extLst>
              <a:ext uri="{FF2B5EF4-FFF2-40B4-BE49-F238E27FC236}">
                <a16:creationId xmlns:a16="http://schemas.microsoft.com/office/drawing/2014/main" id="{03E1BE33-3E80-E8B3-CA39-DCC348424E42}"/>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rgbClr val="FFFFFF"/>
                </a:solidFill>
                <a:effectLst/>
                <a:latin typeface="Nunito" pitchFamily="2" charset="0"/>
              </a:rPr>
              <a:t>E-mails</a:t>
            </a:r>
          </a:p>
          <a:p>
            <a:pPr algn="l" fontAlgn="base">
              <a:buFont typeface="Arial" panose="020B0604020202020204" pitchFamily="34" charset="0"/>
              <a:buChar char="•"/>
            </a:pPr>
            <a:r>
              <a:rPr lang="en-US" b="0" i="0" dirty="0">
                <a:solidFill>
                  <a:srgbClr val="FFFFFF"/>
                </a:solidFill>
                <a:effectLst/>
                <a:latin typeface="Nunito" pitchFamily="2" charset="0"/>
              </a:rPr>
              <a:t>XML and other markup languages</a:t>
            </a:r>
          </a:p>
          <a:p>
            <a:pPr algn="l" fontAlgn="base">
              <a:buFont typeface="Arial" panose="020B0604020202020204" pitchFamily="34" charset="0"/>
              <a:buChar char="•"/>
            </a:pPr>
            <a:r>
              <a:rPr lang="en-US" b="0" i="0" dirty="0">
                <a:solidFill>
                  <a:srgbClr val="FFFFFF"/>
                </a:solidFill>
                <a:effectLst/>
                <a:latin typeface="Nunito" pitchFamily="2" charset="0"/>
              </a:rPr>
              <a:t>Binary executables</a:t>
            </a:r>
          </a:p>
          <a:p>
            <a:pPr algn="l" fontAlgn="base">
              <a:buFont typeface="Arial" panose="020B0604020202020204" pitchFamily="34" charset="0"/>
              <a:buChar char="•"/>
            </a:pPr>
            <a:r>
              <a:rPr lang="en-US" b="0" i="0" dirty="0">
                <a:solidFill>
                  <a:srgbClr val="FFFFFF"/>
                </a:solidFill>
                <a:effectLst/>
                <a:latin typeface="Nunito" pitchFamily="2" charset="0"/>
              </a:rPr>
              <a:t>TCP/IP packets</a:t>
            </a:r>
          </a:p>
          <a:p>
            <a:pPr algn="l" fontAlgn="base">
              <a:buFont typeface="Arial" panose="020B0604020202020204" pitchFamily="34" charset="0"/>
              <a:buChar char="•"/>
            </a:pPr>
            <a:r>
              <a:rPr lang="en-US" b="0" i="0" dirty="0">
                <a:solidFill>
                  <a:srgbClr val="FFFFFF"/>
                </a:solidFill>
                <a:effectLst/>
                <a:latin typeface="Nunito" pitchFamily="2" charset="0"/>
              </a:rPr>
              <a:t>Zipped files</a:t>
            </a:r>
          </a:p>
          <a:p>
            <a:pPr algn="l" fontAlgn="base">
              <a:buFont typeface="Arial" panose="020B0604020202020204" pitchFamily="34" charset="0"/>
              <a:buChar char="•"/>
            </a:pPr>
            <a:r>
              <a:rPr lang="en-US" b="0" i="0" dirty="0">
                <a:solidFill>
                  <a:srgbClr val="FFFFFF"/>
                </a:solidFill>
                <a:effectLst/>
                <a:latin typeface="Nunito" pitchFamily="2" charset="0"/>
              </a:rPr>
              <a:t>Integration of data from different sources</a:t>
            </a:r>
          </a:p>
          <a:p>
            <a:pPr algn="l" fontAlgn="base">
              <a:buFont typeface="Arial" panose="020B0604020202020204" pitchFamily="34" charset="0"/>
              <a:buChar char="•"/>
            </a:pPr>
            <a:r>
              <a:rPr lang="en-US" b="0" i="0" dirty="0">
                <a:solidFill>
                  <a:srgbClr val="FFFFFF"/>
                </a:solidFill>
                <a:effectLst/>
                <a:latin typeface="Nunito" pitchFamily="2" charset="0"/>
              </a:rPr>
              <a:t>Web pages</a:t>
            </a:r>
          </a:p>
          <a:p>
            <a:endParaRPr lang="en-IN" dirty="0"/>
          </a:p>
        </p:txBody>
      </p:sp>
    </p:spTree>
    <p:extLst>
      <p:ext uri="{BB962C8B-B14F-4D97-AF65-F5344CB8AC3E}">
        <p14:creationId xmlns:p14="http://schemas.microsoft.com/office/powerpoint/2010/main" val="41882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{E5572DFB-F18D-4958-A48D-5A8B38305478}tf12214701_win32</Template>
  <TotalTime>76</TotalTime>
  <Words>884</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Goudy Old Style</vt:lpstr>
      <vt:lpstr>Nunito</vt:lpstr>
      <vt:lpstr>Open Sans</vt:lpstr>
      <vt:lpstr>Wingdings 2</vt:lpstr>
      <vt:lpstr>SlateVTI</vt:lpstr>
      <vt:lpstr>Topic: Data Modelling with Semi-Structured Data Over WebPages Using Document Store</vt:lpstr>
      <vt:lpstr>Modules</vt:lpstr>
      <vt:lpstr>What is Data Modelling?</vt:lpstr>
      <vt:lpstr>Types of Data Modelling</vt:lpstr>
      <vt:lpstr>Types of Data Modelling</vt:lpstr>
      <vt:lpstr>Data Modelling Techniques</vt:lpstr>
      <vt:lpstr>Types of Data</vt:lpstr>
      <vt:lpstr>What is Semi-Structured Data?</vt:lpstr>
      <vt:lpstr>Sources of semi-structured Data</vt:lpstr>
      <vt:lpstr>Examples for Semi-Structured Data</vt:lpstr>
      <vt:lpstr>Examples for Semi-Structured Data</vt:lpstr>
      <vt:lpstr>Document Store</vt:lpstr>
      <vt:lpstr>Document Store</vt:lpstr>
      <vt:lpstr>Applications of Document Store</vt:lpstr>
      <vt:lpstr>Examples of Document Store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Topic:Data Modelling with Semi-Structured Data Over WebPages Using Document Store</dc:title>
  <dc:creator>sai</dc:creator>
  <cp:lastModifiedBy>sai</cp:lastModifiedBy>
  <cp:revision>1</cp:revision>
  <dcterms:created xsi:type="dcterms:W3CDTF">2023-10-01T14:40:03Z</dcterms:created>
  <dcterms:modified xsi:type="dcterms:W3CDTF">2023-10-01T16:00:18Z</dcterms:modified>
</cp:coreProperties>
</file>