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17"/>
  </p:notesMasterIdLst>
  <p:sldIdLst>
    <p:sldId id="256" r:id="rId2"/>
    <p:sldId id="257" r:id="rId3"/>
    <p:sldId id="258" r:id="rId4"/>
    <p:sldId id="259" r:id="rId5"/>
    <p:sldId id="273" r:id="rId6"/>
    <p:sldId id="272" r:id="rId7"/>
    <p:sldId id="260" r:id="rId8"/>
    <p:sldId id="274" r:id="rId9"/>
    <p:sldId id="261" r:id="rId10"/>
    <p:sldId id="263" r:id="rId11"/>
    <p:sldId id="275" r:id="rId12"/>
    <p:sldId id="276"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234C4-AFF7-4C78-ACCD-2A8462CC6CB1}" type="datetimeFigureOut">
              <a:rPr lang="en-IN" smtClean="0"/>
              <a:t>07-08-2021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C526F-39A2-4F41-B5B5-CDC9DF4C379D}" type="slidenum">
              <a:rPr lang="en-IN" smtClean="0"/>
              <a:t>‹#›</a:t>
            </a:fld>
            <a:endParaRPr lang="en-IN"/>
          </a:p>
        </p:txBody>
      </p:sp>
    </p:spTree>
    <p:extLst>
      <p:ext uri="{BB962C8B-B14F-4D97-AF65-F5344CB8AC3E}">
        <p14:creationId xmlns:p14="http://schemas.microsoft.com/office/powerpoint/2010/main" val="2453733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84BE7E-5C79-4689-9DEA-CB7B37751D8D}" type="datetime1">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4E012-5C07-4443-9369-0FF2C0E3E230}" type="slidenum">
              <a:rPr lang="en-IN" smtClean="0"/>
              <a:t>‹#›</a:t>
            </a:fld>
            <a:endParaRPr lang="en-IN"/>
          </a:p>
        </p:txBody>
      </p:sp>
    </p:spTree>
    <p:extLst>
      <p:ext uri="{BB962C8B-B14F-4D97-AF65-F5344CB8AC3E}">
        <p14:creationId xmlns:p14="http://schemas.microsoft.com/office/powerpoint/2010/main" val="360465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8E3163-3607-4180-B9D5-868D18044760}" type="datetime1">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4E012-5C07-4443-9369-0FF2C0E3E230}" type="slidenum">
              <a:rPr lang="en-IN" smtClean="0"/>
              <a:t>‹#›</a:t>
            </a:fld>
            <a:endParaRPr lang="en-IN"/>
          </a:p>
        </p:txBody>
      </p:sp>
    </p:spTree>
    <p:extLst>
      <p:ext uri="{BB962C8B-B14F-4D97-AF65-F5344CB8AC3E}">
        <p14:creationId xmlns:p14="http://schemas.microsoft.com/office/powerpoint/2010/main" val="57121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2B36E-80BB-4AC1-94E2-6627B4991742}" type="datetime1">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4E012-5C07-4443-9369-0FF2C0E3E23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4445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FFD7F-1E67-4F9C-AA1F-8680CD70DAEB}" type="datetime1">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4E012-5C07-4443-9369-0FF2C0E3E230}" type="slidenum">
              <a:rPr lang="en-IN" smtClean="0"/>
              <a:t>‹#›</a:t>
            </a:fld>
            <a:endParaRPr lang="en-IN"/>
          </a:p>
        </p:txBody>
      </p:sp>
    </p:spTree>
    <p:extLst>
      <p:ext uri="{BB962C8B-B14F-4D97-AF65-F5344CB8AC3E}">
        <p14:creationId xmlns:p14="http://schemas.microsoft.com/office/powerpoint/2010/main" val="296846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6D85A3-FC26-4907-97A3-5845C23113A1}" type="datetime1">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4E012-5C07-4443-9369-0FF2C0E3E23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2041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9A5238-210C-4EBE-B34B-CC2491A8E7AE}" type="datetime1">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4E012-5C07-4443-9369-0FF2C0E3E230}" type="slidenum">
              <a:rPr lang="en-IN" smtClean="0"/>
              <a:t>‹#›</a:t>
            </a:fld>
            <a:endParaRPr lang="en-IN"/>
          </a:p>
        </p:txBody>
      </p:sp>
    </p:spTree>
    <p:extLst>
      <p:ext uri="{BB962C8B-B14F-4D97-AF65-F5344CB8AC3E}">
        <p14:creationId xmlns:p14="http://schemas.microsoft.com/office/powerpoint/2010/main" val="2406795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0718C7-F782-47EC-BD44-4AA764C2509D}" type="datetime1">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4E012-5C07-4443-9369-0FF2C0E3E230}" type="slidenum">
              <a:rPr lang="en-IN" smtClean="0"/>
              <a:t>‹#›</a:t>
            </a:fld>
            <a:endParaRPr lang="en-IN"/>
          </a:p>
        </p:txBody>
      </p:sp>
    </p:spTree>
    <p:extLst>
      <p:ext uri="{BB962C8B-B14F-4D97-AF65-F5344CB8AC3E}">
        <p14:creationId xmlns:p14="http://schemas.microsoft.com/office/powerpoint/2010/main" val="3805157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F1AE91-0A8F-49B7-AE00-E3A11F4F263E}" type="datetime1">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4E012-5C07-4443-9369-0FF2C0E3E230}" type="slidenum">
              <a:rPr lang="en-IN" smtClean="0"/>
              <a:t>‹#›</a:t>
            </a:fld>
            <a:endParaRPr lang="en-IN"/>
          </a:p>
        </p:txBody>
      </p:sp>
    </p:spTree>
    <p:extLst>
      <p:ext uri="{BB962C8B-B14F-4D97-AF65-F5344CB8AC3E}">
        <p14:creationId xmlns:p14="http://schemas.microsoft.com/office/powerpoint/2010/main" val="364366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2A949-B5EE-4002-AF00-FB29A3F2AE40}" type="datetime1">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4E012-5C07-4443-9369-0FF2C0E3E230}" type="slidenum">
              <a:rPr lang="en-IN" smtClean="0"/>
              <a:t>‹#›</a:t>
            </a:fld>
            <a:endParaRPr lang="en-IN"/>
          </a:p>
        </p:txBody>
      </p:sp>
    </p:spTree>
    <p:extLst>
      <p:ext uri="{BB962C8B-B14F-4D97-AF65-F5344CB8AC3E}">
        <p14:creationId xmlns:p14="http://schemas.microsoft.com/office/powerpoint/2010/main" val="107865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594A4-E1FD-4E40-BD6A-09F01FC972B8}" type="datetime1">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34E012-5C07-4443-9369-0FF2C0E3E230}" type="slidenum">
              <a:rPr lang="en-IN" smtClean="0"/>
              <a:t>‹#›</a:t>
            </a:fld>
            <a:endParaRPr lang="en-IN"/>
          </a:p>
        </p:txBody>
      </p:sp>
    </p:spTree>
    <p:extLst>
      <p:ext uri="{BB962C8B-B14F-4D97-AF65-F5344CB8AC3E}">
        <p14:creationId xmlns:p14="http://schemas.microsoft.com/office/powerpoint/2010/main" val="65235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14254-E8C3-4BD6-8A02-0741C0A342D0}" type="datetime1">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4E012-5C07-4443-9369-0FF2C0E3E230}" type="slidenum">
              <a:rPr lang="en-IN" smtClean="0"/>
              <a:t>‹#›</a:t>
            </a:fld>
            <a:endParaRPr lang="en-IN"/>
          </a:p>
        </p:txBody>
      </p:sp>
    </p:spTree>
    <p:extLst>
      <p:ext uri="{BB962C8B-B14F-4D97-AF65-F5344CB8AC3E}">
        <p14:creationId xmlns:p14="http://schemas.microsoft.com/office/powerpoint/2010/main" val="1914953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FFE65C-55F9-4C69-B1C7-C14E1BA95F90}" type="datetime1">
              <a:rPr lang="en-IN" smtClean="0"/>
              <a:t>07-08-2021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34E012-5C07-4443-9369-0FF2C0E3E230}" type="slidenum">
              <a:rPr lang="en-IN" smtClean="0"/>
              <a:t>‹#›</a:t>
            </a:fld>
            <a:endParaRPr lang="en-IN"/>
          </a:p>
        </p:txBody>
      </p:sp>
    </p:spTree>
    <p:extLst>
      <p:ext uri="{BB962C8B-B14F-4D97-AF65-F5344CB8AC3E}">
        <p14:creationId xmlns:p14="http://schemas.microsoft.com/office/powerpoint/2010/main" val="264846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E4B4F6-ABF2-475A-8ACE-91E65EA7B216}" type="datetime1">
              <a:rPr lang="en-IN" smtClean="0"/>
              <a:t>07-08-2021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34E012-5C07-4443-9369-0FF2C0E3E230}" type="slidenum">
              <a:rPr lang="en-IN" smtClean="0"/>
              <a:t>‹#›</a:t>
            </a:fld>
            <a:endParaRPr lang="en-IN"/>
          </a:p>
        </p:txBody>
      </p:sp>
    </p:spTree>
    <p:extLst>
      <p:ext uri="{BB962C8B-B14F-4D97-AF65-F5344CB8AC3E}">
        <p14:creationId xmlns:p14="http://schemas.microsoft.com/office/powerpoint/2010/main" val="100440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429ED-8B85-4FD6-AA4F-4507545CBB19}" type="datetime1">
              <a:rPr lang="en-IN" smtClean="0"/>
              <a:t>07-08-2021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34E012-5C07-4443-9369-0FF2C0E3E230}" type="slidenum">
              <a:rPr lang="en-IN" smtClean="0"/>
              <a:t>‹#›</a:t>
            </a:fld>
            <a:endParaRPr lang="en-IN"/>
          </a:p>
        </p:txBody>
      </p:sp>
    </p:spTree>
    <p:extLst>
      <p:ext uri="{BB962C8B-B14F-4D97-AF65-F5344CB8AC3E}">
        <p14:creationId xmlns:p14="http://schemas.microsoft.com/office/powerpoint/2010/main" val="886042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626338-DE91-4DC0-8F71-1446DB314DBD}" type="datetime1">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34E012-5C07-4443-9369-0FF2C0E3E230}" type="slidenum">
              <a:rPr lang="en-IN" smtClean="0"/>
              <a:t>‹#›</a:t>
            </a:fld>
            <a:endParaRPr lang="en-IN"/>
          </a:p>
        </p:txBody>
      </p:sp>
    </p:spTree>
    <p:extLst>
      <p:ext uri="{BB962C8B-B14F-4D97-AF65-F5344CB8AC3E}">
        <p14:creationId xmlns:p14="http://schemas.microsoft.com/office/powerpoint/2010/main" val="338508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3B4A8A-E83F-41A7-A322-ACCE53F72E55}" type="datetime1">
              <a:rPr lang="en-IN" smtClean="0"/>
              <a:t>07-08-2021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34E012-5C07-4443-9369-0FF2C0E3E230}" type="slidenum">
              <a:rPr lang="en-IN" smtClean="0"/>
              <a:t>‹#›</a:t>
            </a:fld>
            <a:endParaRPr lang="en-IN"/>
          </a:p>
        </p:txBody>
      </p:sp>
    </p:spTree>
    <p:extLst>
      <p:ext uri="{BB962C8B-B14F-4D97-AF65-F5344CB8AC3E}">
        <p14:creationId xmlns:p14="http://schemas.microsoft.com/office/powerpoint/2010/main" val="1730067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DE24D9-4ACA-4BE5-A270-A16966ECBF29}" type="datetime1">
              <a:rPr lang="en-IN" smtClean="0"/>
              <a:t>07-08-2021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34E012-5C07-4443-9369-0FF2C0E3E230}" type="slidenum">
              <a:rPr lang="en-IN" smtClean="0"/>
              <a:t>‹#›</a:t>
            </a:fld>
            <a:endParaRPr lang="en-IN"/>
          </a:p>
        </p:txBody>
      </p:sp>
    </p:spTree>
    <p:extLst>
      <p:ext uri="{BB962C8B-B14F-4D97-AF65-F5344CB8AC3E}">
        <p14:creationId xmlns:p14="http://schemas.microsoft.com/office/powerpoint/2010/main" val="2148985826"/>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7DF3-A6AF-4084-B342-97B7AA8002AF}"/>
              </a:ext>
            </a:extLst>
          </p:cNvPr>
          <p:cNvSpPr>
            <a:spLocks noGrp="1"/>
          </p:cNvSpPr>
          <p:nvPr>
            <p:ph type="title"/>
          </p:nvPr>
        </p:nvSpPr>
        <p:spPr/>
        <p:txBody>
          <a:bodyPr>
            <a:normAutofit/>
          </a:bodyPr>
          <a:lstStyle/>
          <a:p>
            <a:pPr algn="ctr"/>
            <a:r>
              <a:rPr lang="en-IN" sz="3600" b="1" dirty="0">
                <a:effectLst/>
                <a:latin typeface="Calibri" panose="020F0502020204030204" pitchFamily="34" charset="0"/>
                <a:ea typeface="Times New Roman" panose="02020603050405020304" pitchFamily="18" charset="0"/>
                <a:cs typeface="Calibri" panose="020F0502020204030204" pitchFamily="34" charset="0"/>
              </a:rPr>
              <a:t>	EXPOSYS DATA LABS</a:t>
            </a:r>
            <a:br>
              <a:rPr lang="en-IN" sz="3600" b="1" dirty="0">
                <a:effectLst/>
                <a:latin typeface="Calibri" panose="020F0502020204030204" pitchFamily="34" charset="0"/>
                <a:ea typeface="Times New Roman" panose="02020603050405020304" pitchFamily="18" charset="0"/>
                <a:cs typeface="Calibri" panose="020F0502020204030204" pitchFamily="34"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2000" dirty="0">
                <a:effectLst/>
                <a:latin typeface="Calibri" panose="020F0502020204030204" pitchFamily="34" charset="0"/>
                <a:ea typeface="Times New Roman" panose="02020603050405020304" pitchFamily="18" charset="0"/>
                <a:cs typeface="Times New Roman" panose="02020603050405020304" pitchFamily="18" charset="0"/>
              </a:rPr>
              <a:t>Data science – Customer Segmentation Project</a:t>
            </a:r>
            <a:endParaRPr lang="en-IN" dirty="0"/>
          </a:p>
        </p:txBody>
      </p:sp>
      <p:sp>
        <p:nvSpPr>
          <p:cNvPr id="3" name="Content Placeholder 2">
            <a:extLst>
              <a:ext uri="{FF2B5EF4-FFF2-40B4-BE49-F238E27FC236}">
                <a16:creationId xmlns:a16="http://schemas.microsoft.com/office/drawing/2014/main" id="{BA300DE7-E46F-47BB-AC58-62C9D38356D6}"/>
              </a:ext>
            </a:extLst>
          </p:cNvPr>
          <p:cNvSpPr>
            <a:spLocks noGrp="1"/>
          </p:cNvSpPr>
          <p:nvPr>
            <p:ph idx="1"/>
          </p:nvPr>
        </p:nvSpPr>
        <p:spPr>
          <a:xfrm>
            <a:off x="838200" y="1825625"/>
            <a:ext cx="10852052" cy="4351338"/>
          </a:xfrm>
        </p:spPr>
        <p:txBody>
          <a:bodyPr>
            <a:normAutofit lnSpcReduction="10000"/>
          </a:bodyPr>
          <a:lstStyle/>
          <a:p>
            <a:pPr marL="0" indent="0">
              <a:buNone/>
            </a:pPr>
            <a:r>
              <a:rPr lang="en-IN" sz="1900" b="1" dirty="0"/>
              <a:t>					PPT by – </a:t>
            </a:r>
          </a:p>
          <a:p>
            <a:pPr marL="0" indent="0" algn="just">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r>
              <a:rPr lang="en-IN" sz="1800" u="sng" dirty="0">
                <a:effectLst/>
                <a:latin typeface="Calibri" panose="020F0502020204030204" pitchFamily="34" charset="0"/>
                <a:ea typeface="Times New Roman" panose="02020603050405020304" pitchFamily="18" charset="0"/>
                <a:cs typeface="Calibri" panose="020F0502020204030204" pitchFamily="34" charset="0"/>
              </a:rPr>
              <a:t>Name</a:t>
            </a:r>
            <a:r>
              <a:rPr lang="en-IN" sz="1800" dirty="0">
                <a:effectLst/>
                <a:latin typeface="Calibri" panose="020F0502020204030204" pitchFamily="34" charset="0"/>
                <a:ea typeface="Times New Roman" panose="02020603050405020304" pitchFamily="18" charset="0"/>
                <a:cs typeface="Calibri" panose="020F0502020204030204" pitchFamily="34" charset="0"/>
              </a:rPr>
              <a:t>: Masabathula V S Raghavendra Rao</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r>
              <a:rPr lang="en-IN" sz="1800" u="sng" dirty="0">
                <a:effectLst/>
                <a:latin typeface="Calibri" panose="020F0502020204030204" pitchFamily="34" charset="0"/>
                <a:ea typeface="Times New Roman" panose="02020603050405020304" pitchFamily="18" charset="0"/>
                <a:cs typeface="Calibri" panose="020F0502020204030204" pitchFamily="34" charset="0"/>
              </a:rPr>
              <a:t>Internship stream chosen</a:t>
            </a:r>
            <a:r>
              <a:rPr lang="en-IN" sz="1800" dirty="0">
                <a:effectLst/>
                <a:latin typeface="Calibri" panose="020F0502020204030204" pitchFamily="34" charset="0"/>
                <a:ea typeface="Times New Roman" panose="02020603050405020304" pitchFamily="18" charset="0"/>
                <a:cs typeface="Calibri" panose="020F0502020204030204" pitchFamily="34" charset="0"/>
              </a:rPr>
              <a:t>: Data Science/AI/ML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r>
              <a:rPr lang="en-IN" sz="1800" u="sng" dirty="0">
                <a:effectLst/>
                <a:latin typeface="Calibri" panose="020F0502020204030204" pitchFamily="34" charset="0"/>
                <a:ea typeface="Times New Roman" panose="02020603050405020304" pitchFamily="18" charset="0"/>
                <a:cs typeface="Calibri" panose="020F0502020204030204" pitchFamily="34" charset="0"/>
              </a:rPr>
              <a:t>Topic</a:t>
            </a:r>
            <a:r>
              <a:rPr lang="en-IN" sz="1800" dirty="0">
                <a:effectLst/>
                <a:latin typeface="Calibri" panose="020F0502020204030204" pitchFamily="34" charset="0"/>
                <a:ea typeface="Times New Roman" panose="02020603050405020304" pitchFamily="18" charset="0"/>
                <a:cs typeface="Calibri" panose="020F0502020204030204" pitchFamily="34" charset="0"/>
              </a:rPr>
              <a:t>: Customer Segmentation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r>
              <a:rPr lang="en-IN" sz="1800" u="sng" dirty="0">
                <a:effectLst/>
                <a:latin typeface="Calibri" panose="020F0502020204030204" pitchFamily="34" charset="0"/>
                <a:ea typeface="Times New Roman" panose="02020603050405020304" pitchFamily="18" charset="0"/>
                <a:cs typeface="Calibri" panose="020F0502020204030204" pitchFamily="34" charset="0"/>
              </a:rPr>
              <a:t>Branch</a:t>
            </a:r>
            <a:r>
              <a:rPr lang="en-IN" sz="1800" dirty="0">
                <a:effectLst/>
                <a:latin typeface="Calibri" panose="020F0502020204030204" pitchFamily="34" charset="0"/>
                <a:ea typeface="Times New Roman" panose="02020603050405020304" pitchFamily="18" charset="0"/>
                <a:cs typeface="Calibri" panose="020F0502020204030204" pitchFamily="34" charset="0"/>
              </a:rPr>
              <a:t>: CSE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r>
              <a:rPr lang="en-IN" sz="1800" u="sng" dirty="0">
                <a:effectLst/>
                <a:latin typeface="Calibri" panose="020F0502020204030204" pitchFamily="34" charset="0"/>
                <a:ea typeface="Times New Roman" panose="02020603050405020304" pitchFamily="18" charset="0"/>
                <a:cs typeface="Calibri" panose="020F0502020204030204" pitchFamily="34" charset="0"/>
              </a:rPr>
              <a:t>College</a:t>
            </a:r>
            <a:r>
              <a:rPr lang="en-IN" sz="1800" dirty="0">
                <a:effectLst/>
                <a:latin typeface="Calibri" panose="020F0502020204030204" pitchFamily="34" charset="0"/>
                <a:ea typeface="Times New Roman" panose="02020603050405020304" pitchFamily="18" charset="0"/>
                <a:cs typeface="Calibri" panose="020F0502020204030204" pitchFamily="34" charset="0"/>
              </a:rPr>
              <a:t>: National Institute of Technology-Andhra Pradesh.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r>
              <a:rPr lang="en-IN" sz="1800" u="sng" dirty="0">
                <a:effectLst/>
                <a:latin typeface="Calibri" panose="020F0502020204030204" pitchFamily="34" charset="0"/>
                <a:ea typeface="Times New Roman" panose="02020603050405020304" pitchFamily="18" charset="0"/>
                <a:cs typeface="Calibri" panose="020F0502020204030204" pitchFamily="34" charset="0"/>
              </a:rPr>
              <a:t>email</a:t>
            </a:r>
            <a:r>
              <a:rPr lang="en-IN" sz="1800" dirty="0">
                <a:effectLst/>
                <a:latin typeface="Calibri" panose="020F0502020204030204" pitchFamily="34" charset="0"/>
                <a:ea typeface="Times New Roman" panose="02020603050405020304" pitchFamily="18" charset="0"/>
                <a:cs typeface="Calibri" panose="020F0502020204030204" pitchFamily="34" charset="0"/>
              </a:rPr>
              <a:t>: iamraghava.22@gmail.com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r>
              <a:rPr lang="en-IN" sz="1800" u="sng" dirty="0">
                <a:effectLst/>
                <a:latin typeface="Calibri" panose="020F0502020204030204" pitchFamily="34" charset="0"/>
                <a:ea typeface="Times New Roman" panose="02020603050405020304" pitchFamily="18" charset="0"/>
                <a:cs typeface="Calibri" panose="020F0502020204030204" pitchFamily="34" charset="0"/>
              </a:rPr>
              <a:t>Phone</a:t>
            </a:r>
            <a:r>
              <a:rPr lang="en-IN" sz="1800" dirty="0">
                <a:effectLst/>
                <a:latin typeface="Calibri" panose="020F0502020204030204" pitchFamily="34" charset="0"/>
                <a:ea typeface="Times New Roman" panose="02020603050405020304" pitchFamily="18" charset="0"/>
                <a:cs typeface="Calibri" panose="020F0502020204030204" pitchFamily="34" charset="0"/>
              </a:rPr>
              <a:t>: 9390255829</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48B3CEE9-9BEC-4C1E-9F18-4BF908F04766}"/>
              </a:ext>
            </a:extLst>
          </p:cNvPr>
          <p:cNvSpPr>
            <a:spLocks noGrp="1"/>
          </p:cNvSpPr>
          <p:nvPr>
            <p:ph type="sldNum" sz="quarter" idx="12"/>
          </p:nvPr>
        </p:nvSpPr>
        <p:spPr/>
        <p:txBody>
          <a:bodyPr/>
          <a:lstStyle/>
          <a:p>
            <a:fld id="{8334E012-5C07-4443-9369-0FF2C0E3E230}" type="slidenum">
              <a:rPr lang="en-IN" smtClean="0"/>
              <a:t>1</a:t>
            </a:fld>
            <a:endParaRPr lang="en-IN" dirty="0"/>
          </a:p>
        </p:txBody>
      </p:sp>
    </p:spTree>
    <p:extLst>
      <p:ext uri="{BB962C8B-B14F-4D97-AF65-F5344CB8AC3E}">
        <p14:creationId xmlns:p14="http://schemas.microsoft.com/office/powerpoint/2010/main" val="68445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0083-BA2F-46FF-8764-7742D65AC393}"/>
              </a:ext>
            </a:extLst>
          </p:cNvPr>
          <p:cNvSpPr>
            <a:spLocks noGrp="1"/>
          </p:cNvSpPr>
          <p:nvPr>
            <p:ph type="title"/>
          </p:nvPr>
        </p:nvSpPr>
        <p:spPr>
          <a:xfrm>
            <a:off x="304800" y="221570"/>
            <a:ext cx="5791200" cy="1325563"/>
          </a:xfrm>
        </p:spPr>
        <p:txBody>
          <a:bodyPr>
            <a:normAutofit/>
          </a:bodyPr>
          <a:lstStyle/>
          <a:p>
            <a:pPr marL="457200" indent="-457200">
              <a:buFont typeface="Wingdings" panose="05000000000000000000" pitchFamily="2" charset="2"/>
              <a:buChar char="q"/>
            </a:pPr>
            <a:r>
              <a:rPr lang="en-IN" sz="2800" dirty="0"/>
              <a:t>Visualize and analyse the clusters.</a:t>
            </a:r>
          </a:p>
        </p:txBody>
      </p:sp>
      <p:sp>
        <p:nvSpPr>
          <p:cNvPr id="3" name="Content Placeholder 2">
            <a:extLst>
              <a:ext uri="{FF2B5EF4-FFF2-40B4-BE49-F238E27FC236}">
                <a16:creationId xmlns:a16="http://schemas.microsoft.com/office/drawing/2014/main" id="{44EA7B8E-DB08-4E99-859E-C64BE5E41BFD}"/>
              </a:ext>
            </a:extLst>
          </p:cNvPr>
          <p:cNvSpPr>
            <a:spLocks noGrp="1"/>
          </p:cNvSpPr>
          <p:nvPr>
            <p:ph sz="half" idx="1"/>
          </p:nvPr>
        </p:nvSpPr>
        <p:spPr>
          <a:xfrm>
            <a:off x="6033391" y="296381"/>
            <a:ext cx="5181600" cy="1573213"/>
          </a:xfrm>
        </p:spPr>
        <p:txBody>
          <a:bodyPr>
            <a:normAutofit/>
          </a:bodyPr>
          <a:lstStyle/>
          <a:p>
            <a:pPr>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Now we got clusters of the customers corresponding to various combinations of features. Now using these cluster labels, we visualize the data and hence we can market each group effectively.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
        <p:nvSpPr>
          <p:cNvPr id="6" name="TextBox 5">
            <a:extLst>
              <a:ext uri="{FF2B5EF4-FFF2-40B4-BE49-F238E27FC236}">
                <a16:creationId xmlns:a16="http://schemas.microsoft.com/office/drawing/2014/main" id="{96B4403B-E852-4483-8FF9-80DDA5BF8E1F}"/>
              </a:ext>
            </a:extLst>
          </p:cNvPr>
          <p:cNvSpPr txBox="1"/>
          <p:nvPr/>
        </p:nvSpPr>
        <p:spPr>
          <a:xfrm>
            <a:off x="497058" y="1944405"/>
            <a:ext cx="7156645" cy="412934"/>
          </a:xfrm>
          <a:prstGeom prst="rect">
            <a:avLst/>
          </a:prstGeom>
          <a:noFill/>
        </p:spPr>
        <p:txBody>
          <a:bodyPr wrap="square">
            <a:spAutoFit/>
          </a:bodyPr>
          <a:lstStyle/>
          <a:p>
            <a:pPr marL="342900" lvl="0" indent="-342900" algn="just">
              <a:lnSpc>
                <a:spcPct val="125000"/>
              </a:lnSpc>
              <a:spcAft>
                <a:spcPts val="1000"/>
              </a:spcAft>
              <a:buFont typeface="+mj-lt"/>
              <a:buAutoNum type="arabicPeriod"/>
            </a:pPr>
            <a:r>
              <a:rPr lang="en-IN" sz="1800" dirty="0">
                <a:effectLst/>
                <a:latin typeface="Calibri" panose="020F0502020204030204" pitchFamily="34" charset="0"/>
                <a:ea typeface="Times New Roman" panose="02020603050405020304" pitchFamily="18" charset="0"/>
                <a:cs typeface="Calibri" panose="020F0502020204030204" pitchFamily="34" charset="0"/>
              </a:rPr>
              <a:t>Visualizing the clustered data for the plot:  Age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VS</a:t>
            </a:r>
            <a:r>
              <a:rPr lang="en-IN" sz="1800" dirty="0">
                <a:effectLst/>
                <a:latin typeface="Calibri" panose="020F0502020204030204" pitchFamily="34" charset="0"/>
                <a:ea typeface="Times New Roman" panose="02020603050405020304" pitchFamily="18" charset="0"/>
                <a:cs typeface="Calibri" panose="020F0502020204030204" pitchFamily="34" charset="0"/>
              </a:rPr>
              <a:t> Spending score: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F23BA81-7BF6-4463-B071-9B89F521389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2906968"/>
            <a:ext cx="3276600" cy="2958471"/>
          </a:xfrm>
          <a:prstGeom prst="rect">
            <a:avLst/>
          </a:prstGeom>
          <a:noFill/>
          <a:ln>
            <a:noFill/>
          </a:ln>
        </p:spPr>
      </p:pic>
      <p:pic>
        <p:nvPicPr>
          <p:cNvPr id="8" name="Picture 7">
            <a:extLst>
              <a:ext uri="{FF2B5EF4-FFF2-40B4-BE49-F238E27FC236}">
                <a16:creationId xmlns:a16="http://schemas.microsoft.com/office/drawing/2014/main" id="{13DD58A9-B38C-4125-8E6A-B8F6735D8C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56840" y="2906968"/>
            <a:ext cx="2819400" cy="2773523"/>
          </a:xfrm>
          <a:prstGeom prst="rect">
            <a:avLst/>
          </a:prstGeom>
          <a:noFill/>
          <a:ln>
            <a:noFill/>
          </a:ln>
        </p:spPr>
      </p:pic>
      <p:pic>
        <p:nvPicPr>
          <p:cNvPr id="9" name="Picture 8">
            <a:extLst>
              <a:ext uri="{FF2B5EF4-FFF2-40B4-BE49-F238E27FC236}">
                <a16:creationId xmlns:a16="http://schemas.microsoft.com/office/drawing/2014/main" id="{8FCB9682-566F-442C-BD5C-56F6BEAC57A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76240" y="2920297"/>
            <a:ext cx="3058920" cy="2760194"/>
          </a:xfrm>
          <a:prstGeom prst="rect">
            <a:avLst/>
          </a:prstGeom>
          <a:noFill/>
          <a:ln>
            <a:noFill/>
          </a:ln>
        </p:spPr>
      </p:pic>
      <p:pic>
        <p:nvPicPr>
          <p:cNvPr id="10" name="Picture 9">
            <a:extLst>
              <a:ext uri="{FF2B5EF4-FFF2-40B4-BE49-F238E27FC236}">
                <a16:creationId xmlns:a16="http://schemas.microsoft.com/office/drawing/2014/main" id="{E1D74924-C1F8-4CA5-883B-A2F493010CB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035160" y="2906968"/>
            <a:ext cx="3124200" cy="2933700"/>
          </a:xfrm>
          <a:prstGeom prst="rect">
            <a:avLst/>
          </a:prstGeom>
          <a:noFill/>
          <a:ln>
            <a:noFill/>
          </a:ln>
        </p:spPr>
      </p:pic>
      <p:sp>
        <p:nvSpPr>
          <p:cNvPr id="11" name="Slide Number Placeholder 10">
            <a:extLst>
              <a:ext uri="{FF2B5EF4-FFF2-40B4-BE49-F238E27FC236}">
                <a16:creationId xmlns:a16="http://schemas.microsoft.com/office/drawing/2014/main" id="{8DD34EEB-FD96-4DE4-B5B3-B61AA67E83D0}"/>
              </a:ext>
            </a:extLst>
          </p:cNvPr>
          <p:cNvSpPr>
            <a:spLocks noGrp="1"/>
          </p:cNvSpPr>
          <p:nvPr>
            <p:ph type="sldNum" sz="quarter" idx="12"/>
          </p:nvPr>
        </p:nvSpPr>
        <p:spPr/>
        <p:txBody>
          <a:bodyPr/>
          <a:lstStyle/>
          <a:p>
            <a:fld id="{8334E012-5C07-4443-9369-0FF2C0E3E230}" type="slidenum">
              <a:rPr lang="en-IN" smtClean="0"/>
              <a:t>10</a:t>
            </a:fld>
            <a:endParaRPr lang="en-IN"/>
          </a:p>
        </p:txBody>
      </p:sp>
    </p:spTree>
    <p:extLst>
      <p:ext uri="{BB962C8B-B14F-4D97-AF65-F5344CB8AC3E}">
        <p14:creationId xmlns:p14="http://schemas.microsoft.com/office/powerpoint/2010/main" val="3870998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27F838-8C8E-4D02-8EBB-CF348D876782}"/>
              </a:ext>
            </a:extLst>
          </p:cNvPr>
          <p:cNvSpPr txBox="1"/>
          <p:nvPr/>
        </p:nvSpPr>
        <p:spPr>
          <a:xfrm>
            <a:off x="647700" y="420509"/>
            <a:ext cx="8648700" cy="412934"/>
          </a:xfrm>
          <a:prstGeom prst="rect">
            <a:avLst/>
          </a:prstGeom>
          <a:noFill/>
        </p:spPr>
        <p:txBody>
          <a:bodyPr wrap="square">
            <a:spAutoFit/>
          </a:bodyPr>
          <a:lstStyle/>
          <a:p>
            <a:pPr lvl="0" algn="just">
              <a:lnSpc>
                <a:spcPct val="125000"/>
              </a:lnSpc>
              <a:spcAft>
                <a:spcPts val="10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2.  Visualizing the clustered data for the plot:  Annual Income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VS</a:t>
            </a:r>
            <a:r>
              <a:rPr lang="en-IN" sz="1800" dirty="0">
                <a:effectLst/>
                <a:latin typeface="Calibri" panose="020F0502020204030204" pitchFamily="34" charset="0"/>
                <a:ea typeface="Times New Roman" panose="02020603050405020304" pitchFamily="18" charset="0"/>
                <a:cs typeface="Calibri" panose="020F0502020204030204" pitchFamily="34" charset="0"/>
              </a:rPr>
              <a:t> Spending score: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35B2701-2CA8-40CC-A875-1E8E058CC7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9150" y="1138240"/>
            <a:ext cx="3105150" cy="2724150"/>
          </a:xfrm>
          <a:prstGeom prst="rect">
            <a:avLst/>
          </a:prstGeom>
          <a:noFill/>
          <a:ln>
            <a:noFill/>
          </a:ln>
        </p:spPr>
      </p:pic>
      <p:pic>
        <p:nvPicPr>
          <p:cNvPr id="5" name="Picture 4">
            <a:extLst>
              <a:ext uri="{FF2B5EF4-FFF2-40B4-BE49-F238E27FC236}">
                <a16:creationId xmlns:a16="http://schemas.microsoft.com/office/drawing/2014/main" id="{9E87521C-17CB-48D6-8D30-7524F329B5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52500" y="4133850"/>
            <a:ext cx="2971800" cy="2724150"/>
          </a:xfrm>
          <a:prstGeom prst="rect">
            <a:avLst/>
          </a:prstGeom>
          <a:noFill/>
          <a:ln>
            <a:noFill/>
          </a:ln>
        </p:spPr>
      </p:pic>
      <p:pic>
        <p:nvPicPr>
          <p:cNvPr id="6" name="Picture 5">
            <a:extLst>
              <a:ext uri="{FF2B5EF4-FFF2-40B4-BE49-F238E27FC236}">
                <a16:creationId xmlns:a16="http://schemas.microsoft.com/office/drawing/2014/main" id="{437458C0-73AE-48F3-8CED-02791B1D6D6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95977" y="1138240"/>
            <a:ext cx="2533650" cy="2428875"/>
          </a:xfrm>
          <a:prstGeom prst="rect">
            <a:avLst/>
          </a:prstGeom>
          <a:noFill/>
          <a:ln>
            <a:noFill/>
          </a:ln>
        </p:spPr>
      </p:pic>
      <p:pic>
        <p:nvPicPr>
          <p:cNvPr id="7" name="Picture 6">
            <a:extLst>
              <a:ext uri="{FF2B5EF4-FFF2-40B4-BE49-F238E27FC236}">
                <a16:creationId xmlns:a16="http://schemas.microsoft.com/office/drawing/2014/main" id="{C64904CB-241E-49A7-9E7C-0D8DF8EB9E3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895977" y="3667125"/>
            <a:ext cx="3419475" cy="3190875"/>
          </a:xfrm>
          <a:prstGeom prst="rect">
            <a:avLst/>
          </a:prstGeom>
          <a:noFill/>
          <a:ln>
            <a:noFill/>
          </a:ln>
        </p:spPr>
      </p:pic>
      <p:sp>
        <p:nvSpPr>
          <p:cNvPr id="8" name="Slide Number Placeholder 7">
            <a:extLst>
              <a:ext uri="{FF2B5EF4-FFF2-40B4-BE49-F238E27FC236}">
                <a16:creationId xmlns:a16="http://schemas.microsoft.com/office/drawing/2014/main" id="{3AA1AC9C-2874-4721-86E1-F85C98D908A9}"/>
              </a:ext>
            </a:extLst>
          </p:cNvPr>
          <p:cNvSpPr>
            <a:spLocks noGrp="1"/>
          </p:cNvSpPr>
          <p:nvPr>
            <p:ph type="sldNum" sz="quarter" idx="12"/>
          </p:nvPr>
        </p:nvSpPr>
        <p:spPr/>
        <p:txBody>
          <a:bodyPr/>
          <a:lstStyle/>
          <a:p>
            <a:fld id="{8334E012-5C07-4443-9369-0FF2C0E3E230}" type="slidenum">
              <a:rPr lang="en-IN" smtClean="0"/>
              <a:t>11</a:t>
            </a:fld>
            <a:endParaRPr lang="en-IN"/>
          </a:p>
        </p:txBody>
      </p:sp>
    </p:spTree>
    <p:extLst>
      <p:ext uri="{BB962C8B-B14F-4D97-AF65-F5344CB8AC3E}">
        <p14:creationId xmlns:p14="http://schemas.microsoft.com/office/powerpoint/2010/main" val="285411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D85A4C-D60D-4B14-9BC2-0D71D8B5854C}"/>
              </a:ext>
            </a:extLst>
          </p:cNvPr>
          <p:cNvSpPr txBox="1"/>
          <p:nvPr/>
        </p:nvSpPr>
        <p:spPr>
          <a:xfrm>
            <a:off x="990600" y="382409"/>
            <a:ext cx="9410700" cy="412934"/>
          </a:xfrm>
          <a:prstGeom prst="rect">
            <a:avLst/>
          </a:prstGeom>
          <a:noFill/>
        </p:spPr>
        <p:txBody>
          <a:bodyPr wrap="square">
            <a:spAutoFit/>
          </a:bodyPr>
          <a:lstStyle/>
          <a:p>
            <a:pPr lvl="0" algn="just">
              <a:lnSpc>
                <a:spcPct val="125000"/>
              </a:lnSpc>
              <a:spcAft>
                <a:spcPts val="10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3. Visualizing the clustered data for the plot:  Age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VS</a:t>
            </a:r>
            <a:r>
              <a:rPr lang="en-IN" sz="1800" dirty="0">
                <a:effectLst/>
                <a:latin typeface="Calibri" panose="020F0502020204030204" pitchFamily="34" charset="0"/>
                <a:ea typeface="Times New Roman" panose="02020603050405020304" pitchFamily="18" charset="0"/>
                <a:cs typeface="Calibri" panose="020F0502020204030204" pitchFamily="34" charset="0"/>
              </a:rPr>
              <a:t> Annual Income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VS</a:t>
            </a:r>
            <a:r>
              <a:rPr lang="en-IN" sz="1800" dirty="0">
                <a:effectLst/>
                <a:latin typeface="Calibri" panose="020F0502020204030204" pitchFamily="34" charset="0"/>
                <a:ea typeface="Times New Roman" panose="02020603050405020304" pitchFamily="18" charset="0"/>
                <a:cs typeface="Calibri" panose="020F0502020204030204" pitchFamily="34" charset="0"/>
              </a:rPr>
              <a:t> Spending score: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FF98C93-19E0-4666-9C19-82C71BE529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7225" y="1038225"/>
            <a:ext cx="4248150" cy="4248150"/>
          </a:xfrm>
          <a:prstGeom prst="rect">
            <a:avLst/>
          </a:prstGeom>
          <a:noFill/>
          <a:ln>
            <a:noFill/>
          </a:ln>
        </p:spPr>
      </p:pic>
      <p:pic>
        <p:nvPicPr>
          <p:cNvPr id="5" name="Picture 4">
            <a:extLst>
              <a:ext uri="{FF2B5EF4-FFF2-40B4-BE49-F238E27FC236}">
                <a16:creationId xmlns:a16="http://schemas.microsoft.com/office/drawing/2014/main" id="{7533400B-6EF4-4C23-BCE8-E2195F768B4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38750" y="1038225"/>
            <a:ext cx="2933700" cy="2219325"/>
          </a:xfrm>
          <a:prstGeom prst="rect">
            <a:avLst/>
          </a:prstGeom>
          <a:noFill/>
          <a:ln>
            <a:noFill/>
          </a:ln>
        </p:spPr>
      </p:pic>
      <p:pic>
        <p:nvPicPr>
          <p:cNvPr id="6" name="Picture 5">
            <a:extLst>
              <a:ext uri="{FF2B5EF4-FFF2-40B4-BE49-F238E27FC236}">
                <a16:creationId xmlns:a16="http://schemas.microsoft.com/office/drawing/2014/main" id="{17E9FA45-E3C1-4128-8204-ED9D5F71328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505825" y="1019175"/>
            <a:ext cx="3133725" cy="2238375"/>
          </a:xfrm>
          <a:prstGeom prst="rect">
            <a:avLst/>
          </a:prstGeom>
          <a:noFill/>
          <a:ln>
            <a:noFill/>
          </a:ln>
        </p:spPr>
      </p:pic>
      <p:pic>
        <p:nvPicPr>
          <p:cNvPr id="7" name="Picture 6">
            <a:extLst>
              <a:ext uri="{FF2B5EF4-FFF2-40B4-BE49-F238E27FC236}">
                <a16:creationId xmlns:a16="http://schemas.microsoft.com/office/drawing/2014/main" id="{433560CA-B4A1-4CFF-9095-877049FEBF5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600451"/>
            <a:ext cx="3390900" cy="2295525"/>
          </a:xfrm>
          <a:prstGeom prst="rect">
            <a:avLst/>
          </a:prstGeom>
          <a:noFill/>
          <a:ln>
            <a:noFill/>
          </a:ln>
        </p:spPr>
      </p:pic>
      <p:sp>
        <p:nvSpPr>
          <p:cNvPr id="8" name="Slide Number Placeholder 7">
            <a:extLst>
              <a:ext uri="{FF2B5EF4-FFF2-40B4-BE49-F238E27FC236}">
                <a16:creationId xmlns:a16="http://schemas.microsoft.com/office/drawing/2014/main" id="{ACEA2BEF-2941-490F-8307-777886A84C0A}"/>
              </a:ext>
            </a:extLst>
          </p:cNvPr>
          <p:cNvSpPr>
            <a:spLocks noGrp="1"/>
          </p:cNvSpPr>
          <p:nvPr>
            <p:ph type="sldNum" sz="quarter" idx="12"/>
          </p:nvPr>
        </p:nvSpPr>
        <p:spPr/>
        <p:txBody>
          <a:bodyPr/>
          <a:lstStyle/>
          <a:p>
            <a:fld id="{8334E012-5C07-4443-9369-0FF2C0E3E230}" type="slidenum">
              <a:rPr lang="en-IN" smtClean="0"/>
              <a:t>12</a:t>
            </a:fld>
            <a:endParaRPr lang="en-IN"/>
          </a:p>
        </p:txBody>
      </p:sp>
    </p:spTree>
    <p:extLst>
      <p:ext uri="{BB962C8B-B14F-4D97-AF65-F5344CB8AC3E}">
        <p14:creationId xmlns:p14="http://schemas.microsoft.com/office/powerpoint/2010/main" val="4166234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7E5E-8539-44C8-9FC0-2E0EF7B8B325}"/>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IN" sz="2800" dirty="0"/>
              <a:t>Rank the customers based on the spending scores</a:t>
            </a:r>
          </a:p>
        </p:txBody>
      </p:sp>
      <p:pic>
        <p:nvPicPr>
          <p:cNvPr id="5" name="Picture 4">
            <a:extLst>
              <a:ext uri="{FF2B5EF4-FFF2-40B4-BE49-F238E27FC236}">
                <a16:creationId xmlns:a16="http://schemas.microsoft.com/office/drawing/2014/main" id="{7F3E4F0C-1924-4534-812B-37CA1A80EC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36737"/>
            <a:ext cx="8039098" cy="1317626"/>
          </a:xfrm>
          <a:prstGeom prst="rect">
            <a:avLst/>
          </a:prstGeom>
          <a:noFill/>
          <a:ln>
            <a:noFill/>
          </a:ln>
        </p:spPr>
      </p:pic>
      <p:pic>
        <p:nvPicPr>
          <p:cNvPr id="6" name="Picture 5">
            <a:extLst>
              <a:ext uri="{FF2B5EF4-FFF2-40B4-BE49-F238E27FC236}">
                <a16:creationId xmlns:a16="http://schemas.microsoft.com/office/drawing/2014/main" id="{7E746674-DDA9-4761-B4E3-A0CC28F7F52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3703637"/>
            <a:ext cx="8039098" cy="2789237"/>
          </a:xfrm>
          <a:prstGeom prst="rect">
            <a:avLst/>
          </a:prstGeom>
          <a:noFill/>
          <a:ln>
            <a:noFill/>
          </a:ln>
        </p:spPr>
      </p:pic>
      <p:sp>
        <p:nvSpPr>
          <p:cNvPr id="7" name="Slide Number Placeholder 6">
            <a:extLst>
              <a:ext uri="{FF2B5EF4-FFF2-40B4-BE49-F238E27FC236}">
                <a16:creationId xmlns:a16="http://schemas.microsoft.com/office/drawing/2014/main" id="{68606D48-565A-47E5-B8F3-2545177C4631}"/>
              </a:ext>
            </a:extLst>
          </p:cNvPr>
          <p:cNvSpPr>
            <a:spLocks noGrp="1"/>
          </p:cNvSpPr>
          <p:nvPr>
            <p:ph type="sldNum" sz="quarter" idx="12"/>
          </p:nvPr>
        </p:nvSpPr>
        <p:spPr/>
        <p:txBody>
          <a:bodyPr/>
          <a:lstStyle/>
          <a:p>
            <a:fld id="{8334E012-5C07-4443-9369-0FF2C0E3E230}" type="slidenum">
              <a:rPr lang="en-IN" smtClean="0"/>
              <a:t>13</a:t>
            </a:fld>
            <a:endParaRPr lang="en-IN"/>
          </a:p>
        </p:txBody>
      </p:sp>
    </p:spTree>
    <p:extLst>
      <p:ext uri="{BB962C8B-B14F-4D97-AF65-F5344CB8AC3E}">
        <p14:creationId xmlns:p14="http://schemas.microsoft.com/office/powerpoint/2010/main" val="2950817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004D-6020-4BC4-AE50-C71A6225EF17}"/>
              </a:ext>
            </a:extLst>
          </p:cNvPr>
          <p:cNvSpPr>
            <a:spLocks noGrp="1"/>
          </p:cNvSpPr>
          <p:nvPr>
            <p:ph type="title"/>
          </p:nvPr>
        </p:nvSpPr>
        <p:spPr>
          <a:xfrm>
            <a:off x="438150" y="126612"/>
            <a:ext cx="7262739" cy="504678"/>
          </a:xfrm>
        </p:spPr>
        <p:txBody>
          <a:bodyPr>
            <a:normAutofit fontScale="90000"/>
          </a:bodyPr>
          <a:lstStyle/>
          <a:p>
            <a:pPr marL="571500" indent="-571500">
              <a:buFont typeface="Wingdings" panose="05000000000000000000" pitchFamily="2" charset="2"/>
              <a:buChar char="q"/>
            </a:pPr>
            <a:r>
              <a:rPr lang="en-IN" sz="2800" dirty="0"/>
              <a:t>Treating different customers effectively</a:t>
            </a:r>
          </a:p>
        </p:txBody>
      </p:sp>
      <p:sp>
        <p:nvSpPr>
          <p:cNvPr id="3" name="Content Placeholder 2">
            <a:extLst>
              <a:ext uri="{FF2B5EF4-FFF2-40B4-BE49-F238E27FC236}">
                <a16:creationId xmlns:a16="http://schemas.microsoft.com/office/drawing/2014/main" id="{80E4FEDC-FC3F-403A-915C-321A273C7044}"/>
              </a:ext>
            </a:extLst>
          </p:cNvPr>
          <p:cNvSpPr>
            <a:spLocks noGrp="1"/>
          </p:cNvSpPr>
          <p:nvPr>
            <p:ph sz="half" idx="1"/>
          </p:nvPr>
        </p:nvSpPr>
        <p:spPr>
          <a:xfrm>
            <a:off x="438150" y="787794"/>
            <a:ext cx="5181600" cy="4351338"/>
          </a:xfrm>
        </p:spPr>
        <p:txBody>
          <a:bodyPr>
            <a:normAutofit fontScale="85000" lnSpcReduction="10000"/>
          </a:bodyPr>
          <a:lstStyle/>
          <a:p>
            <a:pPr algn="just">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Now we have also visualized the data, so let’s take one of those cluster columns, and find out what should we do in order to perform an effective marketing.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Let’s take example of cluster: Income VS score.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scatter plot for this is:</a:t>
            </a:r>
          </a:p>
          <a:p>
            <a:pPr algn="just">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Let’s do a small analysis which is useful and meaningful.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
        <p:nvSpPr>
          <p:cNvPr id="4" name="Content Placeholder 3">
            <a:extLst>
              <a:ext uri="{FF2B5EF4-FFF2-40B4-BE49-F238E27FC236}">
                <a16:creationId xmlns:a16="http://schemas.microsoft.com/office/drawing/2014/main" id="{8F3BFB1E-366E-40A3-84C3-D1701874FC39}"/>
              </a:ext>
            </a:extLst>
          </p:cNvPr>
          <p:cNvSpPr>
            <a:spLocks noGrp="1"/>
          </p:cNvSpPr>
          <p:nvPr>
            <p:ph sz="half" idx="2"/>
          </p:nvPr>
        </p:nvSpPr>
        <p:spPr>
          <a:xfrm>
            <a:off x="5766581" y="856376"/>
            <a:ext cx="5581650" cy="5557985"/>
          </a:xfrm>
        </p:spPr>
        <p:txBody>
          <a:bodyPr>
            <a:normAutofit fontScale="85000" lnSpcReduction="10000"/>
          </a:bodyPr>
          <a:lstStyle/>
          <a:p>
            <a:pPr algn="just">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Let’s say, our Aim is to increase the spending score. We have to look at the clusters which has less spending scores. Clusters 0,4 has very less spending score.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Treating cluster 0 (violet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colored</a:t>
            </a:r>
            <a:r>
              <a:rPr lang="en-IN" sz="1800" dirty="0">
                <a:effectLst/>
                <a:latin typeface="Calibri" panose="020F0502020204030204" pitchFamily="34" charset="0"/>
                <a:ea typeface="Times New Roman" panose="02020603050405020304" pitchFamily="18" charset="0"/>
                <a:cs typeface="Calibri" panose="020F0502020204030204" pitchFamily="34" charset="0"/>
              </a:rPr>
              <a:t> cluster): The customers of these cluster have reasonable annual income, so there is no problem of financial shortage here. We can make them spend more money on our products buy sending more notifications on our products, and making more attractive deals.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Treating cluster 4 (green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colored</a:t>
            </a:r>
            <a:r>
              <a:rPr lang="en-IN" sz="1800" dirty="0">
                <a:effectLst/>
                <a:latin typeface="Calibri" panose="020F0502020204030204" pitchFamily="34" charset="0"/>
                <a:ea typeface="Times New Roman" panose="02020603050405020304" pitchFamily="18" charset="0"/>
                <a:cs typeface="Calibri" panose="020F0502020204030204" pitchFamily="34" charset="0"/>
              </a:rPr>
              <a:t> cluster): On the other hand, the customers of this cluster has less annual income. So, they can’t spend more money at a time. The solution to increase the spending scores of this category is to offer more discounts and offers than usual.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So, this is a small analysis I have done to increase the spending scores of the customers in order to improve the business and marketing strategy.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B92C5938-D649-4772-8C8B-E3696843F7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4981" y="3167432"/>
            <a:ext cx="4394982" cy="3669469"/>
          </a:xfrm>
          <a:prstGeom prst="rect">
            <a:avLst/>
          </a:prstGeom>
          <a:noFill/>
          <a:ln>
            <a:noFill/>
          </a:ln>
        </p:spPr>
      </p:pic>
      <p:sp>
        <p:nvSpPr>
          <p:cNvPr id="6" name="Slide Number Placeholder 5">
            <a:extLst>
              <a:ext uri="{FF2B5EF4-FFF2-40B4-BE49-F238E27FC236}">
                <a16:creationId xmlns:a16="http://schemas.microsoft.com/office/drawing/2014/main" id="{6F02E559-2270-430B-8128-85A57BBF128B}"/>
              </a:ext>
            </a:extLst>
          </p:cNvPr>
          <p:cNvSpPr>
            <a:spLocks noGrp="1"/>
          </p:cNvSpPr>
          <p:nvPr>
            <p:ph type="sldNum" sz="quarter" idx="12"/>
          </p:nvPr>
        </p:nvSpPr>
        <p:spPr/>
        <p:txBody>
          <a:bodyPr/>
          <a:lstStyle/>
          <a:p>
            <a:fld id="{8334E012-5C07-4443-9369-0FF2C0E3E230}" type="slidenum">
              <a:rPr lang="en-IN" smtClean="0"/>
              <a:t>14</a:t>
            </a:fld>
            <a:endParaRPr lang="en-IN"/>
          </a:p>
        </p:txBody>
      </p:sp>
    </p:spTree>
    <p:extLst>
      <p:ext uri="{BB962C8B-B14F-4D97-AF65-F5344CB8AC3E}">
        <p14:creationId xmlns:p14="http://schemas.microsoft.com/office/powerpoint/2010/main" val="124103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D879-2F1F-49DD-A7F7-E21F6F840CCC}"/>
              </a:ext>
            </a:extLst>
          </p:cNvPr>
          <p:cNvSpPr>
            <a:spLocks noGrp="1"/>
          </p:cNvSpPr>
          <p:nvPr>
            <p:ph type="title"/>
          </p:nvPr>
        </p:nvSpPr>
        <p:spPr/>
        <p:txBody>
          <a:bodyPr>
            <a:normAutofit/>
          </a:bodyPr>
          <a:lstStyle/>
          <a:p>
            <a:pPr marL="457200" indent="-457200">
              <a:buFont typeface="Wingdings" panose="05000000000000000000" pitchFamily="2" charset="2"/>
              <a:buChar char="q"/>
            </a:pPr>
            <a:r>
              <a:rPr lang="en-IN" sz="2800" dirty="0"/>
              <a:t>Summary</a:t>
            </a:r>
          </a:p>
        </p:txBody>
      </p:sp>
      <p:sp>
        <p:nvSpPr>
          <p:cNvPr id="3" name="Content Placeholder 2">
            <a:extLst>
              <a:ext uri="{FF2B5EF4-FFF2-40B4-BE49-F238E27FC236}">
                <a16:creationId xmlns:a16="http://schemas.microsoft.com/office/drawing/2014/main" id="{D9A80206-ED4D-481B-A90C-A809A8DB7200}"/>
              </a:ext>
            </a:extLst>
          </p:cNvPr>
          <p:cNvSpPr>
            <a:spLocks noGrp="1"/>
          </p:cNvSpPr>
          <p:nvPr>
            <p:ph sz="half" idx="1"/>
          </p:nvPr>
        </p:nvSpPr>
        <p:spPr>
          <a:xfrm>
            <a:off x="838200" y="1825625"/>
            <a:ext cx="11049000" cy="2784475"/>
          </a:xfrm>
        </p:spPr>
        <p:txBody>
          <a:bodyPr>
            <a:normAutofit fontScale="92500" lnSpcReduction="10000"/>
          </a:bodyPr>
          <a:lstStyle/>
          <a:p>
            <a:pPr>
              <a:buFont typeface="Wingdings" panose="05000000000000000000" pitchFamily="2" charset="2"/>
              <a:buChar char="Ø"/>
            </a:pPr>
            <a:r>
              <a:rPr lang="en-IN" sz="2400" dirty="0">
                <a:effectLst/>
                <a:latin typeface="Calibri" panose="020F0502020204030204" pitchFamily="34" charset="0"/>
                <a:ea typeface="Times New Roman" panose="02020603050405020304" pitchFamily="18" charset="0"/>
                <a:cs typeface="Calibri" panose="020F0502020204030204" pitchFamily="34" charset="0"/>
              </a:rPr>
              <a:t>Therefore, I want to conclude that, with the help of customer segmentation, we can market each group effectively and with ease, providing and satisfying the customers with appropriate needs.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4000" dirty="0"/>
          </a:p>
          <a:p>
            <a:pPr marL="0" indent="0" algn="just">
              <a:lnSpc>
                <a:spcPct val="115000"/>
              </a:lnSpc>
              <a:spcAft>
                <a:spcPts val="1000"/>
              </a:spcAft>
              <a:buNone/>
            </a:pPr>
            <a:r>
              <a:rPr lang="en-IN" sz="2000" dirty="0">
                <a:effectLst/>
                <a:latin typeface="Calibri" panose="020F0502020204030204" pitchFamily="34" charset="0"/>
                <a:ea typeface="Times New Roman" panose="02020603050405020304" pitchFamily="18" charset="0"/>
                <a:cs typeface="Calibri" panose="020F0502020204030204" pitchFamily="34" charset="0"/>
              </a:rPr>
              <a:t>This is the PPT for my project on </a:t>
            </a:r>
            <a:r>
              <a:rPr lang="en-IN" sz="2000" b="1" dirty="0">
                <a:effectLst/>
                <a:latin typeface="Calibri" panose="020F0502020204030204" pitchFamily="34" charset="0"/>
                <a:ea typeface="Times New Roman" panose="02020603050405020304" pitchFamily="18" charset="0"/>
                <a:cs typeface="Calibri" panose="020F0502020204030204" pitchFamily="34" charset="0"/>
              </a:rPr>
              <a:t>Data Science project - Customer Segmentation</a:t>
            </a:r>
            <a:r>
              <a:rPr lang="en-IN" sz="2000" dirty="0">
                <a:effectLst/>
                <a:latin typeface="Calibri" panose="020F0502020204030204" pitchFamily="34" charset="0"/>
                <a:ea typeface="Times New Roman" panose="02020603050405020304" pitchFamily="18" charset="0"/>
                <a:cs typeface="Calibri" panose="020F0502020204030204" pitchFamily="34" charset="0"/>
              </a:rPr>
              <a: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2000" dirty="0">
                <a:effectLst/>
                <a:latin typeface="Calibri" panose="020F0502020204030204" pitchFamily="34" charset="0"/>
                <a:ea typeface="Times New Roman" panose="02020603050405020304" pitchFamily="18" charset="0"/>
                <a:cs typeface="Calibri" panose="020F0502020204030204" pitchFamily="34" charset="0"/>
              </a:rPr>
              <a:t>Thankyou </a:t>
            </a:r>
            <a:r>
              <a:rPr lang="en-IN" sz="2000" b="1" u="sng" dirty="0">
                <a:effectLst/>
                <a:latin typeface="Calibri" panose="020F0502020204030204" pitchFamily="34" charset="0"/>
                <a:ea typeface="Times New Roman" panose="02020603050405020304" pitchFamily="18" charset="0"/>
                <a:cs typeface="Calibri" panose="020F0502020204030204" pitchFamily="34" charset="0"/>
              </a:rPr>
              <a:t>Exposys Data Labs</a:t>
            </a:r>
            <a:r>
              <a:rPr lang="en-IN" sz="2000" u="sng" dirty="0">
                <a:effectLst/>
                <a:latin typeface="Calibri" panose="020F0502020204030204" pitchFamily="34" charset="0"/>
                <a:ea typeface="Times New Roman" panose="02020603050405020304" pitchFamily="18" charset="0"/>
                <a:cs typeface="Calibri" panose="020F0502020204030204" pitchFamily="34" charset="0"/>
              </a:rPr>
              <a:t> </a:t>
            </a:r>
            <a:r>
              <a:rPr lang="en-IN" sz="2000" dirty="0">
                <a:effectLst/>
                <a:latin typeface="Calibri" panose="020F0502020204030204" pitchFamily="34" charset="0"/>
                <a:ea typeface="Times New Roman" panose="02020603050405020304" pitchFamily="18" charset="0"/>
                <a:cs typeface="Calibri" panose="020F0502020204030204" pitchFamily="34" charset="0"/>
              </a:rPr>
              <a:t>for this opportunity.</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3600" dirty="0"/>
          </a:p>
        </p:txBody>
      </p:sp>
      <p:sp>
        <p:nvSpPr>
          <p:cNvPr id="6" name="TextBox 5">
            <a:extLst>
              <a:ext uri="{FF2B5EF4-FFF2-40B4-BE49-F238E27FC236}">
                <a16:creationId xmlns:a16="http://schemas.microsoft.com/office/drawing/2014/main" id="{48D37B82-E769-49F8-B74A-E7606CE6BE96}"/>
              </a:ext>
            </a:extLst>
          </p:cNvPr>
          <p:cNvSpPr txBox="1"/>
          <p:nvPr/>
        </p:nvSpPr>
        <p:spPr>
          <a:xfrm>
            <a:off x="2647950" y="5229282"/>
            <a:ext cx="9239250" cy="558743"/>
          </a:xfrm>
          <a:prstGeom prst="rect">
            <a:avLst/>
          </a:prstGeom>
          <a:noFill/>
        </p:spPr>
        <p:txBody>
          <a:bodyPr wrap="square">
            <a:spAutoFit/>
          </a:bodyPr>
          <a:lstStyle/>
          <a:p>
            <a:pPr marL="3200400" indent="457200">
              <a:lnSpc>
                <a:spcPct val="115000"/>
              </a:lnSpc>
              <a:spcAft>
                <a:spcPts val="1000"/>
              </a:spcAft>
            </a:pPr>
            <a:r>
              <a:rPr lang="en-IN" sz="2400" b="1" dirty="0">
                <a:effectLst/>
                <a:latin typeface="Calibri" panose="020F0502020204030204" pitchFamily="34" charset="0"/>
                <a:ea typeface="Times New Roman" panose="02020603050405020304" pitchFamily="18" charset="0"/>
                <a:cs typeface="Calibri" panose="020F0502020204030204" pitchFamily="34" charset="0"/>
              </a:rPr>
              <a:t>PPT by </a:t>
            </a:r>
            <a:r>
              <a:rPr lang="en-IN" sz="2800" b="1" dirty="0">
                <a:effectLst/>
                <a:latin typeface="Calibri" panose="020F0502020204030204" pitchFamily="34" charset="0"/>
                <a:ea typeface="Times New Roman" panose="02020603050405020304" pitchFamily="18" charset="0"/>
                <a:cs typeface="Calibri" panose="020F0502020204030204" pitchFamily="34" charset="0"/>
              </a:rPr>
              <a:t>: </a:t>
            </a:r>
            <a:r>
              <a:rPr lang="en-IN" sz="1800" dirty="0">
                <a:effectLst/>
                <a:latin typeface="Calibri" panose="020F0502020204030204" pitchFamily="34" charset="0"/>
                <a:ea typeface="Times New Roman" panose="02020603050405020304" pitchFamily="18" charset="0"/>
                <a:cs typeface="Calibri" panose="020F0502020204030204" pitchFamily="34" charset="0"/>
              </a:rPr>
              <a:t>Masabathula V S Raghavendra Rao</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73917052-0332-47D2-B018-6A9A053D6C14}"/>
              </a:ext>
            </a:extLst>
          </p:cNvPr>
          <p:cNvSpPr>
            <a:spLocks noGrp="1"/>
          </p:cNvSpPr>
          <p:nvPr>
            <p:ph type="sldNum" sz="quarter" idx="12"/>
          </p:nvPr>
        </p:nvSpPr>
        <p:spPr/>
        <p:txBody>
          <a:bodyPr/>
          <a:lstStyle/>
          <a:p>
            <a:fld id="{8334E012-5C07-4443-9369-0FF2C0E3E230}" type="slidenum">
              <a:rPr lang="en-IN" smtClean="0"/>
              <a:t>15</a:t>
            </a:fld>
            <a:endParaRPr lang="en-IN"/>
          </a:p>
        </p:txBody>
      </p:sp>
    </p:spTree>
    <p:extLst>
      <p:ext uri="{BB962C8B-B14F-4D97-AF65-F5344CB8AC3E}">
        <p14:creationId xmlns:p14="http://schemas.microsoft.com/office/powerpoint/2010/main" val="378533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6DB-A68E-4B0E-AE02-13D904CD28A9}"/>
              </a:ext>
            </a:extLst>
          </p:cNvPr>
          <p:cNvSpPr>
            <a:spLocks noGrp="1"/>
          </p:cNvSpPr>
          <p:nvPr>
            <p:ph type="title"/>
          </p:nvPr>
        </p:nvSpPr>
        <p:spPr/>
        <p:txBody>
          <a:bodyPr>
            <a:normAutofit/>
          </a:bodyPr>
          <a:lstStyle/>
          <a:p>
            <a:pPr marL="457200" indent="-457200">
              <a:buFont typeface="Wingdings" panose="05000000000000000000" pitchFamily="2" charset="2"/>
              <a:buChar char="q"/>
            </a:pPr>
            <a:r>
              <a:rPr lang="en-IN" sz="2800" dirty="0"/>
              <a:t>What is customer segmentation and why we need it</a:t>
            </a:r>
          </a:p>
        </p:txBody>
      </p:sp>
      <p:sp>
        <p:nvSpPr>
          <p:cNvPr id="3" name="Content Placeholder 2">
            <a:extLst>
              <a:ext uri="{FF2B5EF4-FFF2-40B4-BE49-F238E27FC236}">
                <a16:creationId xmlns:a16="http://schemas.microsoft.com/office/drawing/2014/main" id="{FC25A293-019A-46B6-9AB3-B3E8E63B57B9}"/>
              </a:ext>
            </a:extLst>
          </p:cNvPr>
          <p:cNvSpPr>
            <a:spLocks noGrp="1"/>
          </p:cNvSpPr>
          <p:nvPr>
            <p:ph sz="half" idx="1"/>
          </p:nvPr>
        </p:nvSpPr>
        <p:spPr/>
        <p:txBody>
          <a:bodyPr>
            <a:normAutofit/>
          </a:bodyPr>
          <a:lstStyle/>
          <a:p>
            <a:pPr>
              <a:buFont typeface="Wingdings" panose="05000000000000000000" pitchFamily="2" charset="2"/>
              <a:buChar char="Ø"/>
            </a:pPr>
            <a:r>
              <a:rPr lang="en-IN" dirty="0"/>
              <a:t> </a:t>
            </a:r>
            <a:r>
              <a:rPr lang="en-IN" sz="2000" dirty="0"/>
              <a:t>A good understanding of customers is very essential for successful run of a business</a:t>
            </a:r>
            <a:endParaRPr lang="en-IN" dirty="0"/>
          </a:p>
          <a:p>
            <a:pPr>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Customer segmentation is the process of separating your customers into groups based on their interests and habits, so that each group can be treated effectively and with ease.</a:t>
            </a:r>
          </a:p>
          <a:p>
            <a:pPr>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Segmentation offers a simple way of organizing and managing your company’s relationships with your customers.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
        <p:nvSpPr>
          <p:cNvPr id="4" name="Content Placeholder 3">
            <a:extLst>
              <a:ext uri="{FF2B5EF4-FFF2-40B4-BE49-F238E27FC236}">
                <a16:creationId xmlns:a16="http://schemas.microsoft.com/office/drawing/2014/main" id="{1ADACD0E-E316-4243-9123-73556221598B}"/>
              </a:ext>
            </a:extLst>
          </p:cNvPr>
          <p:cNvSpPr>
            <a:spLocks noGrp="1"/>
          </p:cNvSpPr>
          <p:nvPr>
            <p:ph sz="half" idx="2"/>
          </p:nvPr>
        </p:nvSpPr>
        <p:spPr/>
        <p:txBody>
          <a:bodyPr>
            <a:normAutofit/>
          </a:bodyPr>
          <a:lstStyle/>
          <a:p>
            <a:pPr marL="0" indent="0">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There are a number of other reasons why customer segmentation is so important. Here are some of the things this process can help your business accomplish:</a:t>
            </a:r>
          </a:p>
          <a:p>
            <a:pPr>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We can efficiently target a group of customers at a time, instead of looking at each customer individually.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Learning about your customers on a deeper level so you can tailor your content to their unique needs and challenges.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Calibri" panose="020F0502020204030204" pitchFamily="34" charset="0"/>
                <a:ea typeface="Times New Roman" panose="02020603050405020304" pitchFamily="18" charset="0"/>
                <a:cs typeface="Calibri" panose="020F0502020204030204" pitchFamily="34" charset="0"/>
              </a:rPr>
              <a:t>And many more….!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
        <p:nvSpPr>
          <p:cNvPr id="5" name="Slide Number Placeholder 4">
            <a:extLst>
              <a:ext uri="{FF2B5EF4-FFF2-40B4-BE49-F238E27FC236}">
                <a16:creationId xmlns:a16="http://schemas.microsoft.com/office/drawing/2014/main" id="{93B0F645-4E6E-471F-AD2F-4298B7F332A7}"/>
              </a:ext>
            </a:extLst>
          </p:cNvPr>
          <p:cNvSpPr>
            <a:spLocks noGrp="1"/>
          </p:cNvSpPr>
          <p:nvPr>
            <p:ph type="sldNum" sz="quarter" idx="12"/>
          </p:nvPr>
        </p:nvSpPr>
        <p:spPr/>
        <p:txBody>
          <a:bodyPr/>
          <a:lstStyle/>
          <a:p>
            <a:fld id="{8334E012-5C07-4443-9369-0FF2C0E3E230}" type="slidenum">
              <a:rPr lang="en-IN" smtClean="0"/>
              <a:t>2</a:t>
            </a:fld>
            <a:endParaRPr lang="en-IN"/>
          </a:p>
        </p:txBody>
      </p:sp>
    </p:spTree>
    <p:extLst>
      <p:ext uri="{BB962C8B-B14F-4D97-AF65-F5344CB8AC3E}">
        <p14:creationId xmlns:p14="http://schemas.microsoft.com/office/powerpoint/2010/main" val="165837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8402-91D8-4DBF-A5FA-5330E5D9AE91}"/>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IN" sz="2800" dirty="0"/>
              <a:t>Our dataset and how we perform customer segmentation</a:t>
            </a:r>
          </a:p>
        </p:txBody>
      </p:sp>
      <p:sp>
        <p:nvSpPr>
          <p:cNvPr id="3" name="Content Placeholder 2">
            <a:extLst>
              <a:ext uri="{FF2B5EF4-FFF2-40B4-BE49-F238E27FC236}">
                <a16:creationId xmlns:a16="http://schemas.microsoft.com/office/drawing/2014/main" id="{93352DC4-9B3B-4485-BCDD-71AD8CB1F2D9}"/>
              </a:ext>
            </a:extLst>
          </p:cNvPr>
          <p:cNvSpPr>
            <a:spLocks noGrp="1"/>
          </p:cNvSpPr>
          <p:nvPr>
            <p:ph sz="half" idx="1"/>
          </p:nvPr>
        </p:nvSpPr>
        <p:spPr/>
        <p:txBody>
          <a:bodyPr>
            <a:normAutofit fontScale="77500" lnSpcReduction="20000"/>
          </a:bodyPr>
          <a:lstStyle/>
          <a:p>
            <a:pPr>
              <a:buFont typeface="Wingdings" panose="05000000000000000000" pitchFamily="2" charset="2"/>
              <a:buChar char="Ø"/>
            </a:pPr>
            <a:r>
              <a:rPr lang="en-IN" sz="2000" dirty="0"/>
              <a:t>Here is the imported dataset :</a:t>
            </a:r>
          </a:p>
          <a:p>
            <a:pPr>
              <a:buFont typeface="Wingdings" panose="05000000000000000000" pitchFamily="2" charset="2"/>
              <a:buChar char="Ø"/>
            </a:pPr>
            <a:endParaRPr lang="en-IN" dirty="0"/>
          </a:p>
        </p:txBody>
      </p:sp>
      <p:sp>
        <p:nvSpPr>
          <p:cNvPr id="4" name="Content Placeholder 3">
            <a:extLst>
              <a:ext uri="{FF2B5EF4-FFF2-40B4-BE49-F238E27FC236}">
                <a16:creationId xmlns:a16="http://schemas.microsoft.com/office/drawing/2014/main" id="{D38ABF00-A61E-498B-A6B5-E74F57F7654C}"/>
              </a:ext>
            </a:extLst>
          </p:cNvPr>
          <p:cNvSpPr>
            <a:spLocks noGrp="1"/>
          </p:cNvSpPr>
          <p:nvPr>
            <p:ph sz="half" idx="2"/>
          </p:nvPr>
        </p:nvSpPr>
        <p:spPr>
          <a:xfrm>
            <a:off x="6271656" y="2067794"/>
            <a:ext cx="4184034" cy="3880773"/>
          </a:xfrm>
        </p:spPr>
        <p:txBody>
          <a:bodyPr>
            <a:normAutofit fontScale="77500" lnSpcReduction="20000"/>
          </a:bodyPr>
          <a:lstStyle/>
          <a:p>
            <a:pPr marL="0" indent="0">
              <a:buNone/>
            </a:pPr>
            <a:r>
              <a:rPr lang="en-IN" sz="2000" dirty="0"/>
              <a:t>We will perform customer segmentation in the following steps :</a:t>
            </a:r>
          </a:p>
          <a:p>
            <a:pPr>
              <a:buFont typeface="Wingdings" panose="05000000000000000000" pitchFamily="2" charset="2"/>
              <a:buChar char="Ø"/>
            </a:pPr>
            <a:r>
              <a:rPr lang="en-IN" sz="2000" dirty="0"/>
              <a:t>First perform feature engineering on the data.</a:t>
            </a:r>
          </a:p>
          <a:p>
            <a:pPr>
              <a:buFont typeface="Wingdings" panose="05000000000000000000" pitchFamily="2" charset="2"/>
              <a:buChar char="Ø"/>
            </a:pPr>
            <a:r>
              <a:rPr lang="en-IN" sz="2000" dirty="0"/>
              <a:t>Then create Machine Learning models and train/fit them with the customers data we have.</a:t>
            </a:r>
          </a:p>
          <a:p>
            <a:pPr>
              <a:buFont typeface="Wingdings" panose="05000000000000000000" pitchFamily="2" charset="2"/>
              <a:buChar char="Ø"/>
            </a:pPr>
            <a:r>
              <a:rPr lang="en-IN" sz="2000" dirty="0"/>
              <a:t>Now, we will predict the </a:t>
            </a:r>
            <a:r>
              <a:rPr lang="en-IN" sz="2000" dirty="0" err="1"/>
              <a:t>cluster_labels</a:t>
            </a:r>
            <a:r>
              <a:rPr lang="en-IN" sz="2000" dirty="0"/>
              <a:t> of all the customers we have.</a:t>
            </a:r>
          </a:p>
          <a:p>
            <a:pPr>
              <a:buFont typeface="Wingdings" panose="05000000000000000000" pitchFamily="2" charset="2"/>
              <a:buChar char="Ø"/>
            </a:pPr>
            <a:r>
              <a:rPr lang="en-IN" sz="2000" dirty="0"/>
              <a:t>These labels are stored in the dataframe and are used to visualize customers of different clusters, and treat them separately.</a:t>
            </a:r>
          </a:p>
          <a:p>
            <a:pPr>
              <a:buFont typeface="Wingdings" panose="05000000000000000000" pitchFamily="2" charset="2"/>
              <a:buChar char="Ø"/>
            </a:pPr>
            <a:r>
              <a:rPr lang="en-IN" sz="2000" dirty="0"/>
              <a:t>Lets see how this is done using machine learning models.</a:t>
            </a:r>
          </a:p>
        </p:txBody>
      </p:sp>
      <p:pic>
        <p:nvPicPr>
          <p:cNvPr id="6" name="Picture 5">
            <a:extLst>
              <a:ext uri="{FF2B5EF4-FFF2-40B4-BE49-F238E27FC236}">
                <a16:creationId xmlns:a16="http://schemas.microsoft.com/office/drawing/2014/main" id="{C8F8E19C-6A2B-40E5-B42F-328098AF9C99}"/>
              </a:ext>
            </a:extLst>
          </p:cNvPr>
          <p:cNvPicPr>
            <a:picLocks noChangeAspect="1"/>
          </p:cNvPicPr>
          <p:nvPr/>
        </p:nvPicPr>
        <p:blipFill>
          <a:blip r:embed="rId2"/>
          <a:stretch>
            <a:fillRect/>
          </a:stretch>
        </p:blipFill>
        <p:spPr>
          <a:xfrm>
            <a:off x="476970" y="2609849"/>
            <a:ext cx="5695230" cy="2514602"/>
          </a:xfrm>
          <a:prstGeom prst="rect">
            <a:avLst/>
          </a:prstGeom>
        </p:spPr>
      </p:pic>
      <p:sp>
        <p:nvSpPr>
          <p:cNvPr id="7" name="Slide Number Placeholder 6">
            <a:extLst>
              <a:ext uri="{FF2B5EF4-FFF2-40B4-BE49-F238E27FC236}">
                <a16:creationId xmlns:a16="http://schemas.microsoft.com/office/drawing/2014/main" id="{079F9EE4-008B-4511-AE09-B8FBD32EF020}"/>
              </a:ext>
            </a:extLst>
          </p:cNvPr>
          <p:cNvSpPr>
            <a:spLocks noGrp="1"/>
          </p:cNvSpPr>
          <p:nvPr>
            <p:ph type="sldNum" sz="quarter" idx="12"/>
          </p:nvPr>
        </p:nvSpPr>
        <p:spPr/>
        <p:txBody>
          <a:bodyPr/>
          <a:lstStyle/>
          <a:p>
            <a:fld id="{8334E012-5C07-4443-9369-0FF2C0E3E230}" type="slidenum">
              <a:rPr lang="en-IN" smtClean="0"/>
              <a:t>3</a:t>
            </a:fld>
            <a:endParaRPr lang="en-IN"/>
          </a:p>
        </p:txBody>
      </p:sp>
    </p:spTree>
    <p:extLst>
      <p:ext uri="{BB962C8B-B14F-4D97-AF65-F5344CB8AC3E}">
        <p14:creationId xmlns:p14="http://schemas.microsoft.com/office/powerpoint/2010/main" val="127407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B3DD-7BA3-4E39-A0AA-8A763FDFE4C7}"/>
              </a:ext>
            </a:extLst>
          </p:cNvPr>
          <p:cNvSpPr>
            <a:spLocks noGrp="1"/>
          </p:cNvSpPr>
          <p:nvPr>
            <p:ph type="title"/>
          </p:nvPr>
        </p:nvSpPr>
        <p:spPr>
          <a:xfrm>
            <a:off x="438150" y="227012"/>
            <a:ext cx="10515600" cy="1325563"/>
          </a:xfrm>
        </p:spPr>
        <p:txBody>
          <a:bodyPr>
            <a:normAutofit/>
          </a:bodyPr>
          <a:lstStyle/>
          <a:p>
            <a:pPr marL="457200" indent="-457200">
              <a:buFont typeface="Wingdings" panose="05000000000000000000" pitchFamily="2" charset="2"/>
              <a:buChar char="q"/>
            </a:pPr>
            <a:r>
              <a:rPr lang="en-IN" sz="2800" dirty="0"/>
              <a:t>Segmentation using different Machine learning models</a:t>
            </a:r>
          </a:p>
        </p:txBody>
      </p:sp>
      <p:sp>
        <p:nvSpPr>
          <p:cNvPr id="3" name="Content Placeholder 2">
            <a:extLst>
              <a:ext uri="{FF2B5EF4-FFF2-40B4-BE49-F238E27FC236}">
                <a16:creationId xmlns:a16="http://schemas.microsoft.com/office/drawing/2014/main" id="{51739F2F-9B98-4DE4-AD8A-034589D6D12F}"/>
              </a:ext>
            </a:extLst>
          </p:cNvPr>
          <p:cNvSpPr>
            <a:spLocks noGrp="1"/>
          </p:cNvSpPr>
          <p:nvPr>
            <p:ph sz="half" idx="1"/>
          </p:nvPr>
        </p:nvSpPr>
        <p:spPr>
          <a:xfrm>
            <a:off x="514350" y="1485106"/>
            <a:ext cx="5181600" cy="5032375"/>
          </a:xfrm>
        </p:spPr>
        <p:txBody>
          <a:bodyPr>
            <a:normAutofit fontScale="92500" lnSpcReduction="10000"/>
          </a:bodyPr>
          <a:lstStyle/>
          <a:p>
            <a:pPr marL="0" indent="0">
              <a:buNone/>
            </a:pPr>
            <a:r>
              <a:rPr lang="en-IN" sz="2000" dirty="0"/>
              <a:t>Using KMeans clustering algorithm :</a:t>
            </a:r>
          </a:p>
          <a:p>
            <a:pPr marL="0" indent="0">
              <a:buNone/>
            </a:pPr>
            <a:r>
              <a:rPr lang="en-IN" sz="2000" dirty="0"/>
              <a:t>Assume that we have calculated optimal number of clusters using elbow method.</a:t>
            </a:r>
          </a:p>
          <a:p>
            <a:pPr>
              <a:buFont typeface="Wingdings" panose="05000000000000000000" pitchFamily="2" charset="2"/>
              <a:buChar char="Ø"/>
            </a:pPr>
            <a:r>
              <a:rPr lang="en-IN" sz="2000" dirty="0"/>
              <a:t>We initialize the k  cluster centroids , then find all the nearest data points to each cluster centres.</a:t>
            </a:r>
          </a:p>
          <a:p>
            <a:pPr>
              <a:buFont typeface="Wingdings" panose="05000000000000000000" pitchFamily="2" charset="2"/>
              <a:buChar char="Ø"/>
            </a:pPr>
            <a:r>
              <a:rPr lang="en-IN" sz="2000" dirty="0"/>
              <a:t>Now we have cluster labels, but not optimized.</a:t>
            </a:r>
          </a:p>
          <a:p>
            <a:pPr>
              <a:buFont typeface="Wingdings" panose="05000000000000000000" pitchFamily="2" charset="2"/>
              <a:buChar char="Ø"/>
            </a:pPr>
            <a:r>
              <a:rPr lang="en-IN" sz="2000" dirty="0"/>
              <a:t>We will calculate the new centroids for each cluster, and again find the nearest data points to it.</a:t>
            </a:r>
          </a:p>
          <a:p>
            <a:pPr>
              <a:buFont typeface="Wingdings" panose="05000000000000000000" pitchFamily="2" charset="2"/>
              <a:buChar char="Ø"/>
            </a:pPr>
            <a:r>
              <a:rPr lang="en-IN" sz="2000" dirty="0"/>
              <a:t>We repeat this process iteratively until the position of the new centroids do not change.</a:t>
            </a:r>
          </a:p>
          <a:p>
            <a:pPr>
              <a:buFont typeface="Wingdings" panose="05000000000000000000" pitchFamily="2" charset="2"/>
              <a:buChar char="Ø"/>
            </a:pPr>
            <a:r>
              <a:rPr lang="en-IN" sz="2000" dirty="0">
                <a:latin typeface="Calibri" panose="020F0502020204030204" pitchFamily="34" charset="0"/>
                <a:ea typeface="Times New Roman" panose="02020603050405020304" pitchFamily="18" charset="0"/>
              </a:rPr>
              <a:t>The figure is a scatter plot after our model has predicted the cluster labels.</a:t>
            </a:r>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p:txBody>
      </p:sp>
      <p:pic>
        <p:nvPicPr>
          <p:cNvPr id="7" name="Picture 6">
            <a:extLst>
              <a:ext uri="{FF2B5EF4-FFF2-40B4-BE49-F238E27FC236}">
                <a16:creationId xmlns:a16="http://schemas.microsoft.com/office/drawing/2014/main" id="{7D94EBC7-81E6-47DF-A27E-DF32152285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24604" y="1219994"/>
            <a:ext cx="4391025" cy="2781300"/>
          </a:xfrm>
          <a:prstGeom prst="rect">
            <a:avLst/>
          </a:prstGeom>
          <a:noFill/>
          <a:ln>
            <a:noFill/>
          </a:ln>
        </p:spPr>
      </p:pic>
      <p:pic>
        <p:nvPicPr>
          <p:cNvPr id="8" name="Picture 7">
            <a:extLst>
              <a:ext uri="{FF2B5EF4-FFF2-40B4-BE49-F238E27FC236}">
                <a16:creationId xmlns:a16="http://schemas.microsoft.com/office/drawing/2014/main" id="{CB53B978-2320-49E0-A617-C7B24F8F356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72254" y="4001294"/>
            <a:ext cx="4143375" cy="2600325"/>
          </a:xfrm>
          <a:prstGeom prst="rect">
            <a:avLst/>
          </a:prstGeom>
          <a:noFill/>
          <a:ln>
            <a:noFill/>
          </a:ln>
        </p:spPr>
      </p:pic>
      <p:sp>
        <p:nvSpPr>
          <p:cNvPr id="9" name="Slide Number Placeholder 8">
            <a:extLst>
              <a:ext uri="{FF2B5EF4-FFF2-40B4-BE49-F238E27FC236}">
                <a16:creationId xmlns:a16="http://schemas.microsoft.com/office/drawing/2014/main" id="{C166785D-F1F1-4954-AC60-60669DCE8CB5}"/>
              </a:ext>
            </a:extLst>
          </p:cNvPr>
          <p:cNvSpPr>
            <a:spLocks noGrp="1"/>
          </p:cNvSpPr>
          <p:nvPr>
            <p:ph type="sldNum" sz="quarter" idx="12"/>
          </p:nvPr>
        </p:nvSpPr>
        <p:spPr/>
        <p:txBody>
          <a:bodyPr/>
          <a:lstStyle/>
          <a:p>
            <a:fld id="{8334E012-5C07-4443-9369-0FF2C0E3E230}" type="slidenum">
              <a:rPr lang="en-IN" smtClean="0"/>
              <a:t>4</a:t>
            </a:fld>
            <a:endParaRPr lang="en-IN"/>
          </a:p>
        </p:txBody>
      </p:sp>
    </p:spTree>
    <p:extLst>
      <p:ext uri="{BB962C8B-B14F-4D97-AF65-F5344CB8AC3E}">
        <p14:creationId xmlns:p14="http://schemas.microsoft.com/office/powerpoint/2010/main" val="8814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168AC7C-5059-4D10-8530-ACCE90CFBFD1}"/>
              </a:ext>
            </a:extLst>
          </p:cNvPr>
          <p:cNvSpPr txBox="1">
            <a:spLocks/>
          </p:cNvSpPr>
          <p:nvPr/>
        </p:nvSpPr>
        <p:spPr>
          <a:xfrm>
            <a:off x="514350" y="1253331"/>
            <a:ext cx="5181600" cy="435133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Using Hierarchical clustering algorithm: </a:t>
            </a:r>
          </a:p>
          <a:p>
            <a:pPr algn="just">
              <a:lnSpc>
                <a:spcPct val="115000"/>
              </a:lnSpc>
              <a:spcAft>
                <a:spcPts val="1000"/>
              </a:spcAft>
              <a:buFont typeface="Wingdings" panose="05000000000000000000" pitchFamily="2" charset="2"/>
              <a:buChar char="Ø"/>
            </a:pPr>
            <a:r>
              <a:rPr lang="en-IN" sz="1800" dirty="0">
                <a:latin typeface="Calibri" panose="020F0502020204030204" pitchFamily="34" charset="0"/>
                <a:ea typeface="Times New Roman" panose="02020603050405020304" pitchFamily="18" charset="0"/>
                <a:cs typeface="Calibri" panose="020F0502020204030204" pitchFamily="34" charset="0"/>
              </a:rPr>
              <a:t>We have n data points. So, we have n clusters initially.</a:t>
            </a:r>
          </a:p>
          <a:p>
            <a:pPr algn="just">
              <a:lnSpc>
                <a:spcPct val="115000"/>
              </a:lnSpc>
              <a:spcAft>
                <a:spcPts val="1000"/>
              </a:spcAft>
              <a:buFont typeface="Wingdings" panose="05000000000000000000" pitchFamily="2" charset="2"/>
              <a:buChar char="Ø"/>
            </a:pPr>
            <a:r>
              <a:rPr lang="en-IN" sz="1800" dirty="0">
                <a:latin typeface="Calibri" panose="020F0502020204030204" pitchFamily="34" charset="0"/>
                <a:ea typeface="Times New Roman" panose="02020603050405020304" pitchFamily="18" charset="0"/>
                <a:cs typeface="Calibri" panose="020F0502020204030204" pitchFamily="34" charset="0"/>
              </a:rPr>
              <a:t>Calculate the centroids ci of each cluster.</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1800" dirty="0">
                <a:latin typeface="Calibri" panose="020F0502020204030204" pitchFamily="34" charset="0"/>
                <a:ea typeface="Times New Roman" panose="02020603050405020304" pitchFamily="18" charset="0"/>
                <a:cs typeface="Calibri" panose="020F0502020204030204" pitchFamily="34" charset="0"/>
              </a:rPr>
              <a:t>Find the nearest clusters and make them as a single cluster.</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1800" dirty="0">
                <a:latin typeface="Calibri" panose="020F0502020204030204" pitchFamily="34" charset="0"/>
                <a:ea typeface="Times New Roman" panose="02020603050405020304" pitchFamily="18" charset="0"/>
                <a:cs typeface="Calibri" panose="020F0502020204030204" pitchFamily="34" charset="0"/>
              </a:rPr>
              <a:t>Calculate the new centroids for the new clusters formed.</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Calibri" panose="020F0502020204030204" pitchFamily="34" charset="0"/>
                <a:ea typeface="Times New Roman" panose="02020603050405020304" pitchFamily="18" charset="0"/>
              </a:rPr>
              <a:t>Repeat the previous 2 steps iteratively until we remain with k clusters. </a:t>
            </a:r>
          </a:p>
          <a:p>
            <a:pPr>
              <a:buFont typeface="Wingdings" panose="05000000000000000000" pitchFamily="2" charset="2"/>
              <a:buChar char="Ø"/>
            </a:pPr>
            <a:r>
              <a:rPr lang="en-IN" sz="1800" dirty="0">
                <a:latin typeface="Calibri" panose="020F0502020204030204" pitchFamily="34" charset="0"/>
                <a:ea typeface="Times New Roman" panose="02020603050405020304" pitchFamily="18" charset="0"/>
              </a:rPr>
              <a:t>The figure is a scatter plot after our model has predicted the cluster labels.</a:t>
            </a:r>
          </a:p>
        </p:txBody>
      </p:sp>
      <p:pic>
        <p:nvPicPr>
          <p:cNvPr id="3" name="Picture 2">
            <a:extLst>
              <a:ext uri="{FF2B5EF4-FFF2-40B4-BE49-F238E27FC236}">
                <a16:creationId xmlns:a16="http://schemas.microsoft.com/office/drawing/2014/main" id="{3CCA9DFF-7277-4D0B-800B-DDD45E4B2E5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15024" y="971550"/>
            <a:ext cx="4181475" cy="419893"/>
          </a:xfrm>
          <a:prstGeom prst="rect">
            <a:avLst/>
          </a:prstGeom>
          <a:noFill/>
          <a:ln>
            <a:noFill/>
          </a:ln>
        </p:spPr>
      </p:pic>
      <p:pic>
        <p:nvPicPr>
          <p:cNvPr id="4" name="Picture 3">
            <a:extLst>
              <a:ext uri="{FF2B5EF4-FFF2-40B4-BE49-F238E27FC236}">
                <a16:creationId xmlns:a16="http://schemas.microsoft.com/office/drawing/2014/main" id="{07703CF5-8427-43BB-9A51-EDFB374683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96052" y="1990724"/>
            <a:ext cx="4181474" cy="3267075"/>
          </a:xfrm>
          <a:prstGeom prst="rect">
            <a:avLst/>
          </a:prstGeom>
          <a:noFill/>
          <a:ln>
            <a:noFill/>
          </a:ln>
        </p:spPr>
      </p:pic>
      <p:sp>
        <p:nvSpPr>
          <p:cNvPr id="5" name="Slide Number Placeholder 4">
            <a:extLst>
              <a:ext uri="{FF2B5EF4-FFF2-40B4-BE49-F238E27FC236}">
                <a16:creationId xmlns:a16="http://schemas.microsoft.com/office/drawing/2014/main" id="{2F432987-B7DB-47F7-950F-E28708AC7304}"/>
              </a:ext>
            </a:extLst>
          </p:cNvPr>
          <p:cNvSpPr>
            <a:spLocks noGrp="1"/>
          </p:cNvSpPr>
          <p:nvPr>
            <p:ph type="sldNum" sz="quarter" idx="12"/>
          </p:nvPr>
        </p:nvSpPr>
        <p:spPr/>
        <p:txBody>
          <a:bodyPr/>
          <a:lstStyle/>
          <a:p>
            <a:fld id="{8334E012-5C07-4443-9369-0FF2C0E3E230}" type="slidenum">
              <a:rPr lang="en-IN" smtClean="0"/>
              <a:t>5</a:t>
            </a:fld>
            <a:endParaRPr lang="en-IN"/>
          </a:p>
        </p:txBody>
      </p:sp>
    </p:spTree>
    <p:extLst>
      <p:ext uri="{BB962C8B-B14F-4D97-AF65-F5344CB8AC3E}">
        <p14:creationId xmlns:p14="http://schemas.microsoft.com/office/powerpoint/2010/main" val="214992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64E2E9-9E4B-4A9E-A5E1-6DB249018664}"/>
              </a:ext>
            </a:extLst>
          </p:cNvPr>
          <p:cNvSpPr>
            <a:spLocks noGrp="1"/>
          </p:cNvSpPr>
          <p:nvPr>
            <p:ph idx="1"/>
          </p:nvPr>
        </p:nvSpPr>
        <p:spPr>
          <a:xfrm>
            <a:off x="228600" y="238125"/>
            <a:ext cx="7177086" cy="6381750"/>
          </a:xfrm>
        </p:spPr>
        <p:txBody>
          <a:bodyPr>
            <a:normAutofit fontScale="47500" lnSpcReduction="20000"/>
          </a:bodyPr>
          <a:lstStyle/>
          <a:p>
            <a:pPr marL="0" indent="0">
              <a:buNone/>
            </a:pPr>
            <a:r>
              <a:rPr lang="en-IN" sz="4400" dirty="0"/>
              <a:t>Using DBSCAN clustering algorithm:</a:t>
            </a:r>
          </a:p>
          <a:p>
            <a:pPr algn="just">
              <a:lnSpc>
                <a:spcPct val="115000"/>
              </a:lnSpc>
              <a:spcAft>
                <a:spcPts val="1000"/>
              </a:spcAft>
              <a:buFont typeface="Wingdings" panose="05000000000000000000" pitchFamily="2" charset="2"/>
              <a:buChar char="Ø"/>
            </a:pPr>
            <a:r>
              <a:rPr lang="en-IN" sz="3300" dirty="0">
                <a:effectLst/>
                <a:latin typeface="Calibri" panose="020F0502020204030204" pitchFamily="34" charset="0"/>
                <a:ea typeface="Times New Roman" panose="02020603050405020304" pitchFamily="18" charset="0"/>
                <a:cs typeface="Calibri" panose="020F0502020204030204" pitchFamily="34" charset="0"/>
              </a:rPr>
              <a:t>Select a point from the dataset.</a:t>
            </a:r>
            <a:endParaRPr lang="en-IN" sz="33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3300" dirty="0">
                <a:effectLst/>
                <a:latin typeface="Calibri" panose="020F0502020204030204" pitchFamily="34" charset="0"/>
                <a:ea typeface="Times New Roman" panose="02020603050405020304" pitchFamily="18" charset="0"/>
                <a:cs typeface="Calibri" panose="020F0502020204030204" pitchFamily="34" charset="0"/>
              </a:rPr>
              <a:t>Provide the parameters - epsilon, </a:t>
            </a:r>
            <a:r>
              <a:rPr lang="en-IN" sz="3300" dirty="0" err="1">
                <a:effectLst/>
                <a:latin typeface="Calibri" panose="020F0502020204030204" pitchFamily="34" charset="0"/>
                <a:ea typeface="Times New Roman" panose="02020603050405020304" pitchFamily="18" charset="0"/>
                <a:cs typeface="Calibri" panose="020F0502020204030204" pitchFamily="34" charset="0"/>
              </a:rPr>
              <a:t>min_samples</a:t>
            </a:r>
            <a:endParaRPr lang="en-IN" sz="33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3300" dirty="0">
                <a:effectLst/>
                <a:latin typeface="Calibri" panose="020F0502020204030204" pitchFamily="34" charset="0"/>
                <a:ea typeface="Times New Roman" panose="02020603050405020304" pitchFamily="18" charset="0"/>
                <a:cs typeface="Calibri" panose="020F0502020204030204" pitchFamily="34" charset="0"/>
              </a:rPr>
              <a:t>Match all the reachable points and check whether a point falls under core point category, border point category, or noise point category.</a:t>
            </a:r>
            <a:endParaRPr lang="en-IN" sz="33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3300" dirty="0">
                <a:effectLst/>
                <a:latin typeface="Calibri" panose="020F0502020204030204" pitchFamily="34" charset="0"/>
                <a:ea typeface="Times New Roman" panose="02020603050405020304" pitchFamily="18" charset="0"/>
                <a:cs typeface="Calibri" panose="020F0502020204030204" pitchFamily="34" charset="0"/>
              </a:rPr>
              <a:t>Classify each point into one of these three categories until there are no points are reachable.</a:t>
            </a:r>
            <a:endParaRPr lang="en-IN" sz="33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3300" dirty="0">
                <a:effectLst/>
                <a:latin typeface="Calibri" panose="020F0502020204030204" pitchFamily="34" charset="0"/>
                <a:ea typeface="Times New Roman" panose="02020603050405020304" pitchFamily="18" charset="0"/>
                <a:cs typeface="Calibri" panose="020F0502020204030204" pitchFamily="34" charset="0"/>
              </a:rPr>
              <a:t>So this is the end of calculating 1 cluster.</a:t>
            </a:r>
            <a:endParaRPr lang="en-IN" sz="33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3300" dirty="0">
                <a:effectLst/>
                <a:latin typeface="Calibri" panose="020F0502020204030204" pitchFamily="34" charset="0"/>
                <a:ea typeface="Times New Roman" panose="02020603050405020304" pitchFamily="18" charset="0"/>
                <a:cs typeface="Calibri" panose="020F0502020204030204" pitchFamily="34" charset="0"/>
              </a:rPr>
              <a:t>Now pick up any one point from the data which is not clustered.</a:t>
            </a:r>
            <a:endParaRPr lang="en-IN" sz="33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3300" dirty="0">
                <a:effectLst/>
                <a:latin typeface="Calibri" panose="020F0502020204030204" pitchFamily="34" charset="0"/>
                <a:ea typeface="Times New Roman" panose="02020603050405020304" pitchFamily="18" charset="0"/>
                <a:cs typeface="Calibri" panose="020F0502020204030204" pitchFamily="34" charset="0"/>
              </a:rPr>
              <a:t>Repeat the steps 3,4,5 until there are no points left those are not clustered in the dataset.</a:t>
            </a:r>
            <a:endParaRPr lang="en-IN" sz="33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3300" dirty="0">
                <a:effectLst/>
                <a:latin typeface="Calibri" panose="020F0502020204030204" pitchFamily="34" charset="0"/>
                <a:ea typeface="Times New Roman" panose="02020603050405020304" pitchFamily="18" charset="0"/>
                <a:cs typeface="Calibri" panose="020F0502020204030204" pitchFamily="34" charset="0"/>
              </a:rPr>
              <a:t>Get all the labels of each customer, which denotes the customer's cluster.</a:t>
            </a:r>
            <a:endParaRPr lang="en-IN" sz="33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3300" dirty="0">
                <a:effectLst/>
                <a:latin typeface="Calibri" panose="020F0502020204030204" pitchFamily="34" charset="0"/>
                <a:ea typeface="Times New Roman" panose="02020603050405020304" pitchFamily="18" charset="0"/>
                <a:cs typeface="Calibri" panose="020F0502020204030204" pitchFamily="34" charset="0"/>
              </a:rPr>
              <a:t>Now save these labels in the data frame and use them to treat the customers effectively</a:t>
            </a:r>
          </a:p>
          <a:p>
            <a:pPr algn="just">
              <a:lnSpc>
                <a:spcPct val="115000"/>
              </a:lnSpc>
              <a:spcAft>
                <a:spcPts val="1000"/>
              </a:spcAft>
              <a:buFont typeface="Wingdings" panose="05000000000000000000" pitchFamily="2" charset="2"/>
              <a:buChar char="Ø"/>
            </a:pPr>
            <a:r>
              <a:rPr lang="en-IN" sz="3600" dirty="0">
                <a:latin typeface="Calibri" panose="020F0502020204030204" pitchFamily="34" charset="0"/>
                <a:ea typeface="Times New Roman" panose="02020603050405020304" pitchFamily="18" charset="0"/>
              </a:rPr>
              <a:t>The figure is a scatter plot after our model has predicted the cluster labels.</a:t>
            </a:r>
          </a:p>
          <a:p>
            <a:pPr algn="just">
              <a:lnSpc>
                <a:spcPct val="115000"/>
              </a:lnSpc>
              <a:spcAft>
                <a:spcPts val="1000"/>
              </a:spcAft>
              <a:buFont typeface="Wingdings" panose="05000000000000000000" pitchFamily="2" charset="2"/>
              <a:buChar char="Ø"/>
            </a:pPr>
            <a:endParaRPr lang="en-IN" sz="33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47BFED3-A161-45A7-9B59-B30D03641B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58037" y="723900"/>
            <a:ext cx="4805363" cy="2705100"/>
          </a:xfrm>
          <a:prstGeom prst="rect">
            <a:avLst/>
          </a:prstGeom>
          <a:noFill/>
          <a:ln>
            <a:noFill/>
          </a:ln>
        </p:spPr>
      </p:pic>
      <p:pic>
        <p:nvPicPr>
          <p:cNvPr id="5" name="Picture 4">
            <a:extLst>
              <a:ext uri="{FF2B5EF4-FFF2-40B4-BE49-F238E27FC236}">
                <a16:creationId xmlns:a16="http://schemas.microsoft.com/office/drawing/2014/main" id="{4AA2A043-BDCF-44B6-B5BF-C84AFE5B2AD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05686" y="4057650"/>
            <a:ext cx="4310064" cy="952500"/>
          </a:xfrm>
          <a:prstGeom prst="rect">
            <a:avLst/>
          </a:prstGeom>
          <a:noFill/>
          <a:ln>
            <a:noFill/>
          </a:ln>
        </p:spPr>
      </p:pic>
      <p:sp>
        <p:nvSpPr>
          <p:cNvPr id="6" name="Slide Number Placeholder 5">
            <a:extLst>
              <a:ext uri="{FF2B5EF4-FFF2-40B4-BE49-F238E27FC236}">
                <a16:creationId xmlns:a16="http://schemas.microsoft.com/office/drawing/2014/main" id="{E5913561-AB47-44BC-BE62-5C0705D3EC64}"/>
              </a:ext>
            </a:extLst>
          </p:cNvPr>
          <p:cNvSpPr>
            <a:spLocks noGrp="1"/>
          </p:cNvSpPr>
          <p:nvPr>
            <p:ph type="sldNum" sz="quarter" idx="12"/>
          </p:nvPr>
        </p:nvSpPr>
        <p:spPr/>
        <p:txBody>
          <a:bodyPr/>
          <a:lstStyle/>
          <a:p>
            <a:fld id="{8334E012-5C07-4443-9369-0FF2C0E3E230}" type="slidenum">
              <a:rPr lang="en-IN" smtClean="0"/>
              <a:t>6</a:t>
            </a:fld>
            <a:endParaRPr lang="en-IN"/>
          </a:p>
        </p:txBody>
      </p:sp>
    </p:spTree>
    <p:extLst>
      <p:ext uri="{BB962C8B-B14F-4D97-AF65-F5344CB8AC3E}">
        <p14:creationId xmlns:p14="http://schemas.microsoft.com/office/powerpoint/2010/main" val="274480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69CC-E69F-44F4-94D3-99D68B310AAC}"/>
              </a:ext>
            </a:extLst>
          </p:cNvPr>
          <p:cNvSpPr>
            <a:spLocks noGrp="1"/>
          </p:cNvSpPr>
          <p:nvPr>
            <p:ph type="title"/>
          </p:nvPr>
        </p:nvSpPr>
        <p:spPr>
          <a:xfrm>
            <a:off x="705143" y="120235"/>
            <a:ext cx="10515600" cy="1325563"/>
          </a:xfrm>
        </p:spPr>
        <p:txBody>
          <a:bodyPr>
            <a:normAutofit/>
          </a:bodyPr>
          <a:lstStyle/>
          <a:p>
            <a:pPr marL="457200" indent="-457200">
              <a:buFont typeface="Wingdings" panose="05000000000000000000" pitchFamily="2" charset="2"/>
              <a:buChar char="q"/>
            </a:pPr>
            <a:r>
              <a:rPr lang="en-IN" sz="2800" dirty="0"/>
              <a:t>Silhouette Validation technique and finding best model</a:t>
            </a:r>
          </a:p>
        </p:txBody>
      </p:sp>
      <p:sp>
        <p:nvSpPr>
          <p:cNvPr id="3" name="Content Placeholder 2">
            <a:extLst>
              <a:ext uri="{FF2B5EF4-FFF2-40B4-BE49-F238E27FC236}">
                <a16:creationId xmlns:a16="http://schemas.microsoft.com/office/drawing/2014/main" id="{C6214E8F-ED31-4597-AA54-5D247C1443F5}"/>
              </a:ext>
            </a:extLst>
          </p:cNvPr>
          <p:cNvSpPr>
            <a:spLocks noGrp="1"/>
          </p:cNvSpPr>
          <p:nvPr>
            <p:ph sz="half" idx="1"/>
          </p:nvPr>
        </p:nvSpPr>
        <p:spPr>
          <a:xfrm>
            <a:off x="781343" y="1445798"/>
            <a:ext cx="5181600" cy="4351338"/>
          </a:xfrm>
        </p:spPr>
        <p:txBody>
          <a:bodyPr/>
          <a:lstStyle/>
          <a:p>
            <a:pPr marL="0" indent="0">
              <a:buNone/>
            </a:pPr>
            <a:r>
              <a:rPr lang="en-IN" sz="1800" dirty="0">
                <a:effectLst/>
                <a:latin typeface="Calibri" panose="020F0502020204030204" pitchFamily="34" charset="0"/>
                <a:ea typeface="Times New Roman" panose="02020603050405020304" pitchFamily="18" charset="0"/>
                <a:cs typeface="Calibri" panose="020F0502020204030204" pitchFamily="34" charset="0"/>
              </a:rPr>
              <a:t>It is used to find/Check/Validate whether the chosen number of clusters for a specific model is correct and optimal or not.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u="sng" dirty="0">
                <a:effectLst/>
                <a:latin typeface="Calibri" panose="020F0502020204030204" pitchFamily="34" charset="0"/>
                <a:ea typeface="Times New Roman" panose="02020603050405020304" pitchFamily="18" charset="0"/>
                <a:cs typeface="Calibri" panose="020F0502020204030204" pitchFamily="34" charset="0"/>
              </a:rPr>
              <a:t>Calculating silhouette score for KMeans for different values of clusters: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
        <p:nvSpPr>
          <p:cNvPr id="4" name="Content Placeholder 3">
            <a:extLst>
              <a:ext uri="{FF2B5EF4-FFF2-40B4-BE49-F238E27FC236}">
                <a16:creationId xmlns:a16="http://schemas.microsoft.com/office/drawing/2014/main" id="{0E88D320-1454-427A-928D-BA178E1F5D9B}"/>
              </a:ext>
            </a:extLst>
          </p:cNvPr>
          <p:cNvSpPr>
            <a:spLocks noGrp="1"/>
          </p:cNvSpPr>
          <p:nvPr>
            <p:ph sz="half" idx="2"/>
          </p:nvPr>
        </p:nvSpPr>
        <p:spPr/>
        <p:txBody>
          <a:bodyPr/>
          <a:lstStyle/>
          <a:p>
            <a:pPr>
              <a:buFont typeface="Wingdings" panose="05000000000000000000" pitchFamily="2" charset="2"/>
              <a:buChar char="Ø"/>
            </a:pPr>
            <a:r>
              <a:rPr lang="en-IN" sz="1800" u="sng" dirty="0">
                <a:effectLst/>
                <a:latin typeface="Calibri" panose="020F0502020204030204" pitchFamily="34" charset="0"/>
                <a:ea typeface="Times New Roman" panose="02020603050405020304" pitchFamily="18" charset="0"/>
                <a:cs typeface="Calibri" panose="020F0502020204030204" pitchFamily="34" charset="0"/>
              </a:rPr>
              <a:t>Calculating silhouette score for Hierarchical for different values of clusters: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2BDB6CCF-4488-4AC8-BB3E-6ABEFEF75C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2086" y="2940733"/>
            <a:ext cx="5210028" cy="3552142"/>
          </a:xfrm>
          <a:prstGeom prst="rect">
            <a:avLst/>
          </a:prstGeom>
          <a:noFill/>
          <a:ln>
            <a:noFill/>
          </a:ln>
        </p:spPr>
      </p:pic>
      <p:pic>
        <p:nvPicPr>
          <p:cNvPr id="6" name="Picture 5">
            <a:extLst>
              <a:ext uri="{FF2B5EF4-FFF2-40B4-BE49-F238E27FC236}">
                <a16:creationId xmlns:a16="http://schemas.microsoft.com/office/drawing/2014/main" id="{5FFB2192-8161-49F1-B1B3-07AC26A1F7D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38826" y="2940733"/>
            <a:ext cx="5781088" cy="3371167"/>
          </a:xfrm>
          <a:prstGeom prst="rect">
            <a:avLst/>
          </a:prstGeom>
          <a:noFill/>
          <a:ln>
            <a:noFill/>
          </a:ln>
        </p:spPr>
      </p:pic>
      <p:sp>
        <p:nvSpPr>
          <p:cNvPr id="7" name="Slide Number Placeholder 6">
            <a:extLst>
              <a:ext uri="{FF2B5EF4-FFF2-40B4-BE49-F238E27FC236}">
                <a16:creationId xmlns:a16="http://schemas.microsoft.com/office/drawing/2014/main" id="{633103A5-645A-47EE-8661-8F5DACB4197F}"/>
              </a:ext>
            </a:extLst>
          </p:cNvPr>
          <p:cNvSpPr>
            <a:spLocks noGrp="1"/>
          </p:cNvSpPr>
          <p:nvPr>
            <p:ph type="sldNum" sz="quarter" idx="12"/>
          </p:nvPr>
        </p:nvSpPr>
        <p:spPr/>
        <p:txBody>
          <a:bodyPr/>
          <a:lstStyle/>
          <a:p>
            <a:fld id="{8334E012-5C07-4443-9369-0FF2C0E3E230}" type="slidenum">
              <a:rPr lang="en-IN" smtClean="0"/>
              <a:t>7</a:t>
            </a:fld>
            <a:endParaRPr lang="en-IN"/>
          </a:p>
        </p:txBody>
      </p:sp>
    </p:spTree>
    <p:extLst>
      <p:ext uri="{BB962C8B-B14F-4D97-AF65-F5344CB8AC3E}">
        <p14:creationId xmlns:p14="http://schemas.microsoft.com/office/powerpoint/2010/main" val="335546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5BA88D-983D-4F26-81B7-5A8FC588DA4E}"/>
              </a:ext>
            </a:extLst>
          </p:cNvPr>
          <p:cNvSpPr>
            <a:spLocks noGrp="1"/>
          </p:cNvSpPr>
          <p:nvPr>
            <p:ph idx="1"/>
          </p:nvPr>
        </p:nvSpPr>
        <p:spPr>
          <a:xfrm>
            <a:off x="262011" y="483760"/>
            <a:ext cx="5257800" cy="402505"/>
          </a:xfrm>
        </p:spPr>
        <p:txBody>
          <a:bodyPr>
            <a:normAutofit/>
          </a:bodyPr>
          <a:lstStyle/>
          <a:p>
            <a:pPr>
              <a:buFont typeface="Wingdings" panose="05000000000000000000" pitchFamily="2" charset="2"/>
              <a:buChar char="Ø"/>
            </a:pPr>
            <a:r>
              <a:rPr lang="en-IN" sz="1800" u="sng" dirty="0">
                <a:effectLst/>
                <a:latin typeface="Calibri" panose="020F0502020204030204" pitchFamily="34" charset="0"/>
                <a:ea typeface="Times New Roman" panose="02020603050405020304" pitchFamily="18" charset="0"/>
                <a:cs typeface="Calibri" panose="020F0502020204030204" pitchFamily="34" charset="0"/>
              </a:rPr>
              <a:t>Calculating silhouette score for DBSCAN model: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6F25778-AEC8-4D1B-89BF-A7F43EB010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 y="1342391"/>
            <a:ext cx="5781822" cy="569403"/>
          </a:xfrm>
          <a:prstGeom prst="rect">
            <a:avLst/>
          </a:prstGeom>
          <a:noFill/>
          <a:ln>
            <a:noFill/>
          </a:ln>
        </p:spPr>
      </p:pic>
      <p:sp>
        <p:nvSpPr>
          <p:cNvPr id="6" name="TextBox 5">
            <a:extLst>
              <a:ext uri="{FF2B5EF4-FFF2-40B4-BE49-F238E27FC236}">
                <a16:creationId xmlns:a16="http://schemas.microsoft.com/office/drawing/2014/main" id="{BC69793D-4036-4CDB-91BA-B717094AB1CA}"/>
              </a:ext>
            </a:extLst>
          </p:cNvPr>
          <p:cNvSpPr txBox="1"/>
          <p:nvPr/>
        </p:nvSpPr>
        <p:spPr>
          <a:xfrm>
            <a:off x="262011" y="2510138"/>
            <a:ext cx="6096000" cy="392159"/>
          </a:xfrm>
          <a:prstGeom prst="rect">
            <a:avLst/>
          </a:prstGeom>
          <a:noFill/>
        </p:spPr>
        <p:txBody>
          <a:bodyPr wrap="square">
            <a:spAutoFit/>
          </a:bodyPr>
          <a:lstStyle/>
          <a:p>
            <a:pPr marL="285750" indent="-285750" algn="just">
              <a:lnSpc>
                <a:spcPct val="115000"/>
              </a:lnSpc>
              <a:spcAft>
                <a:spcPts val="1000"/>
              </a:spcAft>
              <a:buFont typeface="Wingdings" panose="05000000000000000000" pitchFamily="2" charset="2"/>
              <a:buChar char="Ø"/>
            </a:pPr>
            <a:r>
              <a:rPr lang="en-IN" sz="1800" u="sng" dirty="0">
                <a:effectLst/>
                <a:latin typeface="Calibri" panose="020F0502020204030204" pitchFamily="34" charset="0"/>
                <a:ea typeface="Times New Roman" panose="02020603050405020304" pitchFamily="18" charset="0"/>
                <a:cs typeface="Calibri" panose="020F0502020204030204" pitchFamily="34" charset="0"/>
              </a:rPr>
              <a:t>DBSCAN model after Hyper parameter tuning: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6D80290-C533-476B-A440-D2147C3890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1554" y="3420523"/>
            <a:ext cx="4938713" cy="3434354"/>
          </a:xfrm>
          <a:prstGeom prst="rect">
            <a:avLst/>
          </a:prstGeom>
          <a:noFill/>
          <a:ln>
            <a:noFill/>
          </a:ln>
        </p:spPr>
      </p:pic>
      <p:sp>
        <p:nvSpPr>
          <p:cNvPr id="9" name="TextBox 8">
            <a:extLst>
              <a:ext uri="{FF2B5EF4-FFF2-40B4-BE49-F238E27FC236}">
                <a16:creationId xmlns:a16="http://schemas.microsoft.com/office/drawing/2014/main" id="{470C9A9E-A76C-409B-A0D9-B182C7674A8C}"/>
              </a:ext>
            </a:extLst>
          </p:cNvPr>
          <p:cNvSpPr txBox="1"/>
          <p:nvPr/>
        </p:nvSpPr>
        <p:spPr>
          <a:xfrm>
            <a:off x="5812742" y="481232"/>
            <a:ext cx="6245870" cy="4656468"/>
          </a:xfrm>
          <a:prstGeom prst="rect">
            <a:avLst/>
          </a:prstGeom>
          <a:noFill/>
        </p:spPr>
        <p:txBody>
          <a:bodyPr wrap="square">
            <a:spAutoFit/>
          </a:bodyPr>
          <a:lstStyle/>
          <a:p>
            <a:pPr algn="just">
              <a:lnSpc>
                <a:spcPct val="115000"/>
              </a:lnSpc>
              <a:spcAft>
                <a:spcPts val="1000"/>
              </a:spcAft>
            </a:pPr>
            <a:r>
              <a:rPr lang="en-IN" sz="1800" u="sng" dirty="0">
                <a:effectLst/>
                <a:latin typeface="Calibri" panose="020F0502020204030204" pitchFamily="34" charset="0"/>
                <a:ea typeface="Times New Roman" panose="02020603050405020304" pitchFamily="18" charset="0"/>
                <a:cs typeface="Calibri" panose="020F0502020204030204" pitchFamily="34" charset="0"/>
              </a:rPr>
              <a:t>Finding the BEST model:</a:t>
            </a:r>
          </a:p>
          <a:p>
            <a:pPr algn="just">
              <a:lnSpc>
                <a:spcPct val="115000"/>
              </a:lnSpc>
              <a:spcAft>
                <a:spcPts val="1000"/>
              </a:spcAft>
            </a:pP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lgn="just">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Simple find the model with highest silhouette score. Now among KMeans and Hierarchical models, for all combinations of input data points, the silhouette score is more for the KMeans Model.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So, the best model for this customer segmentation dataset is KMeans Clustering Model.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labels outputted by this model is considered ultimately.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endParaRPr lang="en-IN"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lnSpc>
                <a:spcPct val="115000"/>
              </a:lnSpc>
              <a:spcAft>
                <a:spcPts val="1000"/>
              </a:spcAft>
              <a:buFont typeface="Wingdings" panose="05000000000000000000" pitchFamily="2" charset="2"/>
              <a:buChar char="Ø"/>
            </a:pP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lgn="just">
              <a:lnSpc>
                <a:spcPct val="115000"/>
              </a:lnSpc>
              <a:spcAft>
                <a:spcPts val="1000"/>
              </a:spcAft>
              <a:buFont typeface="Wingdings" panose="05000000000000000000" pitchFamily="2" charset="2"/>
              <a:buChar char="Ø"/>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FDAED51-F331-45EF-A4BE-2879C887967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496842"/>
            <a:ext cx="7010399" cy="2157493"/>
          </a:xfrm>
          <a:prstGeom prst="rect">
            <a:avLst/>
          </a:prstGeom>
          <a:noFill/>
          <a:ln>
            <a:noFill/>
          </a:ln>
        </p:spPr>
      </p:pic>
      <p:sp>
        <p:nvSpPr>
          <p:cNvPr id="11" name="Slide Number Placeholder 10">
            <a:extLst>
              <a:ext uri="{FF2B5EF4-FFF2-40B4-BE49-F238E27FC236}">
                <a16:creationId xmlns:a16="http://schemas.microsoft.com/office/drawing/2014/main" id="{69C38A32-7477-4A33-83CD-CA1BD806C29F}"/>
              </a:ext>
            </a:extLst>
          </p:cNvPr>
          <p:cNvSpPr>
            <a:spLocks noGrp="1"/>
          </p:cNvSpPr>
          <p:nvPr>
            <p:ph type="sldNum" sz="quarter" idx="12"/>
          </p:nvPr>
        </p:nvSpPr>
        <p:spPr/>
        <p:txBody>
          <a:bodyPr/>
          <a:lstStyle/>
          <a:p>
            <a:fld id="{8334E012-5C07-4443-9369-0FF2C0E3E230}" type="slidenum">
              <a:rPr lang="en-IN" smtClean="0"/>
              <a:t>8</a:t>
            </a:fld>
            <a:endParaRPr lang="en-IN"/>
          </a:p>
        </p:txBody>
      </p:sp>
    </p:spTree>
    <p:extLst>
      <p:ext uri="{BB962C8B-B14F-4D97-AF65-F5344CB8AC3E}">
        <p14:creationId xmlns:p14="http://schemas.microsoft.com/office/powerpoint/2010/main" val="308056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026A-3B7E-4093-910D-86041A574CBD}"/>
              </a:ext>
            </a:extLst>
          </p:cNvPr>
          <p:cNvSpPr>
            <a:spLocks noGrp="1"/>
          </p:cNvSpPr>
          <p:nvPr>
            <p:ph type="title"/>
          </p:nvPr>
        </p:nvSpPr>
        <p:spPr>
          <a:xfrm>
            <a:off x="533400" y="0"/>
            <a:ext cx="10515600" cy="1325563"/>
          </a:xfrm>
        </p:spPr>
        <p:txBody>
          <a:bodyPr>
            <a:normAutofit/>
          </a:bodyPr>
          <a:lstStyle/>
          <a:p>
            <a:pPr marL="571500" indent="-571500">
              <a:buFont typeface="Wingdings" panose="05000000000000000000" pitchFamily="2" charset="2"/>
              <a:buChar char="q"/>
            </a:pPr>
            <a:r>
              <a:rPr lang="en-IN" sz="2800" dirty="0"/>
              <a:t>Our final dataset </a:t>
            </a:r>
          </a:p>
        </p:txBody>
      </p:sp>
      <p:sp>
        <p:nvSpPr>
          <p:cNvPr id="3" name="Content Placeholder 2">
            <a:extLst>
              <a:ext uri="{FF2B5EF4-FFF2-40B4-BE49-F238E27FC236}">
                <a16:creationId xmlns:a16="http://schemas.microsoft.com/office/drawing/2014/main" id="{F33563A1-5CF5-473E-B5EA-FE9F98F472E9}"/>
              </a:ext>
            </a:extLst>
          </p:cNvPr>
          <p:cNvSpPr>
            <a:spLocks noGrp="1"/>
          </p:cNvSpPr>
          <p:nvPr>
            <p:ph sz="half" idx="1"/>
          </p:nvPr>
        </p:nvSpPr>
        <p:spPr>
          <a:xfrm>
            <a:off x="247650" y="1325563"/>
            <a:ext cx="11410950" cy="3265487"/>
          </a:xfrm>
        </p:spPr>
        <p:txBody>
          <a:bodyPr>
            <a:normAutofit fontScale="92500" lnSpcReduction="10000"/>
          </a:bodyPr>
          <a:lstStyle/>
          <a:p>
            <a:pPr>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We have found out the best model, which has high silhouette score, and using this model, we predict the cluster labels, save these labels in the data frame and then visualize the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Till now I have only discussed that I have calculated the cluster labels for the data: Annual VS Income.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But I also have done clustering based on 2 other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meaningful </a:t>
            </a:r>
            <a:r>
              <a:rPr lang="en-IN" sz="1800" dirty="0">
                <a:effectLst/>
                <a:latin typeface="Calibri" panose="020F0502020204030204" pitchFamily="34" charset="0"/>
                <a:ea typeface="Times New Roman" panose="02020603050405020304" pitchFamily="18" charset="0"/>
                <a:cs typeface="Calibri" panose="020F0502020204030204" pitchFamily="34" charset="0"/>
              </a:rPr>
              <a:t>combinations.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They are: Age VS score, and Age VS Income VS score.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Times New Roman" panose="02020603050405020304" pitchFamily="18" charset="0"/>
                <a:cs typeface="Calibri" panose="020F0502020204030204" pitchFamily="34" charset="0"/>
              </a:rPr>
              <a:t>So finally, we get three columns of cluster labels.</a:t>
            </a:r>
          </a:p>
          <a:p>
            <a:pPr algn="just">
              <a:lnSpc>
                <a:spcPct val="115000"/>
              </a:lnSpc>
              <a:spcAft>
                <a:spcPts val="1000"/>
              </a:spcAft>
              <a:buFont typeface="Wingdings" panose="05000000000000000000" pitchFamily="2" charset="2"/>
              <a:buChar char="Ø"/>
            </a:pPr>
            <a:r>
              <a:rPr lang="en-IN" sz="1800" dirty="0">
                <a:latin typeface="Calibri" panose="020F0502020204030204" pitchFamily="34" charset="0"/>
                <a:ea typeface="Times New Roman" panose="02020603050405020304" pitchFamily="18" charset="0"/>
                <a:cs typeface="Calibri" panose="020F0502020204030204" pitchFamily="34" charset="0"/>
              </a:rPr>
              <a:t>The final dataframe we have now is :</a:t>
            </a:r>
          </a:p>
          <a:p>
            <a:pPr algn="just">
              <a:lnSpc>
                <a:spcPct val="115000"/>
              </a:lnSpc>
              <a:spcAft>
                <a:spcPts val="1000"/>
              </a:spcAft>
              <a:buFont typeface="Wingdings" panose="05000000000000000000" pitchFamily="2" charset="2"/>
              <a:buChar char="Ø"/>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4DE7FC25-D8CD-42E2-8B48-9D5DCC1656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9550" y="4323079"/>
            <a:ext cx="11734800" cy="2418716"/>
          </a:xfrm>
          <a:prstGeom prst="rect">
            <a:avLst/>
          </a:prstGeom>
          <a:noFill/>
          <a:ln>
            <a:noFill/>
          </a:ln>
        </p:spPr>
      </p:pic>
      <p:sp>
        <p:nvSpPr>
          <p:cNvPr id="6" name="Slide Number Placeholder 5">
            <a:extLst>
              <a:ext uri="{FF2B5EF4-FFF2-40B4-BE49-F238E27FC236}">
                <a16:creationId xmlns:a16="http://schemas.microsoft.com/office/drawing/2014/main" id="{CFD7D0E0-2B61-426F-938B-FC36D04350D4}"/>
              </a:ext>
            </a:extLst>
          </p:cNvPr>
          <p:cNvSpPr>
            <a:spLocks noGrp="1"/>
          </p:cNvSpPr>
          <p:nvPr>
            <p:ph type="sldNum" sz="quarter" idx="12"/>
          </p:nvPr>
        </p:nvSpPr>
        <p:spPr/>
        <p:txBody>
          <a:bodyPr/>
          <a:lstStyle/>
          <a:p>
            <a:fld id="{8334E012-5C07-4443-9369-0FF2C0E3E230}" type="slidenum">
              <a:rPr lang="en-IN" smtClean="0"/>
              <a:t>9</a:t>
            </a:fld>
            <a:endParaRPr lang="en-IN"/>
          </a:p>
        </p:txBody>
      </p:sp>
    </p:spTree>
    <p:extLst>
      <p:ext uri="{BB962C8B-B14F-4D97-AF65-F5344CB8AC3E}">
        <p14:creationId xmlns:p14="http://schemas.microsoft.com/office/powerpoint/2010/main" val="41510378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TotalTime>
  <Words>1327</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Wingdings</vt:lpstr>
      <vt:lpstr>Wingdings 3</vt:lpstr>
      <vt:lpstr>Facet</vt:lpstr>
      <vt:lpstr> EXPOSYS DATA LABS   Data science – Customer Segmentation Project</vt:lpstr>
      <vt:lpstr>What is customer segmentation and why we need it</vt:lpstr>
      <vt:lpstr>Our dataset and how we perform customer segmentation</vt:lpstr>
      <vt:lpstr>Segmentation using different Machine learning models</vt:lpstr>
      <vt:lpstr>PowerPoint Presentation</vt:lpstr>
      <vt:lpstr>PowerPoint Presentation</vt:lpstr>
      <vt:lpstr>Silhouette Validation technique and finding best model</vt:lpstr>
      <vt:lpstr>PowerPoint Presentation</vt:lpstr>
      <vt:lpstr>Our final dataset </vt:lpstr>
      <vt:lpstr>Visualize and analyse the clusters.</vt:lpstr>
      <vt:lpstr>PowerPoint Presentation</vt:lpstr>
      <vt:lpstr>PowerPoint Presentation</vt:lpstr>
      <vt:lpstr>Rank the customers based on the spending scores</vt:lpstr>
      <vt:lpstr>Treating different customers effectively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EXPOSYS DATA LABS   Data science – Customer Segmentation Project</dc:title>
  <dc:creator>Raghava M</dc:creator>
  <cp:lastModifiedBy>Raghava M</cp:lastModifiedBy>
  <cp:revision>2</cp:revision>
  <dcterms:created xsi:type="dcterms:W3CDTF">2021-08-07T11:00:35Z</dcterms:created>
  <dcterms:modified xsi:type="dcterms:W3CDTF">2021-08-07T12:52:22Z</dcterms:modified>
</cp:coreProperties>
</file>