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69" r:id="rId3"/>
    <p:sldId id="257" r:id="rId4"/>
    <p:sldId id="258" r:id="rId5"/>
    <p:sldId id="270" r:id="rId6"/>
    <p:sldId id="271" r:id="rId7"/>
    <p:sldId id="272" r:id="rId8"/>
    <p:sldId id="262" r:id="rId9"/>
    <p:sldId id="259"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73"/>
    <p:restoredTop sz="94704"/>
  </p:normalViewPr>
  <p:slideViewPr>
    <p:cSldViewPr snapToGrid="0" snapToObjects="1">
      <p:cViewPr varScale="1">
        <p:scale>
          <a:sx n="105" d="100"/>
          <a:sy n="105" d="100"/>
        </p:scale>
        <p:origin x="5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DF044-F7CB-BA48-8E0F-0B409DE49B29}" type="datetimeFigureOut">
              <a:rPr lang="en-US" smtClean="0"/>
              <a:t>3/3/2024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919D-9612-DD4B-9252-12B6C77C5962}" type="slidenum">
              <a:rPr lang="en-US" smtClean="0"/>
              <a:t>‹#›</a:t>
            </a:fld>
            <a:endParaRPr lang="en-US"/>
          </a:p>
        </p:txBody>
      </p:sp>
    </p:spTree>
    <p:extLst>
      <p:ext uri="{BB962C8B-B14F-4D97-AF65-F5344CB8AC3E}">
        <p14:creationId xmlns:p14="http://schemas.microsoft.com/office/powerpoint/2010/main" val="155858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A6919D-9612-DD4B-9252-12B6C77C5962}" type="slidenum">
              <a:rPr lang="en-US" smtClean="0"/>
              <a:t>9</a:t>
            </a:fld>
            <a:endParaRPr lang="en-US"/>
          </a:p>
        </p:txBody>
      </p:sp>
    </p:spTree>
    <p:extLst>
      <p:ext uri="{BB962C8B-B14F-4D97-AF65-F5344CB8AC3E}">
        <p14:creationId xmlns:p14="http://schemas.microsoft.com/office/powerpoint/2010/main" val="20280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B8C71-2BAE-FCBC-E612-2AFE78357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DC606C-6AD5-6C3D-6959-0B08C694E0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3486FC-4F05-EB57-FF9A-232818911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38804D-C0B6-AB67-F0DC-43AE983F9E86}"/>
              </a:ext>
            </a:extLst>
          </p:cNvPr>
          <p:cNvSpPr>
            <a:spLocks noGrp="1"/>
          </p:cNvSpPr>
          <p:nvPr>
            <p:ph type="sldNum" sz="quarter" idx="10"/>
          </p:nvPr>
        </p:nvSpPr>
        <p:spPr/>
        <p:txBody>
          <a:bodyPr/>
          <a:lstStyle/>
          <a:p>
            <a:fld id="{FDA6919D-9612-DD4B-9252-12B6C77C5962}" type="slidenum">
              <a:rPr lang="en-US" smtClean="0"/>
              <a:t>10</a:t>
            </a:fld>
            <a:endParaRPr lang="en-US"/>
          </a:p>
        </p:txBody>
      </p:sp>
    </p:spTree>
    <p:extLst>
      <p:ext uri="{BB962C8B-B14F-4D97-AF65-F5344CB8AC3E}">
        <p14:creationId xmlns:p14="http://schemas.microsoft.com/office/powerpoint/2010/main" val="353721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A1DDB2-5F65-7F43-A7EF-90F87641C2B2}"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8911-B433-634A-8462-B3CDA1BC706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1DDB2-5F65-7F43-A7EF-90F87641C2B2}"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218047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1DDB2-5F65-7F43-A7EF-90F87641C2B2}"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179211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1DDB2-5F65-7F43-A7EF-90F87641C2B2}"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96543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1DDB2-5F65-7F43-A7EF-90F87641C2B2}"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8911-B433-634A-8462-B3CDA1BC706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37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1DDB2-5F65-7F43-A7EF-90F87641C2B2}"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192229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1DDB2-5F65-7F43-A7EF-90F87641C2B2}" type="datetimeFigureOut">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90774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1DDB2-5F65-7F43-A7EF-90F87641C2B2}" type="datetimeFigureOut">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191455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A1DDB2-5F65-7F43-A7EF-90F87641C2B2}" type="datetimeFigureOut">
              <a:rPr lang="en-US" smtClean="0"/>
              <a:t>3/3/2024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74042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BA1DDB2-5F65-7F43-A7EF-90F87641C2B2}" type="datetimeFigureOut">
              <a:rPr lang="en-US" smtClean="0"/>
              <a:t>3/3/2024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CD8911-B433-634A-8462-B3CDA1BC7061}" type="slidenum">
              <a:rPr lang="en-US" smtClean="0"/>
              <a:t>‹#›</a:t>
            </a:fld>
            <a:endParaRPr lang="en-US"/>
          </a:p>
        </p:txBody>
      </p:sp>
    </p:spTree>
    <p:extLst>
      <p:ext uri="{BB962C8B-B14F-4D97-AF65-F5344CB8AC3E}">
        <p14:creationId xmlns:p14="http://schemas.microsoft.com/office/powerpoint/2010/main" val="29460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1DDB2-5F65-7F43-A7EF-90F87641C2B2}"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D8911-B433-634A-8462-B3CDA1BC7061}" type="slidenum">
              <a:rPr lang="en-US" smtClean="0"/>
              <a:t>‹#›</a:t>
            </a:fld>
            <a:endParaRPr lang="en-US"/>
          </a:p>
        </p:txBody>
      </p:sp>
    </p:spTree>
    <p:extLst>
      <p:ext uri="{BB962C8B-B14F-4D97-AF65-F5344CB8AC3E}">
        <p14:creationId xmlns:p14="http://schemas.microsoft.com/office/powerpoint/2010/main" val="386548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BA1DDB2-5F65-7F43-A7EF-90F87641C2B2}" type="datetimeFigureOut">
              <a:rPr lang="en-US" smtClean="0"/>
              <a:t>3/3/2024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CD8911-B433-634A-8462-B3CDA1BC706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04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342900" y="640080"/>
            <a:ext cx="2744434" cy="2926080"/>
          </a:xfrm>
        </p:spPr>
        <p:txBody>
          <a:bodyPr>
            <a:normAutofit/>
          </a:bodyPr>
          <a:lstStyle/>
          <a:p>
            <a:r>
              <a:rPr lang="en-US" sz="3500" b="1" i="1" u="sng">
                <a:solidFill>
                  <a:srgbClr val="FFFFFF"/>
                </a:solidFill>
                <a:latin typeface="Times New Roman" panose="02020603050405020304" pitchFamily="18" charset="0"/>
                <a:cs typeface="Times New Roman" panose="02020603050405020304" pitchFamily="18" charset="0"/>
              </a:rPr>
              <a:t>Telecom Churn Prediction With Machine Learning</a:t>
            </a:r>
            <a:endParaRPr lang="en-US" sz="3500">
              <a:solidFill>
                <a:srgbClr val="FFFFFF"/>
              </a:solidFill>
              <a:latin typeface="Times New Roman" panose="02020603050405020304" pitchFamily="18" charset="0"/>
              <a:cs typeface="Times New Roman" panose="02020603050405020304" pitchFamily="18" charset="0"/>
            </a:endParaRPr>
          </a:p>
        </p:txBody>
      </p:sp>
      <p:pic>
        <p:nvPicPr>
          <p:cNvPr id="4" name="Picture 3" descr="A close-up of a computer server&#10;&#10;Description automatically generated">
            <a:extLst>
              <a:ext uri="{FF2B5EF4-FFF2-40B4-BE49-F238E27FC236}">
                <a16:creationId xmlns:a16="http://schemas.microsoft.com/office/drawing/2014/main" id="{57179274-550E-1664-8EDB-1A24B29696EB}"/>
              </a:ext>
            </a:extLst>
          </p:cNvPr>
          <p:cNvPicPr>
            <a:picLocks noChangeAspect="1"/>
          </p:cNvPicPr>
          <p:nvPr/>
        </p:nvPicPr>
        <p:blipFill rotWithShape="1">
          <a:blip r:embed="rId2"/>
          <a:srcRect l="23553" r="29989"/>
          <a:stretch/>
        </p:blipFill>
        <p:spPr>
          <a:xfrm>
            <a:off x="3479799" y="9154"/>
            <a:ext cx="5664200" cy="6857990"/>
          </a:xfrm>
          <a:prstGeom prst="rect">
            <a:avLst/>
          </a:prstGeom>
        </p:spPr>
      </p:pic>
      <p:sp>
        <p:nvSpPr>
          <p:cNvPr id="10" name="Rectangle 9">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6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6745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855100-D310-A676-BDD4-44F53F6C4A40}"/>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Magnifying glass on clear background">
            <a:extLst>
              <a:ext uri="{FF2B5EF4-FFF2-40B4-BE49-F238E27FC236}">
                <a16:creationId xmlns:a16="http://schemas.microsoft.com/office/drawing/2014/main" id="{C821F4FE-1583-E9C3-7D55-216A2AA5C22E}"/>
              </a:ext>
            </a:extLst>
          </p:cNvPr>
          <p:cNvPicPr>
            <a:picLocks noChangeAspect="1"/>
          </p:cNvPicPr>
          <p:nvPr/>
        </p:nvPicPr>
        <p:blipFill rotWithShape="1">
          <a:blip r:embed="rId3"/>
          <a:srcRect t="633" b="18840"/>
          <a:stretch/>
        </p:blipFill>
        <p:spPr>
          <a:xfrm>
            <a:off x="-24" y="10"/>
            <a:ext cx="9144023" cy="4915066"/>
          </a:xfrm>
          <a:prstGeom prst="rect">
            <a:avLst/>
          </a:prstGeom>
        </p:spPr>
      </p:pic>
      <p:sp>
        <p:nvSpPr>
          <p:cNvPr id="23" name="Rectangle 22">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extBox 10">
            <a:extLst>
              <a:ext uri="{FF2B5EF4-FFF2-40B4-BE49-F238E27FC236}">
                <a16:creationId xmlns:a16="http://schemas.microsoft.com/office/drawing/2014/main" id="{7D71894E-8AF0-D268-F191-F0A7A73CE722}"/>
              </a:ext>
            </a:extLst>
          </p:cNvPr>
          <p:cNvSpPr txBox="1"/>
          <p:nvPr/>
        </p:nvSpPr>
        <p:spPr>
          <a:xfrm>
            <a:off x="798897" y="5120640"/>
            <a:ext cx="7543800" cy="822960"/>
          </a:xfrm>
          <a:prstGeom prst="rect">
            <a:avLst/>
          </a:prstGeom>
        </p:spPr>
        <p:txBody>
          <a:bodyPr vert="horz" lIns="91440" tIns="45720" rIns="91440" bIns="45720" rtlCol="0" anchor="b">
            <a:normAutofit/>
          </a:bodyPr>
          <a:lstStyle/>
          <a:p>
            <a:pPr marL="0" indent="0" defTabSz="914400">
              <a:lnSpc>
                <a:spcPct val="85000"/>
              </a:lnSpc>
              <a:spcBef>
                <a:spcPct val="0"/>
              </a:spcBef>
              <a:spcAft>
                <a:spcPts val="600"/>
              </a:spcAft>
            </a:pPr>
            <a:r>
              <a:rPr lang="en-US" sz="3100" spc="-50">
                <a:solidFill>
                  <a:srgbClr val="FFFFFF"/>
                </a:solidFill>
                <a:latin typeface="+mj-lt"/>
                <a:ea typeface="+mj-ea"/>
                <a:cs typeface="+mj-cs"/>
              </a:rPr>
              <a:t>Thank you</a:t>
            </a:r>
          </a:p>
        </p:txBody>
      </p:sp>
      <p:sp>
        <p:nvSpPr>
          <p:cNvPr id="25" name="Rectangle 24">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6039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633A0-EB89-B760-3255-B637D431E4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820466-EB45-B857-118E-FD6D5A852C9A}"/>
              </a:ext>
            </a:extLst>
          </p:cNvPr>
          <p:cNvSpPr txBox="1"/>
          <p:nvPr/>
        </p:nvSpPr>
        <p:spPr>
          <a:xfrm>
            <a:off x="3359646" y="122576"/>
            <a:ext cx="299934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Team Members</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FB2FF2-8438-D397-ABA7-B07028E097ED}"/>
              </a:ext>
            </a:extLst>
          </p:cNvPr>
          <p:cNvSpPr txBox="1"/>
          <p:nvPr/>
        </p:nvSpPr>
        <p:spPr>
          <a:xfrm>
            <a:off x="1481328" y="1307592"/>
            <a:ext cx="2157984" cy="646331"/>
          </a:xfrm>
          <a:prstGeom prst="rect">
            <a:avLst/>
          </a:prstGeom>
          <a:noFill/>
        </p:spPr>
        <p:txBody>
          <a:bodyPr wrap="square" rtlCol="0">
            <a:spAutoFit/>
          </a:bodyPr>
          <a:lstStyle/>
          <a:p>
            <a:r>
              <a:rPr lang="en-US"/>
              <a:t>Raghavendra Aakula</a:t>
            </a:r>
          </a:p>
          <a:p>
            <a:r>
              <a:rPr lang="en-US"/>
              <a:t>     </a:t>
            </a:r>
            <a:r>
              <a:rPr lang="en-US" sz="1200"/>
              <a:t>Model Deployment</a:t>
            </a:r>
            <a:endParaRPr lang="en-US" dirty="0"/>
          </a:p>
        </p:txBody>
      </p:sp>
      <p:sp>
        <p:nvSpPr>
          <p:cNvPr id="8" name="TextBox 7">
            <a:extLst>
              <a:ext uri="{FF2B5EF4-FFF2-40B4-BE49-F238E27FC236}">
                <a16:creationId xmlns:a16="http://schemas.microsoft.com/office/drawing/2014/main" id="{A419CA6C-6ABB-FD24-1163-1B3A5D379BB6}"/>
              </a:ext>
            </a:extLst>
          </p:cNvPr>
          <p:cNvSpPr txBox="1"/>
          <p:nvPr/>
        </p:nvSpPr>
        <p:spPr>
          <a:xfrm>
            <a:off x="5410200" y="1307592"/>
            <a:ext cx="2481072" cy="646331"/>
          </a:xfrm>
          <a:prstGeom prst="rect">
            <a:avLst/>
          </a:prstGeom>
          <a:noFill/>
        </p:spPr>
        <p:txBody>
          <a:bodyPr wrap="square" rtlCol="0">
            <a:spAutoFit/>
          </a:bodyPr>
          <a:lstStyle/>
          <a:p>
            <a:r>
              <a:rPr lang="en-US"/>
              <a:t>Brahma vamsi Madasu</a:t>
            </a:r>
          </a:p>
          <a:p>
            <a:r>
              <a:rPr lang="en-US"/>
              <a:t>     </a:t>
            </a:r>
            <a:r>
              <a:rPr lang="en-US" sz="1200"/>
              <a:t>Data collection, Data Cleaning</a:t>
            </a:r>
            <a:endParaRPr lang="en-US" dirty="0"/>
          </a:p>
        </p:txBody>
      </p:sp>
      <p:sp>
        <p:nvSpPr>
          <p:cNvPr id="9" name="TextBox 8">
            <a:extLst>
              <a:ext uri="{FF2B5EF4-FFF2-40B4-BE49-F238E27FC236}">
                <a16:creationId xmlns:a16="http://schemas.microsoft.com/office/drawing/2014/main" id="{AB9FE773-74C1-3B22-8238-5BCF356E688B}"/>
              </a:ext>
            </a:extLst>
          </p:cNvPr>
          <p:cNvSpPr txBox="1"/>
          <p:nvPr/>
        </p:nvSpPr>
        <p:spPr>
          <a:xfrm>
            <a:off x="1481328" y="2913888"/>
            <a:ext cx="2770632" cy="646331"/>
          </a:xfrm>
          <a:prstGeom prst="rect">
            <a:avLst/>
          </a:prstGeom>
          <a:noFill/>
        </p:spPr>
        <p:txBody>
          <a:bodyPr wrap="square" rtlCol="0">
            <a:spAutoFit/>
          </a:bodyPr>
          <a:lstStyle/>
          <a:p>
            <a:r>
              <a:rPr lang="en-US"/>
              <a:t>Kranthi Kumari Kannikanti</a:t>
            </a:r>
          </a:p>
          <a:p>
            <a:r>
              <a:rPr lang="en-US"/>
              <a:t>     </a:t>
            </a:r>
            <a:r>
              <a:rPr lang="en-US" sz="1200"/>
              <a:t>Model Development</a:t>
            </a:r>
            <a:endParaRPr lang="en-US" dirty="0"/>
          </a:p>
        </p:txBody>
      </p:sp>
      <p:sp>
        <p:nvSpPr>
          <p:cNvPr id="10" name="TextBox 9">
            <a:extLst>
              <a:ext uri="{FF2B5EF4-FFF2-40B4-BE49-F238E27FC236}">
                <a16:creationId xmlns:a16="http://schemas.microsoft.com/office/drawing/2014/main" id="{8B05A6D2-8E94-032A-0C61-8BDF31111F19}"/>
              </a:ext>
            </a:extLst>
          </p:cNvPr>
          <p:cNvSpPr txBox="1"/>
          <p:nvPr/>
        </p:nvSpPr>
        <p:spPr>
          <a:xfrm>
            <a:off x="5410200" y="2913887"/>
            <a:ext cx="2157984" cy="646331"/>
          </a:xfrm>
          <a:prstGeom prst="rect">
            <a:avLst/>
          </a:prstGeom>
          <a:noFill/>
        </p:spPr>
        <p:txBody>
          <a:bodyPr wrap="square" rtlCol="0">
            <a:spAutoFit/>
          </a:bodyPr>
          <a:lstStyle/>
          <a:p>
            <a:r>
              <a:rPr lang="en-US"/>
              <a:t>Nandith Kurra </a:t>
            </a:r>
          </a:p>
          <a:p>
            <a:r>
              <a:rPr lang="en-US"/>
              <a:t>     </a:t>
            </a:r>
            <a:r>
              <a:rPr lang="en-US" sz="1200"/>
              <a:t>Model Deployment</a:t>
            </a:r>
            <a:endParaRPr lang="en-US" dirty="0"/>
          </a:p>
        </p:txBody>
      </p:sp>
    </p:spTree>
    <p:extLst>
      <p:ext uri="{BB962C8B-B14F-4D97-AF65-F5344CB8AC3E}">
        <p14:creationId xmlns:p14="http://schemas.microsoft.com/office/powerpoint/2010/main" val="286140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1">
            <a:extLst>
              <a:ext uri="{FF2B5EF4-FFF2-40B4-BE49-F238E27FC236}">
                <a16:creationId xmlns:a16="http://schemas.microsoft.com/office/drawing/2014/main" id="{B489B9C6-85C0-FCE0-521F-A79315B3DAF2}"/>
              </a:ext>
            </a:extLst>
          </p:cNvPr>
          <p:cNvSpPr txBox="1">
            <a:spLocks/>
          </p:cNvSpPr>
          <p:nvPr/>
        </p:nvSpPr>
        <p:spPr>
          <a:xfrm>
            <a:off x="369277" y="516835"/>
            <a:ext cx="2313633" cy="21038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marL="0" marR="0" indent="0" algn="ctr" defTabSz="914400" latinLnBrk="0">
              <a:lnSpc>
                <a:spcPts val="48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1pPr>
            <a:lvl2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2pPr>
            <a:lvl3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3pPr>
            <a:lvl4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4pPr>
            <a:lvl5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5pPr>
            <a:lvl6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6pPr>
            <a:lvl7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7pPr>
            <a:lvl8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8pPr>
            <a:lvl9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9pPr>
          </a:lstStyle>
          <a:p>
            <a:pPr marR="0" lvl="0" indent="0" algn="l" fontAlgn="auto">
              <a:lnSpc>
                <a:spcPct val="85000"/>
              </a:lnSpc>
              <a:spcBef>
                <a:spcPct val="0"/>
              </a:spcBef>
              <a:spcAft>
                <a:spcPts val="600"/>
              </a:spcAft>
              <a:buClrTx/>
              <a:buSzTx/>
              <a:tabLst/>
              <a:defRPr/>
            </a:pPr>
            <a:r>
              <a:rPr kumimoji="0" lang="en-US" sz="3100" b="0" i="0" u="none" strike="noStrike" cap="all" spc="-50" normalizeH="0" noProof="0">
                <a:ln>
                  <a:noFill/>
                </a:ln>
                <a:solidFill>
                  <a:srgbClr val="FFFFFF"/>
                </a:solidFill>
                <a:effectLst/>
                <a:uLnTx/>
                <a:uFillTx/>
                <a:latin typeface="+mj-lt"/>
                <a:ea typeface="+mj-ea"/>
                <a:cs typeface="+mj-cs"/>
                <a:sym typeface="Arial Black"/>
              </a:rPr>
              <a:t>BUSINESS objective</a:t>
            </a:r>
          </a:p>
        </p:txBody>
      </p:sp>
      <p:sp>
        <p:nvSpPr>
          <p:cNvPr id="3" name="Content Placeholder 2"/>
          <p:cNvSpPr>
            <a:spLocks noGrp="1"/>
          </p:cNvSpPr>
          <p:nvPr>
            <p:ph idx="1"/>
          </p:nvPr>
        </p:nvSpPr>
        <p:spPr>
          <a:xfrm>
            <a:off x="369278" y="2653800"/>
            <a:ext cx="2313633" cy="3335519"/>
          </a:xfrm>
        </p:spPr>
        <p:txBody>
          <a:bodyPr vert="horz" lIns="0" tIns="45720" rIns="0" bIns="45720" rtlCol="0">
            <a:normAutofit/>
          </a:bodyPr>
          <a:lstStyle/>
          <a:p>
            <a:pPr marL="0" indent="0">
              <a:buFont typeface="Calibri" panose="020F0502020204030204" pitchFamily="34" charset="0"/>
              <a:buNone/>
            </a:pPr>
            <a:r>
              <a:rPr lang="en-US" sz="1300">
                <a:solidFill>
                  <a:srgbClr val="FFFFFF"/>
                </a:solidFill>
              </a:rPr>
              <a:t>Customer churn is a major problem and one of the most important concerns for large companies.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a:t>
            </a:r>
          </a:p>
        </p:txBody>
      </p:sp>
      <p:sp>
        <p:nvSpPr>
          <p:cNvPr id="27" name="Rectangle 2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5" descr="Picture 5">
            <a:extLst>
              <a:ext uri="{FF2B5EF4-FFF2-40B4-BE49-F238E27FC236}">
                <a16:creationId xmlns:a16="http://schemas.microsoft.com/office/drawing/2014/main" id="{1CB815AA-F580-B8B8-39CB-4348D380AC22}"/>
              </a:ext>
            </a:extLst>
          </p:cNvPr>
          <p:cNvPicPr>
            <a:picLocks noChangeAspect="1"/>
          </p:cNvPicPr>
          <p:nvPr/>
        </p:nvPicPr>
        <p:blipFill>
          <a:blip r:embed="rId2"/>
          <a:stretch>
            <a:fillRect/>
          </a:stretch>
        </p:blipFill>
        <p:spPr>
          <a:xfrm>
            <a:off x="3556512" y="1822953"/>
            <a:ext cx="5098562" cy="3212094"/>
          </a:xfrm>
          <a:prstGeom prst="rect">
            <a:avLst/>
          </a:prstGeom>
        </p:spPr>
      </p:pic>
    </p:spTree>
    <p:extLst>
      <p:ext uri="{BB962C8B-B14F-4D97-AF65-F5344CB8AC3E}">
        <p14:creationId xmlns:p14="http://schemas.microsoft.com/office/powerpoint/2010/main" val="82485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Title 1">
            <a:extLst>
              <a:ext uri="{FF2B5EF4-FFF2-40B4-BE49-F238E27FC236}">
                <a16:creationId xmlns:a16="http://schemas.microsoft.com/office/drawing/2014/main" id="{5FFFC4CE-5A58-7CBB-ED82-FB23EAAF9106}"/>
              </a:ext>
            </a:extLst>
          </p:cNvPr>
          <p:cNvSpPr txBox="1">
            <a:spLocks/>
          </p:cNvSpPr>
          <p:nvPr/>
        </p:nvSpPr>
        <p:spPr>
          <a:xfrm>
            <a:off x="822960" y="516835"/>
            <a:ext cx="4483452" cy="16665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a:bodyPr>
          <a:lstStyle>
            <a:lvl1pPr marL="0" marR="0" indent="0" algn="l"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1pPr>
            <a:lvl2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2pPr>
            <a:lvl3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3pPr>
            <a:lvl4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4pPr>
            <a:lvl5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5pPr>
            <a:lvl6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6pPr>
            <a:lvl7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7pPr>
            <a:lvl8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8pPr>
            <a:lvl9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9pPr>
          </a:lstStyle>
          <a:p>
            <a:pPr marR="0" lvl="0" indent="0" fontAlgn="auto">
              <a:lnSpc>
                <a:spcPct val="85000"/>
              </a:lnSpc>
              <a:spcBef>
                <a:spcPct val="0"/>
              </a:spcBef>
              <a:spcAft>
                <a:spcPts val="600"/>
              </a:spcAft>
              <a:buClrTx/>
              <a:buSzTx/>
              <a:tabLst/>
              <a:defRPr/>
            </a:pPr>
            <a:r>
              <a:rPr kumimoji="0" lang="en-US" sz="3500" b="0" i="0" u="none" strike="noStrike" kern="1200" cap="all" spc="-50" normalizeH="0" baseline="0" noProof="0">
                <a:ln>
                  <a:noFill/>
                </a:ln>
                <a:solidFill>
                  <a:srgbClr val="FFFFFF"/>
                </a:solidFill>
                <a:effectLst/>
                <a:uLnTx/>
                <a:uFillTx/>
                <a:latin typeface="+mj-lt"/>
                <a:ea typeface="+mj-ea"/>
                <a:cs typeface="+mj-cs"/>
                <a:sym typeface="Arial Black"/>
              </a:rPr>
              <a:t>Proposed Solution</a:t>
            </a:r>
          </a:p>
        </p:txBody>
      </p:sp>
      <p:sp>
        <p:nvSpPr>
          <p:cNvPr id="10" name="Content Placeholder 2">
            <a:extLst>
              <a:ext uri="{FF2B5EF4-FFF2-40B4-BE49-F238E27FC236}">
                <a16:creationId xmlns:a16="http://schemas.microsoft.com/office/drawing/2014/main" id="{282337F0-00A0-2710-A949-BE9BAF794693}"/>
              </a:ext>
            </a:extLst>
          </p:cNvPr>
          <p:cNvSpPr txBox="1">
            <a:spLocks/>
          </p:cNvSpPr>
          <p:nvPr/>
        </p:nvSpPr>
        <p:spPr>
          <a:xfrm>
            <a:off x="822959" y="2236304"/>
            <a:ext cx="4483453" cy="3652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0" tIns="45720" rIns="0" bIns="45720" rtlCol="0">
            <a:normAutofit/>
          </a:bodyPr>
          <a:lstStyle>
            <a:lvl1pPr marL="0" marR="0" indent="0" algn="just" defTabSz="914400" rtl="0" latinLnBrk="0">
              <a:lnSpc>
                <a:spcPct val="100000"/>
              </a:lnSpc>
              <a:spcBef>
                <a:spcPts val="300"/>
              </a:spcBef>
              <a:spcAft>
                <a:spcPts val="0"/>
              </a:spcAft>
              <a:buClrTx/>
              <a:buSzTx/>
              <a:buFontTx/>
              <a:buNone/>
              <a:tabLst/>
              <a:defRPr sz="2400" b="0" i="0" u="none" strike="noStrike" cap="none" spc="0" baseline="0">
                <a:solidFill>
                  <a:schemeClr val="accent6"/>
                </a:solidFill>
                <a:uFillTx/>
                <a:latin typeface="Sabon Next LT"/>
                <a:ea typeface="Sabon Next LT"/>
                <a:cs typeface="Sabon Next LT"/>
                <a:sym typeface="Sabon Next LT"/>
              </a:defRPr>
            </a:lvl1pPr>
            <a:lvl2pPr marL="6858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2pPr>
            <a:lvl3pPr marL="11430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3pPr>
            <a:lvl4pPr marL="16002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4pPr>
            <a:lvl5pPr marL="20574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marL="0" marR="0" lvl="0" indent="0" algn="l" fontAlgn="auto">
              <a:lnSpc>
                <a:spcPct val="90000"/>
              </a:lnSpc>
              <a:spcBef>
                <a:spcPts val="300"/>
              </a:spcBef>
              <a:spcAft>
                <a:spcPts val="0"/>
              </a:spcAft>
              <a:buClr>
                <a:schemeClr val="accent1"/>
              </a:buClr>
              <a:buSzTx/>
              <a:buFont typeface="Calibri" panose="020F0502020204030204" pitchFamily="34" charset="0"/>
              <a:buNone/>
              <a:tabLst/>
              <a:defRPr/>
            </a:pPr>
            <a:r>
              <a:rPr kumimoji="0" lang="en-US" sz="1600" b="0" i="0" u="none" strike="noStrike" cap="none" spc="0" normalizeH="0" baseline="0" noProof="0">
                <a:ln>
                  <a:noFill/>
                </a:ln>
                <a:solidFill>
                  <a:srgbClr val="FFFFFF"/>
                </a:solidFill>
                <a:effectLst/>
                <a:uLnTx/>
                <a:uFillTx/>
                <a:latin typeface="+mn-lt"/>
                <a:ea typeface="+mn-ea"/>
                <a:cs typeface="+mn-cs"/>
                <a:sym typeface="Sabon Next LT"/>
              </a:rPr>
              <a:t>This project will have a machine learning model that can predict customers </a:t>
            </a:r>
            <a:r>
              <a:rPr lang="en-US" sz="1600">
                <a:solidFill>
                  <a:srgbClr val="FFFFFF"/>
                </a:solidFill>
                <a:latin typeface="+mn-lt"/>
                <a:ea typeface="+mn-ea"/>
                <a:cs typeface="+mn-cs"/>
              </a:rPr>
              <a:t>about to churn</a:t>
            </a:r>
            <a:r>
              <a:rPr kumimoji="0" lang="en-US" sz="1600" b="0" i="0" u="none" strike="noStrike" cap="none" spc="0" normalizeH="0" baseline="0" noProof="0">
                <a:ln>
                  <a:noFill/>
                </a:ln>
                <a:solidFill>
                  <a:srgbClr val="FFFFFF"/>
                </a:solidFill>
                <a:effectLst/>
                <a:uLnTx/>
                <a:uFillTx/>
                <a:latin typeface="+mn-lt"/>
                <a:ea typeface="+mn-ea"/>
                <a:cs typeface="+mn-cs"/>
                <a:sym typeface="Sabon Next LT"/>
              </a:rPr>
              <a:t>. It'll help the team to identify factors for customers churn and take necessary steps to overcome the problem.</a:t>
            </a:r>
          </a:p>
        </p:txBody>
      </p:sp>
      <p:sp>
        <p:nvSpPr>
          <p:cNvPr id="32" name="Rectangle 31">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descr="White puzzle with one red piece">
            <a:extLst>
              <a:ext uri="{FF2B5EF4-FFF2-40B4-BE49-F238E27FC236}">
                <a16:creationId xmlns:a16="http://schemas.microsoft.com/office/drawing/2014/main" id="{C063800A-811D-4A1B-023A-EDFBE46FDCEB}"/>
              </a:ext>
            </a:extLst>
          </p:cNvPr>
          <p:cNvPicPr>
            <a:picLocks noChangeAspect="1"/>
          </p:cNvPicPr>
          <p:nvPr/>
        </p:nvPicPr>
        <p:blipFill rotWithShape="1">
          <a:blip r:embed="rId2"/>
          <a:srcRect l="36715" r="35111"/>
          <a:stretch/>
        </p:blipFill>
        <p:spPr>
          <a:xfrm>
            <a:off x="5708926" y="10"/>
            <a:ext cx="3435073" cy="6857990"/>
          </a:xfrm>
          <a:prstGeom prst="rect">
            <a:avLst/>
          </a:prstGeom>
        </p:spPr>
      </p:pic>
    </p:spTree>
    <p:extLst>
      <p:ext uri="{BB962C8B-B14F-4D97-AF65-F5344CB8AC3E}">
        <p14:creationId xmlns:p14="http://schemas.microsoft.com/office/powerpoint/2010/main" val="259980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6EF7ED-698C-3E0A-CAD7-68180DB7776E}"/>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9" name="Picture 9" descr="Picture 9">
            <a:extLst>
              <a:ext uri="{FF2B5EF4-FFF2-40B4-BE49-F238E27FC236}">
                <a16:creationId xmlns:a16="http://schemas.microsoft.com/office/drawing/2014/main" id="{EBBBDBDC-7D7B-0833-194F-4FBFC4DF3476}"/>
              </a:ext>
            </a:extLst>
          </p:cNvPr>
          <p:cNvPicPr>
            <a:picLocks noChangeAspect="1"/>
          </p:cNvPicPr>
          <p:nvPr/>
        </p:nvPicPr>
        <p:blipFill>
          <a:blip r:embed="rId2"/>
          <a:stretch>
            <a:fillRect/>
          </a:stretch>
        </p:blipFill>
        <p:spPr>
          <a:xfrm>
            <a:off x="475499" y="1069727"/>
            <a:ext cx="4706750" cy="4718546"/>
          </a:xfrm>
          <a:prstGeom prst="rect">
            <a:avLst/>
          </a:prstGeom>
        </p:spPr>
      </p:pic>
      <p:sp>
        <p:nvSpPr>
          <p:cNvPr id="23" name="Rectangle 22">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E9D1AB2-9304-3C39-65E8-BBBF46E59D4F}"/>
              </a:ext>
            </a:extLst>
          </p:cNvPr>
          <p:cNvSpPr txBox="1"/>
          <p:nvPr/>
        </p:nvSpPr>
        <p:spPr>
          <a:xfrm>
            <a:off x="6072663" y="640080"/>
            <a:ext cx="2744435"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800" spc="-50">
                <a:solidFill>
                  <a:srgbClr val="FFFFFF"/>
                </a:solidFill>
                <a:latin typeface="+mj-lt"/>
                <a:ea typeface="+mj-ea"/>
                <a:cs typeface="+mj-cs"/>
              </a:rPr>
              <a:t>Methodology</a:t>
            </a:r>
          </a:p>
        </p:txBody>
      </p:sp>
      <p:sp>
        <p:nvSpPr>
          <p:cNvPr id="25" name="Rectangle 24">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2682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25CB80-BE0D-4EA4-627B-CC6346729C7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2" name="Straight Connector 21">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BUSINESS UNDERSTANDING">
            <a:extLst>
              <a:ext uri="{FF2B5EF4-FFF2-40B4-BE49-F238E27FC236}">
                <a16:creationId xmlns:a16="http://schemas.microsoft.com/office/drawing/2014/main" id="{0BFEC550-6894-5C40-36D2-B0DCDF69F1F6}"/>
              </a:ext>
            </a:extLst>
          </p:cNvPr>
          <p:cNvSpPr txBox="1"/>
          <p:nvPr/>
        </p:nvSpPr>
        <p:spPr>
          <a:xfrm>
            <a:off x="822960" y="286603"/>
            <a:ext cx="7543800" cy="145075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a:bodyPr>
          <a:lstStyle>
            <a:lvl1pPr>
              <a:defRPr sz="4400">
                <a:solidFill>
                  <a:schemeClr val="accent6"/>
                </a:solidFill>
                <a:latin typeface="Arial Black"/>
                <a:ea typeface="Arial Black"/>
                <a:cs typeface="Arial Black"/>
                <a:sym typeface="Arial Black"/>
              </a:defRPr>
            </a:lvl1pPr>
          </a:lstStyle>
          <a:p>
            <a:pPr defTabSz="914400">
              <a:lnSpc>
                <a:spcPct val="85000"/>
              </a:lnSpc>
              <a:spcBef>
                <a:spcPct val="0"/>
              </a:spcBef>
              <a:spcAft>
                <a:spcPts val="600"/>
              </a:spcAft>
            </a:pPr>
            <a:r>
              <a:rPr lang="en-US" sz="4800" spc="-50" dirty="0">
                <a:solidFill>
                  <a:schemeClr val="tx1">
                    <a:lumMod val="75000"/>
                    <a:lumOff val="25000"/>
                  </a:schemeClr>
                </a:solidFill>
                <a:latin typeface="+mj-lt"/>
                <a:ea typeface="+mj-ea"/>
                <a:cs typeface="+mj-cs"/>
              </a:rPr>
              <a:t>BUSINESS UNDERSTANDING</a:t>
            </a:r>
          </a:p>
        </p:txBody>
      </p:sp>
      <p:pic>
        <p:nvPicPr>
          <p:cNvPr id="10" name="PR44GR-TtU1woRbGiILb2PwFFT7Ph2IUgeO724jcuTnZXYz0laIjgpihxgMeeSBymLz98z9HQ__npdaC7xhHn9KA3V7ZxBeMCXiTLjY5Nm3Y0_0DKRDxIldg6UI88gtmVmXjwhLw1vK2ZVUqW8fOwGs.png" descr="PR44GR-TtU1woRbGiILb2PwFFT7Ph2IUgeO724jcuTnZXYz0laIjgpihxgMeeSBymLz98z9HQ__npdaC7xhHn9KA3V7ZxBeMCXiTLjY5Nm3Y0_0DKRDxIldg6UI88gtmVmXjwhLw1vK2ZVUqW8fOwGs.png">
            <a:extLst>
              <a:ext uri="{FF2B5EF4-FFF2-40B4-BE49-F238E27FC236}">
                <a16:creationId xmlns:a16="http://schemas.microsoft.com/office/drawing/2014/main" id="{D9CA1E1A-0964-78A8-4D6E-11A05205F706}"/>
              </a:ext>
            </a:extLst>
          </p:cNvPr>
          <p:cNvPicPr>
            <a:picLocks noChangeAspect="1"/>
          </p:cNvPicPr>
          <p:nvPr/>
        </p:nvPicPr>
        <p:blipFill>
          <a:blip r:embed="rId2"/>
          <a:stretch>
            <a:fillRect/>
          </a:stretch>
        </p:blipFill>
        <p:spPr>
          <a:xfrm>
            <a:off x="5607943" y="2847951"/>
            <a:ext cx="2758579" cy="2574319"/>
          </a:xfrm>
          <a:prstGeom prst="rect">
            <a:avLst/>
          </a:prstGeom>
          <a:ln w="12700">
            <a:miter lim="400000"/>
          </a:ln>
        </p:spPr>
      </p:pic>
      <p:sp>
        <p:nvSpPr>
          <p:cNvPr id="12" name="TextBox 11">
            <a:extLst>
              <a:ext uri="{FF2B5EF4-FFF2-40B4-BE49-F238E27FC236}">
                <a16:creationId xmlns:a16="http://schemas.microsoft.com/office/drawing/2014/main" id="{D083230F-5CD1-5D45-B57C-2024FFC78FDA}"/>
              </a:ext>
            </a:extLst>
          </p:cNvPr>
          <p:cNvSpPr txBox="1"/>
          <p:nvPr/>
        </p:nvSpPr>
        <p:spPr>
          <a:xfrm>
            <a:off x="822722" y="2435699"/>
            <a:ext cx="4641318" cy="947952"/>
          </a:xfrm>
          <a:prstGeom prst="rect">
            <a:avLst/>
          </a:prstGeom>
          <a:noFill/>
        </p:spPr>
        <p:txBody>
          <a:bodyPr wrap="square">
            <a:spAutoFit/>
          </a:bodyPr>
          <a:lstStyle/>
          <a:p>
            <a:pPr defTabSz="434340">
              <a:spcAft>
                <a:spcPts val="600"/>
              </a:spcAft>
            </a:pPr>
            <a:r>
              <a:rPr lang="en-US" sz="1520" kern="1200" dirty="0">
                <a:solidFill>
                  <a:schemeClr val="tx1"/>
                </a:solidFill>
                <a:latin typeface="+mn-lt"/>
                <a:ea typeface="+mn-ea"/>
                <a:cs typeface="+mn-cs"/>
              </a:rPr>
              <a:t>To properly analyze the data and pose business-related </a:t>
            </a:r>
          </a:p>
          <a:p>
            <a:pPr defTabSz="434340">
              <a:spcAft>
                <a:spcPts val="600"/>
              </a:spcAft>
            </a:pPr>
            <a:r>
              <a:rPr lang="en-US" sz="1520" kern="1200" dirty="0">
                <a:solidFill>
                  <a:schemeClr val="tx1"/>
                </a:solidFill>
                <a:latin typeface="+mn-lt"/>
                <a:ea typeface="+mn-ea"/>
                <a:cs typeface="+mn-cs"/>
              </a:rPr>
              <a:t>queries about it, we should possess a fundamental </a:t>
            </a:r>
          </a:p>
          <a:p>
            <a:pPr defTabSz="434340">
              <a:spcAft>
                <a:spcPts val="600"/>
              </a:spcAft>
            </a:pPr>
            <a:r>
              <a:rPr lang="en-US" sz="1520" kern="1200" dirty="0">
                <a:solidFill>
                  <a:schemeClr val="tx1"/>
                </a:solidFill>
                <a:latin typeface="+mn-lt"/>
                <a:ea typeface="+mn-ea"/>
                <a:cs typeface="+mn-cs"/>
              </a:rPr>
              <a:t>understanding of business within our domain.</a:t>
            </a:r>
            <a:endParaRPr lang="en-US" sz="1600" dirty="0"/>
          </a:p>
        </p:txBody>
      </p:sp>
      <p:sp>
        <p:nvSpPr>
          <p:cNvPr id="13" name="TextBox 12">
            <a:extLst>
              <a:ext uri="{FF2B5EF4-FFF2-40B4-BE49-F238E27FC236}">
                <a16:creationId xmlns:a16="http://schemas.microsoft.com/office/drawing/2014/main" id="{EA58764B-A748-8F2E-A515-2B56A88462A5}"/>
              </a:ext>
            </a:extLst>
          </p:cNvPr>
          <p:cNvSpPr txBox="1"/>
          <p:nvPr/>
        </p:nvSpPr>
        <p:spPr>
          <a:xfrm>
            <a:off x="884377" y="3587676"/>
            <a:ext cx="4362412" cy="2040559"/>
          </a:xfrm>
          <a:prstGeom prst="rect">
            <a:avLst/>
          </a:prstGeom>
          <a:noFill/>
        </p:spPr>
        <p:txBody>
          <a:bodyPr wrap="square" rtlCol="0">
            <a:spAutoFit/>
          </a:bodyPr>
          <a:lstStyle/>
          <a:p>
            <a:pPr marL="285750" indent="-285750">
              <a:buFont typeface="Arial" panose="020B0604020202020204" pitchFamily="34" charset="0"/>
              <a:buChar char="•"/>
            </a:pPr>
            <a:r>
              <a:rPr lang="en-US" sz="1520" dirty="0">
                <a:solidFill>
                  <a:srgbClr val="0D0D0D"/>
                </a:solidFill>
                <a:latin typeface="Söhne"/>
              </a:rPr>
              <a:t>For example, our question could be: In what ways will the company customize their plans  based on customer demographics?</a:t>
            </a:r>
          </a:p>
          <a:p>
            <a:pPr marL="271463" indent="-271463" defTabSz="434340">
              <a:spcAft>
                <a:spcPts val="600"/>
              </a:spcAft>
              <a:buFont typeface="Arial" panose="020B0604020202020204" pitchFamily="34" charset="0"/>
              <a:buChar char="•"/>
            </a:pPr>
            <a:endParaRPr lang="en-US" sz="1520" kern="1200" dirty="0">
              <a:solidFill>
                <a:srgbClr val="0D0D0D"/>
              </a:solidFill>
              <a:latin typeface="Söhne"/>
              <a:ea typeface="+mn-ea"/>
              <a:cs typeface="+mn-cs"/>
            </a:endParaRPr>
          </a:p>
          <a:p>
            <a:pPr marL="285750" indent="-285750">
              <a:buFont typeface="Arial" panose="020B0604020202020204" pitchFamily="34" charset="0"/>
              <a:buChar char="•"/>
              <a:defRPr sz="1750"/>
            </a:pPr>
            <a:r>
              <a:rPr lang="en-US" sz="1520" dirty="0">
                <a:solidFill>
                  <a:srgbClr val="0D0D0D"/>
                </a:solidFill>
                <a:latin typeface="Söhne"/>
              </a:rPr>
              <a:t>What particular information about the consumer base or data points will the company utilize to forecast customers about to churn? </a:t>
            </a:r>
          </a:p>
          <a:p>
            <a:pPr marL="271463" indent="-271463" defTabSz="434340">
              <a:spcAft>
                <a:spcPts val="600"/>
              </a:spcAft>
              <a:buFont typeface="Arial" panose="020B0604020202020204" pitchFamily="34" charset="0"/>
              <a:buChar char="•"/>
            </a:pPr>
            <a:endParaRPr lang="en-US" sz="1520" kern="1200" dirty="0">
              <a:solidFill>
                <a:srgbClr val="0D0D0D"/>
              </a:solidFill>
              <a:latin typeface="Söhne"/>
              <a:ea typeface="+mn-ea"/>
              <a:cs typeface="+mn-cs"/>
            </a:endParaRPr>
          </a:p>
        </p:txBody>
      </p:sp>
    </p:spTree>
    <p:extLst>
      <p:ext uri="{BB962C8B-B14F-4D97-AF65-F5344CB8AC3E}">
        <p14:creationId xmlns:p14="http://schemas.microsoft.com/office/powerpoint/2010/main" val="29426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3F825F-81E4-EA74-28B0-E2B21F3F07E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0442511-30A3-DF18-DC41-7B883CF45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26EFC555-5096-9E1A-D978-38676D22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2" name="Straight Connector 21">
            <a:extLst>
              <a:ext uri="{FF2B5EF4-FFF2-40B4-BE49-F238E27FC236}">
                <a16:creationId xmlns:a16="http://schemas.microsoft.com/office/drawing/2014/main" id="{83157BF4-B12D-76EE-8DE0-1F8D1F2106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BUSINESS UNDERSTANDING">
            <a:extLst>
              <a:ext uri="{FF2B5EF4-FFF2-40B4-BE49-F238E27FC236}">
                <a16:creationId xmlns:a16="http://schemas.microsoft.com/office/drawing/2014/main" id="{5074595F-6641-B183-0779-D7198C4C9B9A}"/>
              </a:ext>
            </a:extLst>
          </p:cNvPr>
          <p:cNvSpPr txBox="1"/>
          <p:nvPr/>
        </p:nvSpPr>
        <p:spPr>
          <a:xfrm>
            <a:off x="822960" y="286603"/>
            <a:ext cx="7543800" cy="14507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defRPr sz="4400">
                <a:solidFill>
                  <a:schemeClr val="accent6"/>
                </a:solidFill>
                <a:latin typeface="Arial Black"/>
                <a:ea typeface="Arial Black"/>
                <a:cs typeface="Arial Black"/>
                <a:sym typeface="Arial Black"/>
              </a:defRPr>
            </a:lvl1pPr>
          </a:lstStyle>
          <a:p>
            <a:pPr defTabSz="914400">
              <a:lnSpc>
                <a:spcPct val="85000"/>
              </a:lnSpc>
              <a:spcBef>
                <a:spcPct val="0"/>
              </a:spcBef>
              <a:spcAft>
                <a:spcPts val="600"/>
              </a:spcAft>
            </a:pPr>
            <a:endParaRPr lang="en-US" sz="4800" spc="-50" dirty="0">
              <a:solidFill>
                <a:schemeClr val="tx1">
                  <a:lumMod val="75000"/>
                  <a:lumOff val="25000"/>
                </a:schemeClr>
              </a:solidFill>
              <a:latin typeface="+mj-lt"/>
              <a:ea typeface="+mj-ea"/>
              <a:cs typeface="+mj-cs"/>
            </a:endParaRPr>
          </a:p>
        </p:txBody>
      </p:sp>
      <p:sp>
        <p:nvSpPr>
          <p:cNvPr id="3" name="Google Shape;112;p19">
            <a:extLst>
              <a:ext uri="{FF2B5EF4-FFF2-40B4-BE49-F238E27FC236}">
                <a16:creationId xmlns:a16="http://schemas.microsoft.com/office/drawing/2014/main" id="{8D67D57D-5714-0308-E29F-C426E0560FFF}"/>
              </a:ext>
            </a:extLst>
          </p:cNvPr>
          <p:cNvSpPr/>
          <p:nvPr/>
        </p:nvSpPr>
        <p:spPr>
          <a:xfrm>
            <a:off x="5703368" y="2237252"/>
            <a:ext cx="2667001" cy="2373901"/>
          </a:xfrm>
          <a:prstGeom prst="roundRect">
            <a:avLst>
              <a:gd name="adj" fmla="val 2440"/>
            </a:avLst>
          </a:prstGeom>
          <a:solidFill>
            <a:srgbClr val="607D8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lgn="ctr" defTabSz="914400" hangingPunct="0">
              <a:defRPr>
                <a:solidFill>
                  <a:srgbClr val="AAC3E8"/>
                </a:solidFill>
                <a:latin typeface="Roboto"/>
                <a:ea typeface="Roboto"/>
                <a:cs typeface="Roboto"/>
                <a:sym typeface="Roboto"/>
              </a:defRPr>
            </a:pPr>
            <a:endParaRPr kern="0" dirty="0">
              <a:solidFill>
                <a:srgbClr val="AAC3E8"/>
              </a:solidFill>
              <a:latin typeface="Roboto"/>
              <a:ea typeface="Roboto"/>
              <a:cs typeface="Roboto"/>
              <a:sym typeface="Roboto"/>
            </a:endParaRPr>
          </a:p>
          <a:p>
            <a:pPr algn="ctr" defTabSz="914400" hangingPunct="0">
              <a:defRPr>
                <a:solidFill>
                  <a:srgbClr val="AAC3E8"/>
                </a:solidFill>
                <a:latin typeface="Roboto"/>
                <a:ea typeface="Roboto"/>
                <a:cs typeface="Roboto"/>
                <a:sym typeface="Roboto"/>
              </a:defRPr>
            </a:pPr>
            <a:endParaRPr kern="0" dirty="0">
              <a:solidFill>
                <a:srgbClr val="AAC3E8"/>
              </a:solidFill>
              <a:latin typeface="Roboto"/>
              <a:ea typeface="Roboto"/>
              <a:cs typeface="Roboto"/>
              <a:sym typeface="Roboto"/>
            </a:endParaRPr>
          </a:p>
          <a:p>
            <a:pPr algn="ctr" defTabSz="914400" hangingPunct="0">
              <a:defRPr>
                <a:solidFill>
                  <a:srgbClr val="AAC3E8"/>
                </a:solidFill>
                <a:latin typeface="Roboto"/>
                <a:ea typeface="Roboto"/>
                <a:cs typeface="Roboto"/>
                <a:sym typeface="Roboto"/>
              </a:defRPr>
            </a:pPr>
            <a:r>
              <a:rPr kern="0" dirty="0">
                <a:solidFill>
                  <a:srgbClr val="AAC3E8"/>
                </a:solidFill>
                <a:latin typeface="Roboto"/>
                <a:ea typeface="Roboto"/>
                <a:cs typeface="Roboto"/>
                <a:sym typeface="Roboto"/>
              </a:rPr>
              <a:t>The dataset will be acquired from Kaggle.</a:t>
            </a:r>
          </a:p>
        </p:txBody>
      </p:sp>
      <p:sp>
        <p:nvSpPr>
          <p:cNvPr id="4" name="Title 1">
            <a:extLst>
              <a:ext uri="{FF2B5EF4-FFF2-40B4-BE49-F238E27FC236}">
                <a16:creationId xmlns:a16="http://schemas.microsoft.com/office/drawing/2014/main" id="{703844E8-A42C-F1DF-BBD5-F2BD020B1CF7}"/>
              </a:ext>
            </a:extLst>
          </p:cNvPr>
          <p:cNvSpPr txBox="1">
            <a:spLocks noGrp="1"/>
          </p:cNvSpPr>
          <p:nvPr>
            <p:ph type="title"/>
          </p:nvPr>
        </p:nvSpPr>
        <p:spPr>
          <a:xfrm>
            <a:off x="1094107" y="832679"/>
            <a:ext cx="7469848" cy="1033950"/>
          </a:xfrm>
          <a:prstGeom prst="rect">
            <a:avLst/>
          </a:prstGeom>
        </p:spPr>
        <p:txBody>
          <a:bodyPr/>
          <a:lstStyle>
            <a:lvl1pPr defTabSz="905255">
              <a:defRPr sz="4356"/>
            </a:lvl1pPr>
          </a:lstStyle>
          <a:p>
            <a:r>
              <a:rPr dirty="0"/>
              <a:t>DATA UNDERSTANDING</a:t>
            </a:r>
          </a:p>
        </p:txBody>
      </p:sp>
      <p:sp>
        <p:nvSpPr>
          <p:cNvPr id="5" name="Google Shape;109;p19">
            <a:extLst>
              <a:ext uri="{FF2B5EF4-FFF2-40B4-BE49-F238E27FC236}">
                <a16:creationId xmlns:a16="http://schemas.microsoft.com/office/drawing/2014/main" id="{F9D59808-4360-F68C-FA49-833A43E77B73}"/>
              </a:ext>
            </a:extLst>
          </p:cNvPr>
          <p:cNvSpPr/>
          <p:nvPr/>
        </p:nvSpPr>
        <p:spPr>
          <a:xfrm>
            <a:off x="951012" y="2237251"/>
            <a:ext cx="2667001" cy="2373901"/>
          </a:xfrm>
          <a:prstGeom prst="roundRect">
            <a:avLst>
              <a:gd name="adj" fmla="val 2440"/>
            </a:avLst>
          </a:prstGeom>
          <a:solidFill>
            <a:srgbClr val="455A6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lgn="ctr" defTabSz="914400" hangingPunct="0">
              <a:defRPr>
                <a:solidFill>
                  <a:srgbClr val="AAC3E8"/>
                </a:solidFill>
                <a:latin typeface="Roboto"/>
                <a:ea typeface="Roboto"/>
                <a:cs typeface="Roboto"/>
                <a:sym typeface="Roboto"/>
              </a:defRPr>
            </a:pPr>
            <a:endParaRPr kern="0" dirty="0">
              <a:solidFill>
                <a:srgbClr val="AAC3E8"/>
              </a:solidFill>
              <a:latin typeface="Roboto"/>
              <a:ea typeface="Roboto"/>
              <a:cs typeface="Roboto"/>
              <a:sym typeface="Roboto"/>
            </a:endParaRPr>
          </a:p>
          <a:p>
            <a:pPr algn="ctr" defTabSz="914400" hangingPunct="0">
              <a:defRPr>
                <a:solidFill>
                  <a:srgbClr val="AAC3E8"/>
                </a:solidFill>
                <a:latin typeface="Roboto"/>
                <a:ea typeface="Roboto"/>
                <a:cs typeface="Roboto"/>
                <a:sym typeface="Roboto"/>
              </a:defRPr>
            </a:pPr>
            <a:r>
              <a:rPr kern="0" dirty="0">
                <a:solidFill>
                  <a:srgbClr val="AAC3E8"/>
                </a:solidFill>
                <a:latin typeface="Roboto"/>
                <a:ea typeface="Roboto"/>
                <a:cs typeface="Roboto"/>
                <a:sym typeface="Roboto"/>
              </a:rPr>
              <a:t>In this stage, we locate, gather, and examine the datasets that can support the accomplishment of our project objectives.</a:t>
            </a:r>
          </a:p>
        </p:txBody>
      </p:sp>
    </p:spTree>
    <p:extLst>
      <p:ext uri="{BB962C8B-B14F-4D97-AF65-F5344CB8AC3E}">
        <p14:creationId xmlns:p14="http://schemas.microsoft.com/office/powerpoint/2010/main" val="154657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icture Placeholder 27">
            <a:extLst>
              <a:ext uri="{FF2B5EF4-FFF2-40B4-BE49-F238E27FC236}">
                <a16:creationId xmlns:a16="http://schemas.microsoft.com/office/drawing/2014/main" id="{BD37E388-B6DA-E533-1F57-899BAEAE7986}"/>
              </a:ext>
            </a:extLst>
          </p:cNvPr>
          <p:cNvGrpSpPr/>
          <p:nvPr/>
        </p:nvGrpSpPr>
        <p:grpSpPr>
          <a:xfrm>
            <a:off x="293735" y="1770923"/>
            <a:ext cx="1663081" cy="1569783"/>
            <a:chOff x="0" y="0"/>
            <a:chExt cx="2596895" cy="1569781"/>
          </a:xfrm>
        </p:grpSpPr>
        <p:sp>
          <p:nvSpPr>
            <p:cNvPr id="3" name="Rectangle">
              <a:extLst>
                <a:ext uri="{FF2B5EF4-FFF2-40B4-BE49-F238E27FC236}">
                  <a16:creationId xmlns:a16="http://schemas.microsoft.com/office/drawing/2014/main" id="{C8CCEB44-7D03-1E76-71AB-A22738851F7B}"/>
                </a:ext>
              </a:extLst>
            </p:cNvPr>
            <p:cNvSpPr/>
            <p:nvPr/>
          </p:nvSpPr>
          <p:spPr>
            <a:xfrm>
              <a:off x="0" y="0"/>
              <a:ext cx="2596896" cy="1569782"/>
            </a:xfrm>
            <a:prstGeom prst="rect">
              <a:avLst/>
            </a:prstGeom>
            <a:solidFill>
              <a:srgbClr val="E4E6BE"/>
            </a:solidFill>
            <a:ln w="12700" cap="flat">
              <a:noFill/>
              <a:miter lim="400000"/>
            </a:ln>
            <a:effectLst/>
          </p:spPr>
          <p:txBody>
            <a:bodyPr wrap="square" lIns="45719" tIns="45719" rIns="45719" bIns="45719" numCol="1" anchor="ctr">
              <a:noAutofit/>
            </a:bodyPr>
            <a:lstStyle/>
            <a:p>
              <a:endParaRPr/>
            </a:p>
          </p:txBody>
        </p:sp>
        <p:pic>
          <p:nvPicPr>
            <p:cNvPr id="4" name="image12.png" descr="image12.png">
              <a:extLst>
                <a:ext uri="{FF2B5EF4-FFF2-40B4-BE49-F238E27FC236}">
                  <a16:creationId xmlns:a16="http://schemas.microsoft.com/office/drawing/2014/main" id="{F729802A-FDB6-2C1C-3195-5EEC62B83D77}"/>
                </a:ext>
              </a:extLst>
            </p:cNvPr>
            <p:cNvPicPr>
              <a:picLocks noChangeAspect="1"/>
            </p:cNvPicPr>
            <p:nvPr/>
          </p:nvPicPr>
          <p:blipFill>
            <a:blip r:embed="rId2"/>
            <a:srcRect l="8444" r="8444"/>
            <a:stretch>
              <a:fillRect/>
            </a:stretch>
          </p:blipFill>
          <p:spPr>
            <a:xfrm>
              <a:off x="0" y="0"/>
              <a:ext cx="2596896" cy="1569782"/>
            </a:xfrm>
            <a:prstGeom prst="rect">
              <a:avLst/>
            </a:prstGeom>
            <a:ln w="12700" cap="flat">
              <a:noFill/>
              <a:miter lim="400000"/>
            </a:ln>
            <a:effectLst/>
          </p:spPr>
        </p:pic>
      </p:grpSp>
      <p:grpSp>
        <p:nvGrpSpPr>
          <p:cNvPr id="6" name="Picture Placeholder 30">
            <a:extLst>
              <a:ext uri="{FF2B5EF4-FFF2-40B4-BE49-F238E27FC236}">
                <a16:creationId xmlns:a16="http://schemas.microsoft.com/office/drawing/2014/main" id="{24AE9E0C-776A-28AC-4374-DC58458F96B4}"/>
              </a:ext>
            </a:extLst>
          </p:cNvPr>
          <p:cNvGrpSpPr/>
          <p:nvPr/>
        </p:nvGrpSpPr>
        <p:grpSpPr>
          <a:xfrm>
            <a:off x="1956817" y="1771520"/>
            <a:ext cx="2252147" cy="1570379"/>
            <a:chOff x="0" y="0"/>
            <a:chExt cx="2596895" cy="1570377"/>
          </a:xfrm>
        </p:grpSpPr>
        <p:sp>
          <p:nvSpPr>
            <p:cNvPr id="7" name="Rectangle">
              <a:extLst>
                <a:ext uri="{FF2B5EF4-FFF2-40B4-BE49-F238E27FC236}">
                  <a16:creationId xmlns:a16="http://schemas.microsoft.com/office/drawing/2014/main" id="{747FB7A2-24FF-D60E-E6BA-694A2B9FD91E}"/>
                </a:ext>
              </a:extLst>
            </p:cNvPr>
            <p:cNvSpPr/>
            <p:nvPr/>
          </p:nvSpPr>
          <p:spPr>
            <a:xfrm>
              <a:off x="0" y="0"/>
              <a:ext cx="2596896" cy="1570378"/>
            </a:xfrm>
            <a:prstGeom prst="rect">
              <a:avLst/>
            </a:prstGeom>
            <a:solidFill>
              <a:srgbClr val="E4E6BE"/>
            </a:solidFill>
            <a:ln w="12700" cap="flat">
              <a:noFill/>
              <a:miter lim="400000"/>
            </a:ln>
            <a:effectLst/>
          </p:spPr>
          <p:txBody>
            <a:bodyPr wrap="square" lIns="45719" tIns="45719" rIns="45719" bIns="45719" numCol="1" anchor="ctr">
              <a:noAutofit/>
            </a:bodyPr>
            <a:lstStyle/>
            <a:p>
              <a:endParaRPr/>
            </a:p>
          </p:txBody>
        </p:sp>
        <p:pic>
          <p:nvPicPr>
            <p:cNvPr id="8" name="image13.jpeg" descr="image13.jpeg">
              <a:extLst>
                <a:ext uri="{FF2B5EF4-FFF2-40B4-BE49-F238E27FC236}">
                  <a16:creationId xmlns:a16="http://schemas.microsoft.com/office/drawing/2014/main" id="{79478F56-FCAF-4C78-CAD4-37D7E96F7E87}"/>
                </a:ext>
              </a:extLst>
            </p:cNvPr>
            <p:cNvPicPr>
              <a:picLocks noChangeAspect="1"/>
            </p:cNvPicPr>
            <p:nvPr/>
          </p:nvPicPr>
          <p:blipFill>
            <a:blip r:embed="rId3"/>
            <a:srcRect l="5851" r="5851"/>
            <a:stretch>
              <a:fillRect/>
            </a:stretch>
          </p:blipFill>
          <p:spPr>
            <a:xfrm>
              <a:off x="-1" y="0"/>
              <a:ext cx="2596897" cy="1570378"/>
            </a:xfrm>
            <a:prstGeom prst="rect">
              <a:avLst/>
            </a:prstGeom>
            <a:ln w="12700" cap="flat">
              <a:noFill/>
              <a:miter lim="400000"/>
            </a:ln>
            <a:effectLst/>
          </p:spPr>
        </p:pic>
      </p:grpSp>
      <p:grpSp>
        <p:nvGrpSpPr>
          <p:cNvPr id="9" name="Picture Placeholder 35">
            <a:extLst>
              <a:ext uri="{FF2B5EF4-FFF2-40B4-BE49-F238E27FC236}">
                <a16:creationId xmlns:a16="http://schemas.microsoft.com/office/drawing/2014/main" id="{3F322E8B-A6BB-5847-84DA-0B8A88B4A1EB}"/>
              </a:ext>
            </a:extLst>
          </p:cNvPr>
          <p:cNvGrpSpPr/>
          <p:nvPr/>
        </p:nvGrpSpPr>
        <p:grpSpPr>
          <a:xfrm>
            <a:off x="4312771" y="1770330"/>
            <a:ext cx="2252148" cy="1570377"/>
            <a:chOff x="0" y="0"/>
            <a:chExt cx="2597150" cy="1570376"/>
          </a:xfrm>
        </p:grpSpPr>
        <p:sp>
          <p:nvSpPr>
            <p:cNvPr id="14" name="Rectangle">
              <a:extLst>
                <a:ext uri="{FF2B5EF4-FFF2-40B4-BE49-F238E27FC236}">
                  <a16:creationId xmlns:a16="http://schemas.microsoft.com/office/drawing/2014/main" id="{F221DDB9-D07C-A0DC-35AF-0DE0B5C05730}"/>
                </a:ext>
              </a:extLst>
            </p:cNvPr>
            <p:cNvSpPr/>
            <p:nvPr/>
          </p:nvSpPr>
          <p:spPr>
            <a:xfrm>
              <a:off x="0" y="0"/>
              <a:ext cx="2597150" cy="1570377"/>
            </a:xfrm>
            <a:prstGeom prst="rect">
              <a:avLst/>
            </a:prstGeom>
            <a:solidFill>
              <a:srgbClr val="E4E6BE"/>
            </a:solidFill>
            <a:ln w="12700" cap="flat">
              <a:noFill/>
              <a:miter lim="400000"/>
            </a:ln>
            <a:effectLst/>
          </p:spPr>
          <p:txBody>
            <a:bodyPr wrap="square" lIns="45719" tIns="45719" rIns="45719" bIns="45719" numCol="1" anchor="ctr">
              <a:noAutofit/>
            </a:bodyPr>
            <a:lstStyle/>
            <a:p>
              <a:endParaRPr/>
            </a:p>
          </p:txBody>
        </p:sp>
        <p:pic>
          <p:nvPicPr>
            <p:cNvPr id="15" name="image14.png" descr="image14.png">
              <a:extLst>
                <a:ext uri="{FF2B5EF4-FFF2-40B4-BE49-F238E27FC236}">
                  <a16:creationId xmlns:a16="http://schemas.microsoft.com/office/drawing/2014/main" id="{54030838-FE9B-14B8-A6D5-01305A2B6675}"/>
                </a:ext>
              </a:extLst>
            </p:cNvPr>
            <p:cNvPicPr>
              <a:picLocks noChangeAspect="1"/>
            </p:cNvPicPr>
            <p:nvPr/>
          </p:nvPicPr>
          <p:blipFill>
            <a:blip r:embed="rId4"/>
            <a:srcRect t="11168" b="11168"/>
            <a:stretch>
              <a:fillRect/>
            </a:stretch>
          </p:blipFill>
          <p:spPr>
            <a:xfrm>
              <a:off x="0" y="0"/>
              <a:ext cx="2597150" cy="1570376"/>
            </a:xfrm>
            <a:prstGeom prst="rect">
              <a:avLst/>
            </a:prstGeom>
            <a:ln w="12700" cap="flat">
              <a:noFill/>
              <a:miter lim="400000"/>
            </a:ln>
            <a:effectLst/>
          </p:spPr>
        </p:pic>
      </p:grpSp>
      <p:grpSp>
        <p:nvGrpSpPr>
          <p:cNvPr id="16" name="Picture Placeholder 41">
            <a:extLst>
              <a:ext uri="{FF2B5EF4-FFF2-40B4-BE49-F238E27FC236}">
                <a16:creationId xmlns:a16="http://schemas.microsoft.com/office/drawing/2014/main" id="{4DE4840C-F06A-2144-639E-352956DE5804}"/>
              </a:ext>
            </a:extLst>
          </p:cNvPr>
          <p:cNvGrpSpPr/>
          <p:nvPr/>
        </p:nvGrpSpPr>
        <p:grpSpPr>
          <a:xfrm>
            <a:off x="6564920" y="1769732"/>
            <a:ext cx="2355954" cy="1570975"/>
            <a:chOff x="0" y="0"/>
            <a:chExt cx="2596895" cy="1570973"/>
          </a:xfrm>
        </p:grpSpPr>
        <p:sp>
          <p:nvSpPr>
            <p:cNvPr id="17" name="Rectangle">
              <a:extLst>
                <a:ext uri="{FF2B5EF4-FFF2-40B4-BE49-F238E27FC236}">
                  <a16:creationId xmlns:a16="http://schemas.microsoft.com/office/drawing/2014/main" id="{3BC741D0-E794-A434-772B-AB04CEE1B53C}"/>
                </a:ext>
              </a:extLst>
            </p:cNvPr>
            <p:cNvSpPr/>
            <p:nvPr/>
          </p:nvSpPr>
          <p:spPr>
            <a:xfrm>
              <a:off x="0" y="0"/>
              <a:ext cx="2596896" cy="1570974"/>
            </a:xfrm>
            <a:prstGeom prst="rect">
              <a:avLst/>
            </a:prstGeom>
            <a:solidFill>
              <a:srgbClr val="E4E6BE"/>
            </a:solidFill>
            <a:ln w="12700" cap="flat">
              <a:noFill/>
              <a:miter lim="400000"/>
            </a:ln>
            <a:effectLst/>
          </p:spPr>
          <p:txBody>
            <a:bodyPr wrap="square" lIns="45719" tIns="45719" rIns="45719" bIns="45719" numCol="1" anchor="ctr">
              <a:noAutofit/>
            </a:bodyPr>
            <a:lstStyle/>
            <a:p>
              <a:endParaRPr/>
            </a:p>
          </p:txBody>
        </p:sp>
        <p:pic>
          <p:nvPicPr>
            <p:cNvPr id="18" name="image15.jpeg" descr="image15.jpeg">
              <a:extLst>
                <a:ext uri="{FF2B5EF4-FFF2-40B4-BE49-F238E27FC236}">
                  <a16:creationId xmlns:a16="http://schemas.microsoft.com/office/drawing/2014/main" id="{1866804A-2B7E-34BA-DF75-8A41ACAF5043}"/>
                </a:ext>
              </a:extLst>
            </p:cNvPr>
            <p:cNvPicPr>
              <a:picLocks noChangeAspect="1"/>
            </p:cNvPicPr>
            <p:nvPr/>
          </p:nvPicPr>
          <p:blipFill>
            <a:blip r:embed="rId5"/>
            <a:srcRect l="662" r="661"/>
            <a:stretch>
              <a:fillRect/>
            </a:stretch>
          </p:blipFill>
          <p:spPr>
            <a:xfrm>
              <a:off x="0" y="0"/>
              <a:ext cx="2596896" cy="1570974"/>
            </a:xfrm>
            <a:prstGeom prst="rect">
              <a:avLst/>
            </a:prstGeom>
            <a:ln w="12700" cap="flat">
              <a:noFill/>
              <a:miter lim="400000"/>
            </a:ln>
            <a:effectLst/>
          </p:spPr>
        </p:pic>
      </p:grpSp>
      <p:sp>
        <p:nvSpPr>
          <p:cNvPr id="28" name="Title 1">
            <a:extLst>
              <a:ext uri="{FF2B5EF4-FFF2-40B4-BE49-F238E27FC236}">
                <a16:creationId xmlns:a16="http://schemas.microsoft.com/office/drawing/2014/main" id="{4A7481F3-0DA5-55B6-822A-4D989AC5B17D}"/>
              </a:ext>
            </a:extLst>
          </p:cNvPr>
          <p:cNvSpPr txBox="1">
            <a:spLocks/>
          </p:cNvSpPr>
          <p:nvPr/>
        </p:nvSpPr>
        <p:spPr>
          <a:xfrm>
            <a:off x="-397342" y="706251"/>
            <a:ext cx="10395710" cy="743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marL="0" marR="0" indent="0" algn="ctr" defTabSz="768095" latinLnBrk="0">
              <a:lnSpc>
                <a:spcPct val="100000"/>
              </a:lnSpc>
              <a:spcBef>
                <a:spcPts val="0"/>
              </a:spcBef>
              <a:spcAft>
                <a:spcPts val="0"/>
              </a:spcAft>
              <a:buClrTx/>
              <a:buSzTx/>
              <a:buFontTx/>
              <a:buNone/>
              <a:tabLst/>
              <a:defRPr sz="3696" b="0" i="0" u="none" strike="noStrike" cap="all" spc="0" baseline="0">
                <a:solidFill>
                  <a:schemeClr val="accent6"/>
                </a:solidFill>
                <a:uFillTx/>
                <a:latin typeface="Arial Black"/>
                <a:ea typeface="Arial Black"/>
                <a:cs typeface="Arial Black"/>
                <a:sym typeface="Arial Black"/>
              </a:defRPr>
            </a:lvl1pPr>
            <a:lvl2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2pPr>
            <a:lvl3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3pPr>
            <a:lvl4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4pPr>
            <a:lvl5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5pPr>
            <a:lvl6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6pPr>
            <a:lvl7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7pPr>
            <a:lvl8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8pPr>
            <a:lvl9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9pPr>
          </a:lstStyle>
          <a:p>
            <a:pPr marL="0" marR="0" lvl="0" indent="0" algn="ctr" defTabSz="768095" eaLnBrk="1" fontAlgn="auto" latinLnBrk="0" hangingPunct="1">
              <a:lnSpc>
                <a:spcPct val="100000"/>
              </a:lnSpc>
              <a:spcBef>
                <a:spcPts val="0"/>
              </a:spcBef>
              <a:spcAft>
                <a:spcPts val="0"/>
              </a:spcAft>
              <a:buClrTx/>
              <a:buSzTx/>
              <a:buFontTx/>
              <a:buNone/>
              <a:tabLst/>
              <a:defRPr/>
            </a:pPr>
            <a:r>
              <a:rPr kumimoji="0" lang="en-US" sz="3696" b="0" i="0" u="none" strike="noStrike" kern="0" cap="all" spc="0" normalizeH="0" baseline="0" noProof="0" dirty="0">
                <a:ln>
                  <a:noFill/>
                </a:ln>
                <a:solidFill>
                  <a:srgbClr val="1F2C8F"/>
                </a:solidFill>
                <a:effectLst/>
                <a:uLnTx/>
                <a:uFillTx/>
                <a:latin typeface="Arial Black"/>
                <a:sym typeface="Arial Black"/>
              </a:rPr>
              <a:t>FURTHER PROCESS PLAN</a:t>
            </a:r>
          </a:p>
        </p:txBody>
      </p:sp>
      <p:pic>
        <p:nvPicPr>
          <p:cNvPr id="45" name="Picture 44">
            <a:extLst>
              <a:ext uri="{FF2B5EF4-FFF2-40B4-BE49-F238E27FC236}">
                <a16:creationId xmlns:a16="http://schemas.microsoft.com/office/drawing/2014/main" id="{8C7004E9-5C75-EAAB-7565-DD46A3D677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35" y="4591683"/>
            <a:ext cx="984728" cy="641964"/>
          </a:xfrm>
          <a:prstGeom prst="rect">
            <a:avLst/>
          </a:prstGeom>
        </p:spPr>
      </p:pic>
      <p:pic>
        <p:nvPicPr>
          <p:cNvPr id="46" name="Picture 45">
            <a:extLst>
              <a:ext uri="{FF2B5EF4-FFF2-40B4-BE49-F238E27FC236}">
                <a16:creationId xmlns:a16="http://schemas.microsoft.com/office/drawing/2014/main" id="{9520E41E-FDDC-5991-7DFD-4CBC7B1F3F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7400" y="4559102"/>
            <a:ext cx="961124" cy="641964"/>
          </a:xfrm>
          <a:prstGeom prst="rect">
            <a:avLst/>
          </a:prstGeom>
        </p:spPr>
      </p:pic>
      <p:pic>
        <p:nvPicPr>
          <p:cNvPr id="47" name="Picture 46">
            <a:extLst>
              <a:ext uri="{FF2B5EF4-FFF2-40B4-BE49-F238E27FC236}">
                <a16:creationId xmlns:a16="http://schemas.microsoft.com/office/drawing/2014/main" id="{53A63A19-0A18-B407-0E3F-86B8285F7B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174" y="4560292"/>
            <a:ext cx="914162" cy="641964"/>
          </a:xfrm>
          <a:prstGeom prst="rect">
            <a:avLst/>
          </a:prstGeom>
        </p:spPr>
      </p:pic>
      <p:pic>
        <p:nvPicPr>
          <p:cNvPr id="48" name="Picture 47">
            <a:extLst>
              <a:ext uri="{FF2B5EF4-FFF2-40B4-BE49-F238E27FC236}">
                <a16:creationId xmlns:a16="http://schemas.microsoft.com/office/drawing/2014/main" id="{C865D73B-BAE6-5CB8-5930-9CD29C795F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0875" y="4407347"/>
            <a:ext cx="1241896" cy="992346"/>
          </a:xfrm>
          <a:prstGeom prst="rect">
            <a:avLst/>
          </a:prstGeom>
        </p:spPr>
      </p:pic>
      <p:pic>
        <p:nvPicPr>
          <p:cNvPr id="49" name="Picture 48">
            <a:extLst>
              <a:ext uri="{FF2B5EF4-FFF2-40B4-BE49-F238E27FC236}">
                <a16:creationId xmlns:a16="http://schemas.microsoft.com/office/drawing/2014/main" id="{64BF7E7C-2D5B-3710-1D2F-4B9453B6345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60650" y="4521456"/>
            <a:ext cx="934102" cy="729796"/>
          </a:xfrm>
          <a:prstGeom prst="rect">
            <a:avLst/>
          </a:prstGeom>
        </p:spPr>
      </p:pic>
      <p:pic>
        <p:nvPicPr>
          <p:cNvPr id="50" name="Picture 49">
            <a:extLst>
              <a:ext uri="{FF2B5EF4-FFF2-40B4-BE49-F238E27FC236}">
                <a16:creationId xmlns:a16="http://schemas.microsoft.com/office/drawing/2014/main" id="{6AD022A3-95A1-F6B5-67E3-175E03C24AD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55688" y="4560292"/>
            <a:ext cx="888296" cy="641964"/>
          </a:xfrm>
          <a:prstGeom prst="rect">
            <a:avLst/>
          </a:prstGeom>
        </p:spPr>
      </p:pic>
      <p:pic>
        <p:nvPicPr>
          <p:cNvPr id="51" name="Picture 50">
            <a:extLst>
              <a:ext uri="{FF2B5EF4-FFF2-40B4-BE49-F238E27FC236}">
                <a16:creationId xmlns:a16="http://schemas.microsoft.com/office/drawing/2014/main" id="{AD9B6685-1494-E0B6-A36A-F1B4E8AADC2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89750" y="4527523"/>
            <a:ext cx="1052862" cy="641966"/>
          </a:xfrm>
          <a:prstGeom prst="rect">
            <a:avLst/>
          </a:prstGeom>
        </p:spPr>
      </p:pic>
      <p:sp>
        <p:nvSpPr>
          <p:cNvPr id="56" name="Text Placeholder 5">
            <a:extLst>
              <a:ext uri="{FF2B5EF4-FFF2-40B4-BE49-F238E27FC236}">
                <a16:creationId xmlns:a16="http://schemas.microsoft.com/office/drawing/2014/main" id="{A81E7D2A-F7E8-C8E5-3B36-7ADDC8E674C6}"/>
              </a:ext>
            </a:extLst>
          </p:cNvPr>
          <p:cNvSpPr txBox="1">
            <a:spLocks/>
          </p:cNvSpPr>
          <p:nvPr/>
        </p:nvSpPr>
        <p:spPr>
          <a:xfrm>
            <a:off x="226650" y="3403960"/>
            <a:ext cx="1890217" cy="1109663"/>
          </a:xfrm>
          <a:prstGeom prst="rect">
            <a:avLst/>
          </a:prstGeom>
          <a:solidFill>
            <a:srgbClr val="FDFAF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914400" rtl="0" latinLnBrk="0">
              <a:lnSpc>
                <a:spcPct val="100000"/>
              </a:lnSpc>
              <a:spcBef>
                <a:spcPts val="0"/>
              </a:spcBef>
              <a:spcAft>
                <a:spcPts val="0"/>
              </a:spcAft>
              <a:buClrTx/>
              <a:buSzTx/>
              <a:buFontTx/>
              <a:buNone/>
              <a:tabLst/>
              <a:defRPr sz="1800" b="0" i="0" u="none" strike="noStrike" cap="all" spc="0" baseline="0">
                <a:solidFill>
                  <a:schemeClr val="accent6"/>
                </a:solidFill>
                <a:uFillTx/>
                <a:latin typeface="Arial Black"/>
                <a:ea typeface="Arial Black"/>
                <a:cs typeface="Arial Black"/>
                <a:sym typeface="Arial Black"/>
              </a:defRPr>
            </a:lvl1pPr>
            <a:lvl2pPr marL="598931" marR="0" indent="-260604" algn="ctr" defTabSz="914400" rtl="0" latinLnBrk="0">
              <a:lnSpc>
                <a:spcPct val="100000"/>
              </a:lnSpc>
              <a:spcBef>
                <a:spcPts val="0"/>
              </a:spcBef>
              <a:spcAft>
                <a:spcPts val="0"/>
              </a:spcAft>
              <a:buClrTx/>
              <a:buSzPct val="100000"/>
              <a:buFontTx/>
              <a:buChar char="•"/>
              <a:tabLst/>
              <a:defRPr sz="1800" b="0" i="0" u="none" strike="noStrike" cap="all" spc="0" baseline="0">
                <a:solidFill>
                  <a:schemeClr val="accent6"/>
                </a:solidFill>
                <a:uFillTx/>
                <a:latin typeface="Arial Black"/>
                <a:ea typeface="Arial Black"/>
                <a:cs typeface="Arial Black"/>
                <a:sym typeface="Arial Black"/>
              </a:defRPr>
            </a:lvl2pPr>
            <a:lvl3pPr marL="1108252" marR="0" indent="-312724" algn="ctr" defTabSz="914400" rtl="0" latinLnBrk="0">
              <a:lnSpc>
                <a:spcPct val="100000"/>
              </a:lnSpc>
              <a:spcBef>
                <a:spcPts val="0"/>
              </a:spcBef>
              <a:spcAft>
                <a:spcPts val="0"/>
              </a:spcAft>
              <a:buClrTx/>
              <a:buSzPct val="100000"/>
              <a:buFontTx/>
              <a:buChar char="•"/>
              <a:tabLst/>
              <a:defRPr sz="1800" b="0" i="0" u="none" strike="noStrike" cap="all" spc="0" baseline="0">
                <a:solidFill>
                  <a:schemeClr val="accent6"/>
                </a:solidFill>
                <a:uFillTx/>
                <a:latin typeface="Arial Black"/>
                <a:ea typeface="Arial Black"/>
                <a:cs typeface="Arial Black"/>
                <a:sym typeface="Arial Black"/>
              </a:defRPr>
            </a:lvl3pPr>
            <a:lvl4pPr marL="1600200" marR="0" indent="-347472" algn="ctr" defTabSz="914400" rtl="0" latinLnBrk="0">
              <a:lnSpc>
                <a:spcPct val="100000"/>
              </a:lnSpc>
              <a:spcBef>
                <a:spcPts val="0"/>
              </a:spcBef>
              <a:spcAft>
                <a:spcPts val="0"/>
              </a:spcAft>
              <a:buClrTx/>
              <a:buSzPct val="100000"/>
              <a:buFontTx/>
              <a:buChar char="•"/>
              <a:tabLst/>
              <a:defRPr sz="1800" b="0" i="0" u="none" strike="noStrike" cap="all" spc="0" baseline="0">
                <a:solidFill>
                  <a:schemeClr val="accent6"/>
                </a:solidFill>
                <a:uFillTx/>
                <a:latin typeface="Arial Black"/>
                <a:ea typeface="Arial Black"/>
                <a:cs typeface="Arial Black"/>
                <a:sym typeface="Arial Black"/>
              </a:defRPr>
            </a:lvl4pPr>
            <a:lvl5pPr marL="2057400" marR="0" indent="-347472" algn="ctr" defTabSz="914400" rtl="0" latinLnBrk="0">
              <a:lnSpc>
                <a:spcPct val="100000"/>
              </a:lnSpc>
              <a:spcBef>
                <a:spcPts val="0"/>
              </a:spcBef>
              <a:spcAft>
                <a:spcPts val="0"/>
              </a:spcAft>
              <a:buClrTx/>
              <a:buSzPct val="100000"/>
              <a:buFontTx/>
              <a:buChar char="•"/>
              <a:tabLst/>
              <a:defRPr sz="1800" b="0" i="0" u="none" strike="noStrike" cap="all" spc="0" baseline="0">
                <a:solidFill>
                  <a:schemeClr val="accent6"/>
                </a:solidFill>
                <a:uFillTx/>
                <a:latin typeface="Arial Black"/>
                <a:ea typeface="Arial Black"/>
                <a:cs typeface="Arial Black"/>
                <a:sym typeface="Arial Black"/>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a:ln>
                  <a:noFill/>
                </a:ln>
                <a:solidFill>
                  <a:srgbClr val="1F2C8F"/>
                </a:solidFill>
                <a:effectLst/>
                <a:uLnTx/>
                <a:uFillTx/>
                <a:latin typeface="Arial Black"/>
                <a:sym typeface="Arial Black"/>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a:ln>
                  <a:noFill/>
                </a:ln>
                <a:solidFill>
                  <a:srgbClr val="1F2C8F"/>
                </a:solidFill>
                <a:effectLst/>
                <a:uLnTx/>
                <a:uFillTx/>
                <a:latin typeface="Arial Black"/>
                <a:sym typeface="Arial Black"/>
              </a:rPr>
              <a:t>CLEANING</a:t>
            </a:r>
            <a:endParaRPr kumimoji="0" lang="en-IN" sz="1800" b="0" i="0" u="none" strike="noStrike" kern="0" cap="all" spc="0" normalizeH="0" baseline="0" noProof="0" dirty="0">
              <a:ln>
                <a:noFill/>
              </a:ln>
              <a:solidFill>
                <a:srgbClr val="1F2C8F"/>
              </a:solidFill>
              <a:effectLst/>
              <a:uLnTx/>
              <a:uFillTx/>
              <a:latin typeface="Arial Black"/>
              <a:sym typeface="Arial Black"/>
            </a:endParaRPr>
          </a:p>
        </p:txBody>
      </p:sp>
      <p:sp>
        <p:nvSpPr>
          <p:cNvPr id="57" name="Text Placeholder 8">
            <a:extLst>
              <a:ext uri="{FF2B5EF4-FFF2-40B4-BE49-F238E27FC236}">
                <a16:creationId xmlns:a16="http://schemas.microsoft.com/office/drawing/2014/main" id="{18296020-A5F5-CFE7-2722-D1B5BA267A2D}"/>
              </a:ext>
            </a:extLst>
          </p:cNvPr>
          <p:cNvSpPr txBox="1">
            <a:spLocks/>
          </p:cNvSpPr>
          <p:nvPr/>
        </p:nvSpPr>
        <p:spPr>
          <a:xfrm>
            <a:off x="2143379" y="3411793"/>
            <a:ext cx="1891285" cy="1109663"/>
          </a:xfrm>
          <a:prstGeom prst="rect">
            <a:avLst/>
          </a:prstGeom>
          <a:solidFill>
            <a:srgbClr val="FDFAF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914400" rtl="0" latinLnBrk="0">
              <a:lnSpc>
                <a:spcPct val="100000"/>
              </a:lnSpc>
              <a:spcBef>
                <a:spcPts val="0"/>
              </a:spcBef>
              <a:spcAft>
                <a:spcPts val="0"/>
              </a:spcAft>
              <a:buClrTx/>
              <a:buSzTx/>
              <a:buFontTx/>
              <a:buNone/>
              <a:tabLst/>
              <a:defRPr sz="1800" b="0" i="0" u="none" strike="noStrike" cap="all" spc="0" baseline="0">
                <a:solidFill>
                  <a:schemeClr val="accent6"/>
                </a:solidFill>
                <a:uFillTx/>
                <a:latin typeface="Arial Black"/>
                <a:ea typeface="Arial Black"/>
                <a:cs typeface="Arial Black"/>
                <a:sym typeface="Arial Black"/>
              </a:defRPr>
            </a:lvl1pPr>
            <a:lvl2pPr marL="729233" marR="0" indent="-390905"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2pPr>
            <a:lvl3pPr marL="1242277" marR="0" indent="-446749"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3pPr>
            <a:lvl4pPr marL="17739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4pPr>
            <a:lvl5pPr marL="22311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dirty="0">
                <a:ln>
                  <a:noFill/>
                </a:ln>
                <a:solidFill>
                  <a:srgbClr val="1F2C8F"/>
                </a:solidFill>
                <a:effectLst/>
                <a:uLnTx/>
                <a:uFillTx/>
                <a:latin typeface="Arial Black"/>
                <a:sym typeface="Arial Black"/>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dirty="0">
                <a:ln>
                  <a:noFill/>
                </a:ln>
                <a:solidFill>
                  <a:srgbClr val="1F2C8F"/>
                </a:solidFill>
                <a:effectLst/>
                <a:uLnTx/>
                <a:uFillTx/>
                <a:latin typeface="Arial Black"/>
                <a:sym typeface="Arial Black"/>
              </a:rPr>
              <a:t>MODELING</a:t>
            </a:r>
          </a:p>
        </p:txBody>
      </p:sp>
      <p:sp>
        <p:nvSpPr>
          <p:cNvPr id="58" name="Text Placeholder 11">
            <a:extLst>
              <a:ext uri="{FF2B5EF4-FFF2-40B4-BE49-F238E27FC236}">
                <a16:creationId xmlns:a16="http://schemas.microsoft.com/office/drawing/2014/main" id="{8D19EC16-2792-6C80-6A54-64907705170B}"/>
              </a:ext>
            </a:extLst>
          </p:cNvPr>
          <p:cNvSpPr txBox="1">
            <a:spLocks/>
          </p:cNvSpPr>
          <p:nvPr/>
        </p:nvSpPr>
        <p:spPr>
          <a:xfrm>
            <a:off x="4312771" y="3433001"/>
            <a:ext cx="2229841" cy="1109663"/>
          </a:xfrm>
          <a:prstGeom prst="rect">
            <a:avLst/>
          </a:prstGeom>
          <a:solidFill>
            <a:srgbClr val="FDFAF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914400" rtl="0" latinLnBrk="0">
              <a:lnSpc>
                <a:spcPct val="100000"/>
              </a:lnSpc>
              <a:spcBef>
                <a:spcPts val="0"/>
              </a:spcBef>
              <a:spcAft>
                <a:spcPts val="0"/>
              </a:spcAft>
              <a:buClrTx/>
              <a:buSzTx/>
              <a:buFontTx/>
              <a:buNone/>
              <a:tabLst/>
              <a:defRPr sz="1800" b="0" i="0" u="none" strike="noStrike" cap="all" spc="0" baseline="0">
                <a:solidFill>
                  <a:schemeClr val="accent6"/>
                </a:solidFill>
                <a:uFillTx/>
                <a:latin typeface="Arial Black"/>
                <a:ea typeface="Arial Black"/>
                <a:cs typeface="Arial Black"/>
                <a:sym typeface="Arial Black"/>
              </a:defRPr>
            </a:lvl1pPr>
            <a:lvl2pPr marL="729233" marR="0" indent="-390905"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2pPr>
            <a:lvl3pPr marL="1242277" marR="0" indent="-446749"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3pPr>
            <a:lvl4pPr marL="17739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4pPr>
            <a:lvl5pPr marL="22311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dirty="0">
                <a:ln>
                  <a:noFill/>
                </a:ln>
                <a:solidFill>
                  <a:srgbClr val="1F2C8F"/>
                </a:solidFill>
                <a:effectLst/>
                <a:uLnTx/>
                <a:uFillTx/>
                <a:latin typeface="Arial Black"/>
                <a:sym typeface="Arial Black"/>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all" spc="0" normalizeH="0" baseline="0" noProof="0" dirty="0">
                <a:ln>
                  <a:noFill/>
                </a:ln>
                <a:solidFill>
                  <a:srgbClr val="1F2C8F"/>
                </a:solidFill>
                <a:effectLst/>
                <a:uLnTx/>
                <a:uFillTx/>
                <a:latin typeface="Arial Black"/>
                <a:sym typeface="Arial Black"/>
              </a:rPr>
              <a:t>VISUALIZATION</a:t>
            </a:r>
          </a:p>
        </p:txBody>
      </p:sp>
      <p:sp>
        <p:nvSpPr>
          <p:cNvPr id="59" name="Text Placeholder 14">
            <a:extLst>
              <a:ext uri="{FF2B5EF4-FFF2-40B4-BE49-F238E27FC236}">
                <a16:creationId xmlns:a16="http://schemas.microsoft.com/office/drawing/2014/main" id="{C5B6C9C5-3CEE-7342-C839-E0D39C6A0673}"/>
              </a:ext>
            </a:extLst>
          </p:cNvPr>
          <p:cNvSpPr txBox="1">
            <a:spLocks/>
          </p:cNvSpPr>
          <p:nvPr/>
        </p:nvSpPr>
        <p:spPr>
          <a:xfrm>
            <a:off x="6797254" y="3403960"/>
            <a:ext cx="1891286" cy="1064726"/>
          </a:xfrm>
          <a:prstGeom prst="rect">
            <a:avLst/>
          </a:prstGeom>
          <a:solidFill>
            <a:srgbClr val="FDFAF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914400" rtl="0" latinLnBrk="0">
              <a:lnSpc>
                <a:spcPct val="100000"/>
              </a:lnSpc>
              <a:spcBef>
                <a:spcPts val="0"/>
              </a:spcBef>
              <a:spcAft>
                <a:spcPts val="0"/>
              </a:spcAft>
              <a:buClrTx/>
              <a:buSzTx/>
              <a:buFontTx/>
              <a:buNone/>
              <a:tabLst/>
              <a:defRPr sz="1800" b="0" i="0" u="none" strike="noStrike" cap="all" spc="0" baseline="0">
                <a:solidFill>
                  <a:schemeClr val="accent6"/>
                </a:solidFill>
                <a:uFillTx/>
                <a:latin typeface="Arial Black"/>
                <a:ea typeface="Arial Black"/>
                <a:cs typeface="Arial Black"/>
                <a:sym typeface="Arial Black"/>
              </a:defRPr>
            </a:lvl1pPr>
            <a:lvl2pPr marL="729233" marR="0" indent="-390905"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2pPr>
            <a:lvl3pPr marL="1242277" marR="0" indent="-446749"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3pPr>
            <a:lvl4pPr marL="17739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4pPr>
            <a:lvl5pPr marL="2231135" marR="0" indent="-521207"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marL="0" marR="0" lvl="0" indent="0" algn="ctr" defTabSz="576072" rtl="0" eaLnBrk="1" fontAlgn="auto" latinLnBrk="0" hangingPunct="1">
              <a:lnSpc>
                <a:spcPct val="100000"/>
              </a:lnSpc>
              <a:spcBef>
                <a:spcPts val="0"/>
              </a:spcBef>
              <a:spcAft>
                <a:spcPts val="0"/>
              </a:spcAft>
              <a:buClrTx/>
              <a:buSzTx/>
              <a:buFontTx/>
              <a:buNone/>
              <a:tabLst/>
              <a:defRPr sz="1134"/>
            </a:pPr>
            <a:endParaRPr kumimoji="0" lang="en-US" sz="1134" b="0" i="0" u="none" strike="noStrike" kern="0" cap="all" spc="0" normalizeH="0" baseline="0" noProof="0" dirty="0">
              <a:ln>
                <a:noFill/>
              </a:ln>
              <a:solidFill>
                <a:srgbClr val="1F2C8F"/>
              </a:solidFill>
              <a:effectLst/>
              <a:uLnTx/>
              <a:uFillTx/>
              <a:latin typeface="Arial Black"/>
              <a:sym typeface="Arial Black"/>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all" spc="0" normalizeH="0" baseline="0" noProof="0" dirty="0">
                <a:ln>
                  <a:noFill/>
                </a:ln>
                <a:solidFill>
                  <a:srgbClr val="1F2C8F"/>
                </a:solidFill>
                <a:effectLst/>
                <a:uLnTx/>
                <a:uFillTx/>
                <a:latin typeface="Arial Black"/>
                <a:sym typeface="Arial Black"/>
              </a:rPr>
              <a:t>DEPLOYMENT</a:t>
            </a:r>
          </a:p>
          <a:p>
            <a:pPr marL="0" marR="0" lvl="0" indent="0" algn="ctr" defTabSz="576072" rtl="0" eaLnBrk="1" fontAlgn="auto" latinLnBrk="0" hangingPunct="1">
              <a:lnSpc>
                <a:spcPct val="100000"/>
              </a:lnSpc>
              <a:spcBef>
                <a:spcPts val="0"/>
              </a:spcBef>
              <a:spcAft>
                <a:spcPts val="0"/>
              </a:spcAft>
              <a:buClrTx/>
              <a:buSzTx/>
              <a:buFontTx/>
              <a:buNone/>
              <a:tabLst/>
              <a:defRPr sz="1134"/>
            </a:pPr>
            <a:endParaRPr kumimoji="0" lang="en-US" sz="1134" b="0" i="0" u="none" strike="noStrike" kern="0" cap="all" spc="0" normalizeH="0" baseline="0" noProof="0" dirty="0">
              <a:ln>
                <a:noFill/>
              </a:ln>
              <a:solidFill>
                <a:srgbClr val="1F2C8F"/>
              </a:solidFill>
              <a:effectLst/>
              <a:uLnTx/>
              <a:uFillTx/>
              <a:latin typeface="Arial Black"/>
              <a:sym typeface="Arial Black"/>
            </a:endParaRPr>
          </a:p>
        </p:txBody>
      </p:sp>
    </p:spTree>
    <p:extLst>
      <p:ext uri="{BB962C8B-B14F-4D97-AF65-F5344CB8AC3E}">
        <p14:creationId xmlns:p14="http://schemas.microsoft.com/office/powerpoint/2010/main" val="428813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141D3F05-F90F-34CC-365B-B9F2C3813216}"/>
              </a:ext>
            </a:extLst>
          </p:cNvPr>
          <p:cNvSpPr txBox="1">
            <a:spLocks/>
          </p:cNvSpPr>
          <p:nvPr/>
        </p:nvSpPr>
        <p:spPr>
          <a:xfrm>
            <a:off x="822960" y="286603"/>
            <a:ext cx="7543800" cy="14507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1pPr>
            <a:lvl2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2pPr>
            <a:lvl3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3pPr>
            <a:lvl4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4pPr>
            <a:lvl5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5pPr>
            <a:lvl6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6pPr>
            <a:lvl7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7pPr>
            <a:lvl8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8pPr>
            <a:lvl9pPr marL="0" marR="0" indent="0" algn="ctr" defTabSz="91440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9pPr>
          </a:lstStyle>
          <a:p>
            <a:pPr marR="0" lvl="0" indent="0" algn="l" fontAlgn="auto">
              <a:lnSpc>
                <a:spcPct val="85000"/>
              </a:lnSpc>
              <a:spcBef>
                <a:spcPct val="0"/>
              </a:spcBef>
              <a:spcAft>
                <a:spcPts val="600"/>
              </a:spcAft>
              <a:buClrTx/>
              <a:buSzTx/>
              <a:tabLst/>
              <a:defRPr/>
            </a:pPr>
            <a:r>
              <a:rPr kumimoji="0" lang="en-US" sz="4800" b="0" i="0" u="none" strike="noStrike" cap="all" spc="-50" normalizeH="0" noProof="0">
                <a:ln>
                  <a:noFill/>
                </a:ln>
                <a:solidFill>
                  <a:schemeClr val="tx1">
                    <a:lumMod val="75000"/>
                    <a:lumOff val="25000"/>
                  </a:schemeClr>
                </a:solidFill>
                <a:effectLst/>
                <a:uLnTx/>
                <a:uFillTx/>
                <a:latin typeface="+mj-lt"/>
                <a:ea typeface="+mj-ea"/>
                <a:cs typeface="+mj-cs"/>
                <a:sym typeface="Arial Black"/>
              </a:rPr>
              <a:t>FUTURE APPROACH</a:t>
            </a:r>
          </a:p>
        </p:txBody>
      </p:sp>
      <p:sp>
        <p:nvSpPr>
          <p:cNvPr id="7" name="Content Placeholder 2">
            <a:extLst>
              <a:ext uri="{FF2B5EF4-FFF2-40B4-BE49-F238E27FC236}">
                <a16:creationId xmlns:a16="http://schemas.microsoft.com/office/drawing/2014/main" id="{270A0174-D0B4-A41D-C384-8693355FC1A6}"/>
              </a:ext>
            </a:extLst>
          </p:cNvPr>
          <p:cNvSpPr txBox="1">
            <a:spLocks/>
          </p:cNvSpPr>
          <p:nvPr/>
        </p:nvSpPr>
        <p:spPr>
          <a:xfrm>
            <a:off x="822722" y="3635521"/>
            <a:ext cx="7543800" cy="1402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0" marR="0" indent="0" algn="l" defTabSz="914400" rtl="0" latinLnBrk="0">
              <a:lnSpc>
                <a:spcPct val="100000"/>
              </a:lnSpc>
              <a:spcBef>
                <a:spcPts val="300"/>
              </a:spcBef>
              <a:spcAft>
                <a:spcPts val="0"/>
              </a:spcAft>
              <a:buClrTx/>
              <a:buSzTx/>
              <a:buFontTx/>
              <a:buNone/>
              <a:tabLst/>
              <a:defRPr sz="1500" b="0" i="0" u="none" strike="noStrike" cap="none" spc="0" baseline="0">
                <a:solidFill>
                  <a:schemeClr val="accent6"/>
                </a:solidFill>
                <a:uFillTx/>
                <a:latin typeface="Sabon Next LT"/>
                <a:ea typeface="Sabon Next LT"/>
                <a:cs typeface="Sabon Next LT"/>
                <a:sym typeface="Sabon Next LT"/>
              </a:defRPr>
            </a:lvl1pPr>
            <a:lvl2pPr marL="6858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2pPr>
            <a:lvl3pPr marL="11430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3pPr>
            <a:lvl4pPr marL="16002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4pPr>
            <a:lvl5pPr marL="2057400" marR="0" indent="-347472" algn="l" defTabSz="914400" rtl="0" latinLnBrk="0">
              <a:lnSpc>
                <a:spcPct val="100000"/>
              </a:lnSpc>
              <a:spcBef>
                <a:spcPts val="300"/>
              </a:spcBef>
              <a:spcAft>
                <a:spcPts val="0"/>
              </a:spcAft>
              <a:buClrTx/>
              <a:buSzPct val="100000"/>
              <a:buFontTx/>
              <a:buChar char="•"/>
              <a:tabLst/>
              <a:defRPr sz="15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a:lstStyle>
          <a:p>
            <a:pPr algn="just" defTabSz="1014984">
              <a:spcBef>
                <a:spcPts val="333"/>
              </a:spcBef>
              <a:defRPr/>
            </a:pPr>
            <a:r>
              <a:rPr lang="en-US" sz="1665" b="0" i="0" u="none" strike="noStrike" kern="0" cap="none" spc="0" baseline="0">
                <a:solidFill>
                  <a:srgbClr val="1F2C8F"/>
                </a:solidFill>
                <a:uFillTx/>
                <a:latin typeface="Sabon Next LT"/>
                <a:ea typeface="Sabon Next LT"/>
                <a:cs typeface="Sabon Next LT"/>
                <a:sym typeface="Sabon Next LT"/>
              </a:rPr>
              <a:t>• </a:t>
            </a:r>
            <a:r>
              <a:rPr lang="en-US" sz="1998" b="0" i="0" u="none" strike="noStrike" kern="0" cap="none" spc="0" baseline="0">
                <a:solidFill>
                  <a:srgbClr val="1F2C8F"/>
                </a:solidFill>
                <a:uFillTx/>
                <a:latin typeface="Sabon Next LT"/>
                <a:ea typeface="Sabon Next LT"/>
                <a:cs typeface="Sabon Next LT"/>
                <a:sym typeface="Sabon Next LT"/>
              </a:rPr>
              <a:t>Analyze customer feedback, complaints, and satisfaction surveys to understand customers experiences. Which will help the company to bring the new customers to base</a:t>
            </a:r>
            <a:r>
              <a:rPr lang="en-US" sz="1665" b="0" i="0" u="none" strike="noStrike" kern="0" cap="none" spc="0" baseline="0">
                <a:solidFill>
                  <a:srgbClr val="1F2C8F"/>
                </a:solidFill>
                <a:uFillTx/>
                <a:latin typeface="Sabon Next LT"/>
                <a:ea typeface="Sabon Next LT"/>
                <a:cs typeface="Sabon Next LT"/>
                <a:sym typeface="Sabon Next LT"/>
              </a:rPr>
              <a:t>.</a:t>
            </a:r>
            <a:endParaRPr kumimoji="0" lang="en-US" sz="1500" b="0" i="0" u="none" strike="noStrike" kern="0" cap="none" spc="0" normalizeH="0" baseline="0" noProof="0">
              <a:ln>
                <a:noFill/>
              </a:ln>
              <a:solidFill>
                <a:srgbClr val="1F2C8F"/>
              </a:solidFill>
              <a:effectLst/>
              <a:uLnTx/>
              <a:uFillTx/>
              <a:latin typeface="Sabon Next LT"/>
              <a:cs typeface="Sabon Next LT"/>
              <a:sym typeface="Sabon Next LT"/>
            </a:endParaRPr>
          </a:p>
        </p:txBody>
      </p:sp>
      <p:sp>
        <p:nvSpPr>
          <p:cNvPr id="8" name="TextBox 3">
            <a:extLst>
              <a:ext uri="{FF2B5EF4-FFF2-40B4-BE49-F238E27FC236}">
                <a16:creationId xmlns:a16="http://schemas.microsoft.com/office/drawing/2014/main" id="{AA43BF20-D2B9-8F57-9CE1-5976DFF7ABBD}"/>
              </a:ext>
            </a:extLst>
          </p:cNvPr>
          <p:cNvSpPr txBox="1"/>
          <p:nvPr/>
        </p:nvSpPr>
        <p:spPr>
          <a:xfrm>
            <a:off x="873694" y="2945281"/>
            <a:ext cx="7441857" cy="583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chemeClr val="accent6"/>
                </a:solidFill>
              </a:defRPr>
            </a:lvl1pPr>
          </a:lstStyle>
          <a:p>
            <a:pPr defTabSz="507492" hangingPunct="0">
              <a:spcAft>
                <a:spcPts val="600"/>
              </a:spcAft>
            </a:pPr>
            <a:r>
              <a:rPr sz="3108" kern="0">
                <a:solidFill>
                  <a:srgbClr val="1F2C8F"/>
                </a:solidFill>
                <a:latin typeface="Sabon Next LT"/>
                <a:ea typeface="+mn-ea"/>
                <a:cs typeface="Sabon Next LT"/>
                <a:sym typeface="Sabon Next LT"/>
              </a:rPr>
              <a:t>Customer Satisfaction and Feedback</a:t>
            </a:r>
            <a:endParaRPr kern="0">
              <a:solidFill>
                <a:srgbClr val="1F2C8F"/>
              </a:solidFill>
              <a:latin typeface="Sabon Next LT"/>
              <a:cs typeface="Sabon Next LT"/>
              <a:sym typeface="Sabon Next LT"/>
            </a:endParaRPr>
          </a:p>
        </p:txBody>
      </p:sp>
    </p:spTree>
    <p:extLst>
      <p:ext uri="{BB962C8B-B14F-4D97-AF65-F5344CB8AC3E}">
        <p14:creationId xmlns:p14="http://schemas.microsoft.com/office/powerpoint/2010/main" val="6485158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266</TotalTime>
  <Words>290</Words>
  <Application>Microsoft Office PowerPoint</Application>
  <PresentationFormat>On-screen Show (4:3)</PresentationFormat>
  <Paragraphs>43</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Roboto</vt:lpstr>
      <vt:lpstr>Sabon Next LT</vt:lpstr>
      <vt:lpstr>Söhne</vt:lpstr>
      <vt:lpstr>Times New Roman</vt:lpstr>
      <vt:lpstr>Retrospect</vt:lpstr>
      <vt:lpstr>Telecom Churn Prediction With Machine Learning</vt:lpstr>
      <vt:lpstr>PowerPoint Presentation</vt:lpstr>
      <vt:lpstr>PowerPoint Presentation</vt:lpstr>
      <vt:lpstr>PowerPoint Presentation</vt:lpstr>
      <vt:lpstr>PowerPoint Presentation</vt:lpstr>
      <vt:lpstr>PowerPoint Presentation</vt:lpstr>
      <vt:lpstr>DATA UNDERSTANDING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Default</dc:creator>
  <cp:lastModifiedBy>Raghavendra Raghavendra</cp:lastModifiedBy>
  <cp:revision>22</cp:revision>
  <dcterms:created xsi:type="dcterms:W3CDTF">2014-03-25T18:01:38Z</dcterms:created>
  <dcterms:modified xsi:type="dcterms:W3CDTF">2024-03-03T21:28:12Z</dcterms:modified>
</cp:coreProperties>
</file>