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9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36242-C387-4E49-97B9-B41341E37A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44C0FC-6342-4CEF-A785-CB1EDB25BB23}">
      <dgm:prSet/>
      <dgm:spPr/>
      <dgm:t>
        <a:bodyPr/>
        <a:lstStyle/>
        <a:p>
          <a:r>
            <a:rPr lang="en-US" u="none"/>
            <a:t>Clothing/Human parsing</a:t>
          </a:r>
        </a:p>
      </dgm:t>
    </dgm:pt>
    <dgm:pt modelId="{2205034E-5E8B-4461-97E7-8B70B60A37CB}" type="parTrans" cxnId="{329AB9BE-6ABD-478C-81CC-A893515B6ACE}">
      <dgm:prSet/>
      <dgm:spPr/>
      <dgm:t>
        <a:bodyPr/>
        <a:lstStyle/>
        <a:p>
          <a:endParaRPr lang="en-US"/>
        </a:p>
      </dgm:t>
    </dgm:pt>
    <dgm:pt modelId="{3209DB3C-65ED-45C2-B00C-005D9A86C09A}" type="sibTrans" cxnId="{329AB9BE-6ABD-478C-81CC-A893515B6ACE}">
      <dgm:prSet/>
      <dgm:spPr/>
      <dgm:t>
        <a:bodyPr/>
        <a:lstStyle/>
        <a:p>
          <a:endParaRPr lang="en-US"/>
        </a:p>
      </dgm:t>
    </dgm:pt>
    <dgm:pt modelId="{2BF52A27-FA3F-4295-B42C-E497D42EEC0E}">
      <dgm:prSet/>
      <dgm:spPr/>
      <dgm:t>
        <a:bodyPr/>
        <a:lstStyle/>
        <a:p>
          <a:r>
            <a:rPr lang="en-US" i="1" u="none"/>
            <a:t>Graphical models - </a:t>
          </a:r>
          <a:r>
            <a:rPr lang="en-US" u="none"/>
            <a:t>Superpixel labeling, integrated system of clothing co-parsing, weakly supervised fashion parsing, and MRF-based color and category inference module.</a:t>
          </a:r>
        </a:p>
      </dgm:t>
    </dgm:pt>
    <dgm:pt modelId="{456DCC3D-87FC-4F2D-805C-CF5E639859DF}" type="parTrans" cxnId="{482C96F1-7CC5-4AB5-8BDF-04CFA23091AE}">
      <dgm:prSet/>
      <dgm:spPr/>
      <dgm:t>
        <a:bodyPr/>
        <a:lstStyle/>
        <a:p>
          <a:endParaRPr lang="en-US"/>
        </a:p>
      </dgm:t>
    </dgm:pt>
    <dgm:pt modelId="{52FBB04C-A166-464E-ABF3-DF8FA2890C91}" type="sibTrans" cxnId="{482C96F1-7CC5-4AB5-8BDF-04CFA23091AE}">
      <dgm:prSet/>
      <dgm:spPr/>
      <dgm:t>
        <a:bodyPr/>
        <a:lstStyle/>
        <a:p>
          <a:endParaRPr lang="en-US"/>
        </a:p>
      </dgm:t>
    </dgm:pt>
    <dgm:pt modelId="{3863438D-A35D-49EB-BF03-EF660C1EF32C}">
      <dgm:prSet/>
      <dgm:spPr/>
      <dgm:t>
        <a:bodyPr/>
        <a:lstStyle/>
        <a:p>
          <a:r>
            <a:rPr lang="en-US" i="1" u="none"/>
            <a:t>Non-parametric models - </a:t>
          </a:r>
          <a:r>
            <a:rPr lang="en-US" u="none"/>
            <a:t>Nearest neighbor style retrieval, Deep quasi-parametric human parsing framework, and Semi-supervised learning.</a:t>
          </a:r>
        </a:p>
      </dgm:t>
    </dgm:pt>
    <dgm:pt modelId="{D24E8ADF-848D-47A3-8DC2-B00B9D8C6931}" type="parTrans" cxnId="{6D02CD7A-CBB0-4799-873C-21A2A45D54B0}">
      <dgm:prSet/>
      <dgm:spPr/>
      <dgm:t>
        <a:bodyPr/>
        <a:lstStyle/>
        <a:p>
          <a:endParaRPr lang="en-US"/>
        </a:p>
      </dgm:t>
    </dgm:pt>
    <dgm:pt modelId="{F896791F-648B-4B99-B3A7-FD6BB9906606}" type="sibTrans" cxnId="{6D02CD7A-CBB0-4799-873C-21A2A45D54B0}">
      <dgm:prSet/>
      <dgm:spPr/>
      <dgm:t>
        <a:bodyPr/>
        <a:lstStyle/>
        <a:p>
          <a:endParaRPr lang="en-US"/>
        </a:p>
      </dgm:t>
    </dgm:pt>
    <dgm:pt modelId="{4A2168F4-68D1-4CDD-9EA5-BB3FCB422A5F}">
      <dgm:prSet/>
      <dgm:spPr/>
      <dgm:t>
        <a:bodyPr/>
        <a:lstStyle/>
        <a:p>
          <a:r>
            <a:rPr lang="en-US" i="1" u="none"/>
            <a:t>Parselets representation - </a:t>
          </a:r>
          <a:r>
            <a:rPr lang="en-US" u="none"/>
            <a:t>Deformable Mixture Parsing Model and Simultaneous human parsing pose estimation.</a:t>
          </a:r>
          <a:r>
            <a:rPr lang="en-US" i="1" u="none"/>
            <a:t> </a:t>
          </a:r>
          <a:endParaRPr lang="en-US" u="none"/>
        </a:p>
      </dgm:t>
    </dgm:pt>
    <dgm:pt modelId="{C1142D94-145B-48B7-937B-6989155E7711}" type="parTrans" cxnId="{C4C1DE66-026E-48DE-AA49-37181BA32E93}">
      <dgm:prSet/>
      <dgm:spPr/>
      <dgm:t>
        <a:bodyPr/>
        <a:lstStyle/>
        <a:p>
          <a:endParaRPr lang="en-US"/>
        </a:p>
      </dgm:t>
    </dgm:pt>
    <dgm:pt modelId="{6AFD2A82-1A2A-481D-94DF-1C3ED6E79A54}" type="sibTrans" cxnId="{C4C1DE66-026E-48DE-AA49-37181BA32E93}">
      <dgm:prSet/>
      <dgm:spPr/>
      <dgm:t>
        <a:bodyPr/>
        <a:lstStyle/>
        <a:p>
          <a:endParaRPr lang="en-US"/>
        </a:p>
      </dgm:t>
    </dgm:pt>
    <dgm:pt modelId="{EC4843EC-349D-4CF8-B194-0901A187E380}">
      <dgm:prSet/>
      <dgm:spPr/>
      <dgm:t>
        <a:bodyPr/>
        <a:lstStyle/>
        <a:p>
          <a:r>
            <a:rPr lang="en-US" i="1" u="none" dirty="0"/>
            <a:t>CNN models - </a:t>
          </a:r>
          <a:r>
            <a:rPr lang="en-US" u="none" dirty="0"/>
            <a:t>Contextualized CNN architecture, Active Template Regression, and Self-supervised structure-sensitive learning.</a:t>
          </a:r>
        </a:p>
      </dgm:t>
    </dgm:pt>
    <dgm:pt modelId="{302553E3-5079-4F62-B69F-4A667FE7437E}" type="parTrans" cxnId="{8A4337D2-1012-4335-BD2E-2FB9AC9F9A79}">
      <dgm:prSet/>
      <dgm:spPr/>
      <dgm:t>
        <a:bodyPr/>
        <a:lstStyle/>
        <a:p>
          <a:endParaRPr lang="en-US"/>
        </a:p>
      </dgm:t>
    </dgm:pt>
    <dgm:pt modelId="{EEB8A244-1A5D-40E4-8654-03CCB9794C4F}" type="sibTrans" cxnId="{8A4337D2-1012-4335-BD2E-2FB9AC9F9A79}">
      <dgm:prSet/>
      <dgm:spPr/>
      <dgm:t>
        <a:bodyPr/>
        <a:lstStyle/>
        <a:p>
          <a:endParaRPr lang="en-US"/>
        </a:p>
      </dgm:t>
    </dgm:pt>
    <dgm:pt modelId="{F409C754-CD13-4BDF-91FB-83376E0B8249}">
      <dgm:prSet/>
      <dgm:spPr/>
      <dgm:t>
        <a:bodyPr/>
        <a:lstStyle/>
        <a:p>
          <a:r>
            <a:rPr lang="en-US" i="1" u="none"/>
            <a:t>Adversarial models - </a:t>
          </a:r>
          <a:r>
            <a:rPr lang="en-US" u="none"/>
            <a:t>Macro-Micro Adversarial Network (MMAN) </a:t>
          </a:r>
        </a:p>
      </dgm:t>
    </dgm:pt>
    <dgm:pt modelId="{B40AA302-76CC-4091-AC17-3D687DB131E4}" type="parTrans" cxnId="{8C7F2A59-D000-482B-9ADF-33D6EC35EA9F}">
      <dgm:prSet/>
      <dgm:spPr/>
      <dgm:t>
        <a:bodyPr/>
        <a:lstStyle/>
        <a:p>
          <a:endParaRPr lang="en-US"/>
        </a:p>
      </dgm:t>
    </dgm:pt>
    <dgm:pt modelId="{E5B670EA-2F34-4ECA-82BD-59AB12165EB8}" type="sibTrans" cxnId="{8C7F2A59-D000-482B-9ADF-33D6EC35EA9F}">
      <dgm:prSet/>
      <dgm:spPr/>
      <dgm:t>
        <a:bodyPr/>
        <a:lstStyle/>
        <a:p>
          <a:endParaRPr lang="en-US"/>
        </a:p>
      </dgm:t>
    </dgm:pt>
    <dgm:pt modelId="{1E69D0B6-5533-4DE7-ACB1-418353A6965B}">
      <dgm:prSet/>
      <dgm:spPr/>
      <dgm:t>
        <a:bodyPr/>
        <a:lstStyle/>
        <a:p>
          <a:r>
            <a:rPr lang="en-US" u="none"/>
            <a:t>Landmark detection</a:t>
          </a:r>
        </a:p>
      </dgm:t>
    </dgm:pt>
    <dgm:pt modelId="{69D76486-362D-4C8B-8480-AF170263C48D}" type="parTrans" cxnId="{B4908D38-DB68-42EB-ADAE-23B46A68C9C0}">
      <dgm:prSet/>
      <dgm:spPr/>
      <dgm:t>
        <a:bodyPr/>
        <a:lstStyle/>
        <a:p>
          <a:endParaRPr lang="en-US"/>
        </a:p>
      </dgm:t>
    </dgm:pt>
    <dgm:pt modelId="{33555E65-7543-4236-A5E1-6BEBB391AEF6}" type="sibTrans" cxnId="{B4908D38-DB68-42EB-ADAE-23B46A68C9C0}">
      <dgm:prSet/>
      <dgm:spPr/>
      <dgm:t>
        <a:bodyPr/>
        <a:lstStyle/>
        <a:p>
          <a:endParaRPr lang="en-US"/>
        </a:p>
      </dgm:t>
    </dgm:pt>
    <dgm:pt modelId="{A873C1A5-7848-43A6-902E-C2B488E3AA67}">
      <dgm:prSet/>
      <dgm:spPr/>
      <dgm:t>
        <a:bodyPr/>
        <a:lstStyle/>
        <a:p>
          <a:r>
            <a:rPr lang="en-US" u="none"/>
            <a:t>Three-step deep fashion alignment framework, Deep landmark Network, Knowledge guided fashion network, and Global-local embedding module.</a:t>
          </a:r>
        </a:p>
      </dgm:t>
    </dgm:pt>
    <dgm:pt modelId="{4D967B87-2290-450B-9595-6EE489FE12F2}" type="parTrans" cxnId="{BC22E611-FB41-4AE0-AFDF-BBAF6316DDC3}">
      <dgm:prSet/>
      <dgm:spPr/>
      <dgm:t>
        <a:bodyPr/>
        <a:lstStyle/>
        <a:p>
          <a:endParaRPr lang="en-US"/>
        </a:p>
      </dgm:t>
    </dgm:pt>
    <dgm:pt modelId="{0E879850-F9B5-4726-A899-BF8AB11755DC}" type="sibTrans" cxnId="{BC22E611-FB41-4AE0-AFDF-BBAF6316DDC3}">
      <dgm:prSet/>
      <dgm:spPr/>
      <dgm:t>
        <a:bodyPr/>
        <a:lstStyle/>
        <a:p>
          <a:endParaRPr lang="en-US"/>
        </a:p>
      </dgm:t>
    </dgm:pt>
    <dgm:pt modelId="{5A5BB073-B5DC-3D43-BBDE-4A73112FC92B}" type="pres">
      <dgm:prSet presAssocID="{71336242-C387-4E49-97B9-B41341E37AD1}" presName="linear" presStyleCnt="0">
        <dgm:presLayoutVars>
          <dgm:dir/>
          <dgm:animLvl val="lvl"/>
          <dgm:resizeHandles val="exact"/>
        </dgm:presLayoutVars>
      </dgm:prSet>
      <dgm:spPr/>
    </dgm:pt>
    <dgm:pt modelId="{9B012ACF-F8A4-734E-ACBF-4D9697BA3A06}" type="pres">
      <dgm:prSet presAssocID="{0744C0FC-6342-4CEF-A785-CB1EDB25BB23}" presName="parentLin" presStyleCnt="0"/>
      <dgm:spPr/>
    </dgm:pt>
    <dgm:pt modelId="{5F5585CA-FF4E-1641-B15D-9D00939AC1BF}" type="pres">
      <dgm:prSet presAssocID="{0744C0FC-6342-4CEF-A785-CB1EDB25BB23}" presName="parentLeftMargin" presStyleLbl="node1" presStyleIdx="0" presStyleCnt="2"/>
      <dgm:spPr/>
    </dgm:pt>
    <dgm:pt modelId="{C80F7E36-EB1D-E148-83A7-6D2C40CD0027}" type="pres">
      <dgm:prSet presAssocID="{0744C0FC-6342-4CEF-A785-CB1EDB25BB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14BBCE-9005-B645-B06A-A24387012D02}" type="pres">
      <dgm:prSet presAssocID="{0744C0FC-6342-4CEF-A785-CB1EDB25BB23}" presName="negativeSpace" presStyleCnt="0"/>
      <dgm:spPr/>
    </dgm:pt>
    <dgm:pt modelId="{829C2E08-3867-0B48-8A8F-EF874B67F5A0}" type="pres">
      <dgm:prSet presAssocID="{0744C0FC-6342-4CEF-A785-CB1EDB25BB23}" presName="childText" presStyleLbl="conFgAcc1" presStyleIdx="0" presStyleCnt="2">
        <dgm:presLayoutVars>
          <dgm:bulletEnabled val="1"/>
        </dgm:presLayoutVars>
      </dgm:prSet>
      <dgm:spPr/>
    </dgm:pt>
    <dgm:pt modelId="{4B96BAD3-8441-3D40-A386-CCD34849CE1D}" type="pres">
      <dgm:prSet presAssocID="{3209DB3C-65ED-45C2-B00C-005D9A86C09A}" presName="spaceBetweenRectangles" presStyleCnt="0"/>
      <dgm:spPr/>
    </dgm:pt>
    <dgm:pt modelId="{51FA6CB4-B5F6-3540-AC19-06306BE3755D}" type="pres">
      <dgm:prSet presAssocID="{1E69D0B6-5533-4DE7-ACB1-418353A6965B}" presName="parentLin" presStyleCnt="0"/>
      <dgm:spPr/>
    </dgm:pt>
    <dgm:pt modelId="{B623CD55-DCCC-F04D-8388-77E82262CBCC}" type="pres">
      <dgm:prSet presAssocID="{1E69D0B6-5533-4DE7-ACB1-418353A6965B}" presName="parentLeftMargin" presStyleLbl="node1" presStyleIdx="0" presStyleCnt="2"/>
      <dgm:spPr/>
    </dgm:pt>
    <dgm:pt modelId="{37EBCB3E-9089-284C-9F2E-0442C3B34333}" type="pres">
      <dgm:prSet presAssocID="{1E69D0B6-5533-4DE7-ACB1-418353A696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DC3AED-D4EA-5146-9A71-33E993751541}" type="pres">
      <dgm:prSet presAssocID="{1E69D0B6-5533-4DE7-ACB1-418353A6965B}" presName="negativeSpace" presStyleCnt="0"/>
      <dgm:spPr/>
    </dgm:pt>
    <dgm:pt modelId="{6E33B2F5-80AD-BE40-9AB8-29AAD590B718}" type="pres">
      <dgm:prSet presAssocID="{1E69D0B6-5533-4DE7-ACB1-418353A696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22E611-FB41-4AE0-AFDF-BBAF6316DDC3}" srcId="{1E69D0B6-5533-4DE7-ACB1-418353A6965B}" destId="{A873C1A5-7848-43A6-902E-C2B488E3AA67}" srcOrd="0" destOrd="0" parTransId="{4D967B87-2290-450B-9595-6EE489FE12F2}" sibTransId="{0E879850-F9B5-4726-A899-BF8AB11755DC}"/>
    <dgm:cxn modelId="{63822117-1676-AD43-8F02-F1CB355786CD}" type="presOf" srcId="{1E69D0B6-5533-4DE7-ACB1-418353A6965B}" destId="{37EBCB3E-9089-284C-9F2E-0442C3B34333}" srcOrd="1" destOrd="0" presId="urn:microsoft.com/office/officeart/2005/8/layout/list1"/>
    <dgm:cxn modelId="{5F03B618-1BD9-0147-B48F-6A52E63A562A}" type="presOf" srcId="{4A2168F4-68D1-4CDD-9EA5-BB3FCB422A5F}" destId="{829C2E08-3867-0B48-8A8F-EF874B67F5A0}" srcOrd="0" destOrd="2" presId="urn:microsoft.com/office/officeart/2005/8/layout/list1"/>
    <dgm:cxn modelId="{D1202E27-E1F1-BC49-9946-265DEFB79D29}" type="presOf" srcId="{0744C0FC-6342-4CEF-A785-CB1EDB25BB23}" destId="{5F5585CA-FF4E-1641-B15D-9D00939AC1BF}" srcOrd="0" destOrd="0" presId="urn:microsoft.com/office/officeart/2005/8/layout/list1"/>
    <dgm:cxn modelId="{B4908D38-DB68-42EB-ADAE-23B46A68C9C0}" srcId="{71336242-C387-4E49-97B9-B41341E37AD1}" destId="{1E69D0B6-5533-4DE7-ACB1-418353A6965B}" srcOrd="1" destOrd="0" parTransId="{69D76486-362D-4C8B-8480-AF170263C48D}" sibTransId="{33555E65-7543-4236-A5E1-6BEBB391AEF6}"/>
    <dgm:cxn modelId="{8C7F2A59-D000-482B-9ADF-33D6EC35EA9F}" srcId="{0744C0FC-6342-4CEF-A785-CB1EDB25BB23}" destId="{F409C754-CD13-4BDF-91FB-83376E0B8249}" srcOrd="4" destOrd="0" parTransId="{B40AA302-76CC-4091-AC17-3D687DB131E4}" sibTransId="{E5B670EA-2F34-4ECA-82BD-59AB12165EB8}"/>
    <dgm:cxn modelId="{C4C1DE66-026E-48DE-AA49-37181BA32E93}" srcId="{0744C0FC-6342-4CEF-A785-CB1EDB25BB23}" destId="{4A2168F4-68D1-4CDD-9EA5-BB3FCB422A5F}" srcOrd="2" destOrd="0" parTransId="{C1142D94-145B-48B7-937B-6989155E7711}" sibTransId="{6AFD2A82-1A2A-481D-94DF-1C3ED6E79A54}"/>
    <dgm:cxn modelId="{6D02CD7A-CBB0-4799-873C-21A2A45D54B0}" srcId="{0744C0FC-6342-4CEF-A785-CB1EDB25BB23}" destId="{3863438D-A35D-49EB-BF03-EF660C1EF32C}" srcOrd="1" destOrd="0" parTransId="{D24E8ADF-848D-47A3-8DC2-B00B9D8C6931}" sibTransId="{F896791F-648B-4B99-B3A7-FD6BB9906606}"/>
    <dgm:cxn modelId="{D595738A-57B7-9249-9155-F5C03786F258}" type="presOf" srcId="{1E69D0B6-5533-4DE7-ACB1-418353A6965B}" destId="{B623CD55-DCCC-F04D-8388-77E82262CBCC}" srcOrd="0" destOrd="0" presId="urn:microsoft.com/office/officeart/2005/8/layout/list1"/>
    <dgm:cxn modelId="{7122528E-85FD-674D-8423-8E3F06146676}" type="presOf" srcId="{EC4843EC-349D-4CF8-B194-0901A187E380}" destId="{829C2E08-3867-0B48-8A8F-EF874B67F5A0}" srcOrd="0" destOrd="3" presId="urn:microsoft.com/office/officeart/2005/8/layout/list1"/>
    <dgm:cxn modelId="{395C92A3-1E13-414B-AB2C-1640DC2CBC0C}" type="presOf" srcId="{71336242-C387-4E49-97B9-B41341E37AD1}" destId="{5A5BB073-B5DC-3D43-BBDE-4A73112FC92B}" srcOrd="0" destOrd="0" presId="urn:microsoft.com/office/officeart/2005/8/layout/list1"/>
    <dgm:cxn modelId="{DB5167AC-6583-DC43-B96B-EAFED9DBAD09}" type="presOf" srcId="{F409C754-CD13-4BDF-91FB-83376E0B8249}" destId="{829C2E08-3867-0B48-8A8F-EF874B67F5A0}" srcOrd="0" destOrd="4" presId="urn:microsoft.com/office/officeart/2005/8/layout/list1"/>
    <dgm:cxn modelId="{899176BE-B81C-2E49-AAF4-8ED151C19B32}" type="presOf" srcId="{2BF52A27-FA3F-4295-B42C-E497D42EEC0E}" destId="{829C2E08-3867-0B48-8A8F-EF874B67F5A0}" srcOrd="0" destOrd="0" presId="urn:microsoft.com/office/officeart/2005/8/layout/list1"/>
    <dgm:cxn modelId="{329AB9BE-6ABD-478C-81CC-A893515B6ACE}" srcId="{71336242-C387-4E49-97B9-B41341E37AD1}" destId="{0744C0FC-6342-4CEF-A785-CB1EDB25BB23}" srcOrd="0" destOrd="0" parTransId="{2205034E-5E8B-4461-97E7-8B70B60A37CB}" sibTransId="{3209DB3C-65ED-45C2-B00C-005D9A86C09A}"/>
    <dgm:cxn modelId="{BA1722C2-E341-9B4F-9249-B2366F715590}" type="presOf" srcId="{0744C0FC-6342-4CEF-A785-CB1EDB25BB23}" destId="{C80F7E36-EB1D-E148-83A7-6D2C40CD0027}" srcOrd="1" destOrd="0" presId="urn:microsoft.com/office/officeart/2005/8/layout/list1"/>
    <dgm:cxn modelId="{F67AC9C9-3A2F-CC47-83AE-0ADCB52D99E5}" type="presOf" srcId="{A873C1A5-7848-43A6-902E-C2B488E3AA67}" destId="{6E33B2F5-80AD-BE40-9AB8-29AAD590B718}" srcOrd="0" destOrd="0" presId="urn:microsoft.com/office/officeart/2005/8/layout/list1"/>
    <dgm:cxn modelId="{8A4337D2-1012-4335-BD2E-2FB9AC9F9A79}" srcId="{0744C0FC-6342-4CEF-A785-CB1EDB25BB23}" destId="{EC4843EC-349D-4CF8-B194-0901A187E380}" srcOrd="3" destOrd="0" parTransId="{302553E3-5079-4F62-B69F-4A667FE7437E}" sibTransId="{EEB8A244-1A5D-40E4-8654-03CCB9794C4F}"/>
    <dgm:cxn modelId="{8D0719E0-B08E-8643-AEA1-565DFB152290}" type="presOf" srcId="{3863438D-A35D-49EB-BF03-EF660C1EF32C}" destId="{829C2E08-3867-0B48-8A8F-EF874B67F5A0}" srcOrd="0" destOrd="1" presId="urn:microsoft.com/office/officeart/2005/8/layout/list1"/>
    <dgm:cxn modelId="{482C96F1-7CC5-4AB5-8BDF-04CFA23091AE}" srcId="{0744C0FC-6342-4CEF-A785-CB1EDB25BB23}" destId="{2BF52A27-FA3F-4295-B42C-E497D42EEC0E}" srcOrd="0" destOrd="0" parTransId="{456DCC3D-87FC-4F2D-805C-CF5E639859DF}" sibTransId="{52FBB04C-A166-464E-ABF3-DF8FA2890C91}"/>
    <dgm:cxn modelId="{382973A9-EB13-7046-9665-EE11E5138AF2}" type="presParOf" srcId="{5A5BB073-B5DC-3D43-BBDE-4A73112FC92B}" destId="{9B012ACF-F8A4-734E-ACBF-4D9697BA3A06}" srcOrd="0" destOrd="0" presId="urn:microsoft.com/office/officeart/2005/8/layout/list1"/>
    <dgm:cxn modelId="{D1C33D61-FFC7-6642-AA63-3557F1AC917D}" type="presParOf" srcId="{9B012ACF-F8A4-734E-ACBF-4D9697BA3A06}" destId="{5F5585CA-FF4E-1641-B15D-9D00939AC1BF}" srcOrd="0" destOrd="0" presId="urn:microsoft.com/office/officeart/2005/8/layout/list1"/>
    <dgm:cxn modelId="{F780229C-0053-9F4A-B7C6-736B1EE56A8D}" type="presParOf" srcId="{9B012ACF-F8A4-734E-ACBF-4D9697BA3A06}" destId="{C80F7E36-EB1D-E148-83A7-6D2C40CD0027}" srcOrd="1" destOrd="0" presId="urn:microsoft.com/office/officeart/2005/8/layout/list1"/>
    <dgm:cxn modelId="{7FFBB1F1-8ABF-1249-A152-B88A4C762D26}" type="presParOf" srcId="{5A5BB073-B5DC-3D43-BBDE-4A73112FC92B}" destId="{EF14BBCE-9005-B645-B06A-A24387012D02}" srcOrd="1" destOrd="0" presId="urn:microsoft.com/office/officeart/2005/8/layout/list1"/>
    <dgm:cxn modelId="{A87FE2E7-523E-ED4F-8112-F583AB1C6A12}" type="presParOf" srcId="{5A5BB073-B5DC-3D43-BBDE-4A73112FC92B}" destId="{829C2E08-3867-0B48-8A8F-EF874B67F5A0}" srcOrd="2" destOrd="0" presId="urn:microsoft.com/office/officeart/2005/8/layout/list1"/>
    <dgm:cxn modelId="{EEE7B0DF-3459-3641-B5B4-E5606D1C0876}" type="presParOf" srcId="{5A5BB073-B5DC-3D43-BBDE-4A73112FC92B}" destId="{4B96BAD3-8441-3D40-A386-CCD34849CE1D}" srcOrd="3" destOrd="0" presId="urn:microsoft.com/office/officeart/2005/8/layout/list1"/>
    <dgm:cxn modelId="{8E2D6BAA-C328-0945-938A-8F2F80836384}" type="presParOf" srcId="{5A5BB073-B5DC-3D43-BBDE-4A73112FC92B}" destId="{51FA6CB4-B5F6-3540-AC19-06306BE3755D}" srcOrd="4" destOrd="0" presId="urn:microsoft.com/office/officeart/2005/8/layout/list1"/>
    <dgm:cxn modelId="{51701C91-11A2-2F4F-BDC6-38123029470A}" type="presParOf" srcId="{51FA6CB4-B5F6-3540-AC19-06306BE3755D}" destId="{B623CD55-DCCC-F04D-8388-77E82262CBCC}" srcOrd="0" destOrd="0" presId="urn:microsoft.com/office/officeart/2005/8/layout/list1"/>
    <dgm:cxn modelId="{DD9739E1-5E40-1C48-BA2F-33B1E68E0222}" type="presParOf" srcId="{51FA6CB4-B5F6-3540-AC19-06306BE3755D}" destId="{37EBCB3E-9089-284C-9F2E-0442C3B34333}" srcOrd="1" destOrd="0" presId="urn:microsoft.com/office/officeart/2005/8/layout/list1"/>
    <dgm:cxn modelId="{5B3C38F6-306C-2742-838A-BF92A68263B2}" type="presParOf" srcId="{5A5BB073-B5DC-3D43-BBDE-4A73112FC92B}" destId="{5ADC3AED-D4EA-5146-9A71-33E993751541}" srcOrd="5" destOrd="0" presId="urn:microsoft.com/office/officeart/2005/8/layout/list1"/>
    <dgm:cxn modelId="{DC875D17-A51D-504E-B847-58CC974C35F8}" type="presParOf" srcId="{5A5BB073-B5DC-3D43-BBDE-4A73112FC92B}" destId="{6E33B2F5-80AD-BE40-9AB8-29AAD590B7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11828-AA3C-4C91-B361-A7D105289B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796A25-265B-4121-9B4B-D1E6EFDFAF99}">
      <dgm:prSet/>
      <dgm:spPr/>
      <dgm:t>
        <a:bodyPr/>
        <a:lstStyle/>
        <a:p>
          <a:r>
            <a:rPr lang="en-US" u="none"/>
            <a:t>Clothing Attribute Prediction</a:t>
          </a:r>
        </a:p>
      </dgm:t>
    </dgm:pt>
    <dgm:pt modelId="{EE6512A3-DE5D-4B9D-BD7E-8F4EA7C0BFE2}" type="parTrans" cxnId="{164CB4EC-DFD6-4A8F-A2A3-6AF95FA357E6}">
      <dgm:prSet/>
      <dgm:spPr/>
      <dgm:t>
        <a:bodyPr/>
        <a:lstStyle/>
        <a:p>
          <a:endParaRPr lang="en-US"/>
        </a:p>
      </dgm:t>
    </dgm:pt>
    <dgm:pt modelId="{B360DC1E-0BFE-4C7B-930C-C4F78D54770D}" type="sibTrans" cxnId="{164CB4EC-DFD6-4A8F-A2A3-6AF95FA357E6}">
      <dgm:prSet/>
      <dgm:spPr/>
      <dgm:t>
        <a:bodyPr/>
        <a:lstStyle/>
        <a:p>
          <a:endParaRPr lang="en-US"/>
        </a:p>
      </dgm:t>
    </dgm:pt>
    <dgm:pt modelId="{C72D059C-28EA-4600-B08C-0B5C3DB5D0A0}">
      <dgm:prSet/>
      <dgm:spPr/>
      <dgm:t>
        <a:bodyPr/>
        <a:lstStyle/>
        <a:p>
          <a:r>
            <a:rPr lang="en-US" u="none"/>
            <a:t>Single-task Learning - CRF based approach, Random forest approach, and Augmented deep CNN.</a:t>
          </a:r>
        </a:p>
      </dgm:t>
    </dgm:pt>
    <dgm:pt modelId="{98181A64-B6A8-48B7-AC24-B0EE084B8C7D}" type="parTrans" cxnId="{68601911-D8DC-474A-933F-FAA97B57BEF4}">
      <dgm:prSet/>
      <dgm:spPr/>
      <dgm:t>
        <a:bodyPr/>
        <a:lstStyle/>
        <a:p>
          <a:endParaRPr lang="en-US"/>
        </a:p>
      </dgm:t>
    </dgm:pt>
    <dgm:pt modelId="{4FE716E1-C50B-4B1B-A08A-4FBB3276062F}" type="sibTrans" cxnId="{68601911-D8DC-474A-933F-FAA97B57BEF4}">
      <dgm:prSet/>
      <dgm:spPr/>
      <dgm:t>
        <a:bodyPr/>
        <a:lstStyle/>
        <a:p>
          <a:endParaRPr lang="en-US"/>
        </a:p>
      </dgm:t>
    </dgm:pt>
    <dgm:pt modelId="{464C29B3-1384-493D-AFD7-C63D77F2BE16}">
      <dgm:prSet/>
      <dgm:spPr/>
      <dgm:t>
        <a:bodyPr/>
        <a:lstStyle/>
        <a:p>
          <a:r>
            <a:rPr lang="en-US" u="none"/>
            <a:t>Multi-task Learning - Special-aware concept representations and end-to-end deep CNN.</a:t>
          </a:r>
        </a:p>
      </dgm:t>
    </dgm:pt>
    <dgm:pt modelId="{AA713BDA-DEC9-4CD6-946B-AF47FD303DA3}" type="parTrans" cxnId="{61A7786B-E5D0-437D-B2D4-2CEF8549F5B0}">
      <dgm:prSet/>
      <dgm:spPr/>
      <dgm:t>
        <a:bodyPr/>
        <a:lstStyle/>
        <a:p>
          <a:endParaRPr lang="en-US"/>
        </a:p>
      </dgm:t>
    </dgm:pt>
    <dgm:pt modelId="{46A3C1E7-FE24-421C-BAED-FDCAAFA5F376}" type="sibTrans" cxnId="{61A7786B-E5D0-437D-B2D4-2CEF8549F5B0}">
      <dgm:prSet/>
      <dgm:spPr/>
      <dgm:t>
        <a:bodyPr/>
        <a:lstStyle/>
        <a:p>
          <a:endParaRPr lang="en-US"/>
        </a:p>
      </dgm:t>
    </dgm:pt>
    <dgm:pt modelId="{C30211C5-10F4-4075-8359-6FA5201AEC9F}">
      <dgm:prSet/>
      <dgm:spPr/>
      <dgm:t>
        <a:bodyPr/>
        <a:lstStyle/>
        <a:p>
          <a:r>
            <a:rPr lang="en-US" u="none"/>
            <a:t>Transfer Learning  - Transfer learning model, and deep model built on Faster R-CNN model.</a:t>
          </a:r>
        </a:p>
      </dgm:t>
    </dgm:pt>
    <dgm:pt modelId="{4E83E659-B27B-4DC9-964B-56D7B8C35A48}" type="parTrans" cxnId="{F4775706-BE52-476A-8E04-BB7E76D0A287}">
      <dgm:prSet/>
      <dgm:spPr/>
      <dgm:t>
        <a:bodyPr/>
        <a:lstStyle/>
        <a:p>
          <a:endParaRPr lang="en-US"/>
        </a:p>
      </dgm:t>
    </dgm:pt>
    <dgm:pt modelId="{E70C154B-6159-455E-A4D1-8AA8CEB9D354}" type="sibTrans" cxnId="{F4775706-BE52-476A-8E04-BB7E76D0A287}">
      <dgm:prSet/>
      <dgm:spPr/>
      <dgm:t>
        <a:bodyPr/>
        <a:lstStyle/>
        <a:p>
          <a:endParaRPr lang="en-US"/>
        </a:p>
      </dgm:t>
    </dgm:pt>
    <dgm:pt modelId="{63441636-E4B5-41CB-A3EC-91BE205012B2}">
      <dgm:prSet/>
      <dgm:spPr/>
      <dgm:t>
        <a:bodyPr/>
        <a:lstStyle/>
        <a:p>
          <a:r>
            <a:rPr lang="en-US" u="none"/>
            <a:t>Fashion Style Prediction</a:t>
          </a:r>
        </a:p>
      </dgm:t>
    </dgm:pt>
    <dgm:pt modelId="{4D35806A-33EE-43B4-A7FF-1D58C5F72DC8}" type="parTrans" cxnId="{0FB878A1-3871-4E76-B51F-984F5E850287}">
      <dgm:prSet/>
      <dgm:spPr/>
      <dgm:t>
        <a:bodyPr/>
        <a:lstStyle/>
        <a:p>
          <a:endParaRPr lang="en-US"/>
        </a:p>
      </dgm:t>
    </dgm:pt>
    <dgm:pt modelId="{4C98D1B4-F9C4-44D8-A289-B05A0DAB3888}" type="sibTrans" cxnId="{0FB878A1-3871-4E76-B51F-984F5E850287}">
      <dgm:prSet/>
      <dgm:spPr/>
      <dgm:t>
        <a:bodyPr/>
        <a:lstStyle/>
        <a:p>
          <a:endParaRPr lang="en-US"/>
        </a:p>
      </dgm:t>
    </dgm:pt>
    <dgm:pt modelId="{8CA625DD-145C-4816-A225-28D05A0B5B17}">
      <dgm:prSet/>
      <dgm:spPr/>
      <dgm:t>
        <a:bodyPr/>
        <a:lstStyle/>
        <a:p>
          <a:r>
            <a:rPr lang="en-US" u="none"/>
            <a:t>Supervised Learning</a:t>
          </a:r>
        </a:p>
      </dgm:t>
    </dgm:pt>
    <dgm:pt modelId="{7ABCBB11-E1D4-4C6D-B2EA-3E225D74AD32}" type="parTrans" cxnId="{F6952AF8-8E75-4D68-8DF2-19AF6C203AA3}">
      <dgm:prSet/>
      <dgm:spPr/>
      <dgm:t>
        <a:bodyPr/>
        <a:lstStyle/>
        <a:p>
          <a:endParaRPr lang="en-US"/>
        </a:p>
      </dgm:t>
    </dgm:pt>
    <dgm:pt modelId="{7D207866-86C1-4639-806F-CF0FBAA64227}" type="sibTrans" cxnId="{F6952AF8-8E75-4D68-8DF2-19AF6C203AA3}">
      <dgm:prSet/>
      <dgm:spPr/>
      <dgm:t>
        <a:bodyPr/>
        <a:lstStyle/>
        <a:p>
          <a:endParaRPr lang="en-US"/>
        </a:p>
      </dgm:t>
    </dgm:pt>
    <dgm:pt modelId="{77ACAFC3-E0E2-42E6-9392-CE103D6C425B}">
      <dgm:prSet/>
      <dgm:spPr/>
      <dgm:t>
        <a:bodyPr/>
        <a:lstStyle/>
        <a:p>
          <a:r>
            <a:rPr lang="en-US" u="none"/>
            <a:t>Unsupervised Learning</a:t>
          </a:r>
        </a:p>
      </dgm:t>
    </dgm:pt>
    <dgm:pt modelId="{8E1C427C-C6FF-4D29-8639-0F1796AFDB8A}" type="parTrans" cxnId="{9D8434B6-50E3-4ACA-8E9E-1AF164F9A0CE}">
      <dgm:prSet/>
      <dgm:spPr/>
      <dgm:t>
        <a:bodyPr/>
        <a:lstStyle/>
        <a:p>
          <a:endParaRPr lang="en-US"/>
        </a:p>
      </dgm:t>
    </dgm:pt>
    <dgm:pt modelId="{99B2474E-287B-4555-A941-F5C2455BBD6C}" type="sibTrans" cxnId="{9D8434B6-50E3-4ACA-8E9E-1AF164F9A0CE}">
      <dgm:prSet/>
      <dgm:spPr/>
      <dgm:t>
        <a:bodyPr/>
        <a:lstStyle/>
        <a:p>
          <a:endParaRPr lang="en-US"/>
        </a:p>
      </dgm:t>
    </dgm:pt>
    <dgm:pt modelId="{9F8CFBBF-E3C9-684D-B594-A2C214E3DC84}" type="pres">
      <dgm:prSet presAssocID="{C4711828-AA3C-4C91-B361-A7D105289B62}" presName="linear" presStyleCnt="0">
        <dgm:presLayoutVars>
          <dgm:dir/>
          <dgm:animLvl val="lvl"/>
          <dgm:resizeHandles val="exact"/>
        </dgm:presLayoutVars>
      </dgm:prSet>
      <dgm:spPr/>
    </dgm:pt>
    <dgm:pt modelId="{CC6302C5-1947-A046-A88D-C2A4798BDD4A}" type="pres">
      <dgm:prSet presAssocID="{26796A25-265B-4121-9B4B-D1E6EFDFAF99}" presName="parentLin" presStyleCnt="0"/>
      <dgm:spPr/>
    </dgm:pt>
    <dgm:pt modelId="{2AA9D1BB-72F0-CE47-842F-EFDB13E7C73A}" type="pres">
      <dgm:prSet presAssocID="{26796A25-265B-4121-9B4B-D1E6EFDFAF99}" presName="parentLeftMargin" presStyleLbl="node1" presStyleIdx="0" presStyleCnt="2"/>
      <dgm:spPr/>
    </dgm:pt>
    <dgm:pt modelId="{3AE11157-0288-E14B-9288-C330CBE2C1AD}" type="pres">
      <dgm:prSet presAssocID="{26796A25-265B-4121-9B4B-D1E6EFDFAF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A9499E-DB2B-704E-8998-539B0EADFC58}" type="pres">
      <dgm:prSet presAssocID="{26796A25-265B-4121-9B4B-D1E6EFDFAF99}" presName="negativeSpace" presStyleCnt="0"/>
      <dgm:spPr/>
    </dgm:pt>
    <dgm:pt modelId="{F82E8C14-278B-EF4B-B2B9-3CE672C37D3B}" type="pres">
      <dgm:prSet presAssocID="{26796A25-265B-4121-9B4B-D1E6EFDFAF99}" presName="childText" presStyleLbl="conFgAcc1" presStyleIdx="0" presStyleCnt="2">
        <dgm:presLayoutVars>
          <dgm:bulletEnabled val="1"/>
        </dgm:presLayoutVars>
      </dgm:prSet>
      <dgm:spPr/>
    </dgm:pt>
    <dgm:pt modelId="{807FF581-0DAE-1A44-92FA-66881FBE441E}" type="pres">
      <dgm:prSet presAssocID="{B360DC1E-0BFE-4C7B-930C-C4F78D54770D}" presName="spaceBetweenRectangles" presStyleCnt="0"/>
      <dgm:spPr/>
    </dgm:pt>
    <dgm:pt modelId="{0A222176-B4DA-3247-B0D8-80C4B00CC67E}" type="pres">
      <dgm:prSet presAssocID="{63441636-E4B5-41CB-A3EC-91BE205012B2}" presName="parentLin" presStyleCnt="0"/>
      <dgm:spPr/>
    </dgm:pt>
    <dgm:pt modelId="{887AC404-ED25-1947-B499-3CD2B123DDE5}" type="pres">
      <dgm:prSet presAssocID="{63441636-E4B5-41CB-A3EC-91BE205012B2}" presName="parentLeftMargin" presStyleLbl="node1" presStyleIdx="0" presStyleCnt="2"/>
      <dgm:spPr/>
    </dgm:pt>
    <dgm:pt modelId="{42921391-AA16-AE46-8A82-3030D8457F78}" type="pres">
      <dgm:prSet presAssocID="{63441636-E4B5-41CB-A3EC-91BE205012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F393FA-395D-1946-9DBF-81BFCD689129}" type="pres">
      <dgm:prSet presAssocID="{63441636-E4B5-41CB-A3EC-91BE205012B2}" presName="negativeSpace" presStyleCnt="0"/>
      <dgm:spPr/>
    </dgm:pt>
    <dgm:pt modelId="{DE71BAE3-588B-5A4E-8303-2936F81EB197}" type="pres">
      <dgm:prSet presAssocID="{63441636-E4B5-41CB-A3EC-91BE205012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775706-BE52-476A-8E04-BB7E76D0A287}" srcId="{26796A25-265B-4121-9B4B-D1E6EFDFAF99}" destId="{C30211C5-10F4-4075-8359-6FA5201AEC9F}" srcOrd="2" destOrd="0" parTransId="{4E83E659-B27B-4DC9-964B-56D7B8C35A48}" sibTransId="{E70C154B-6159-455E-A4D1-8AA8CEB9D354}"/>
    <dgm:cxn modelId="{68601911-D8DC-474A-933F-FAA97B57BEF4}" srcId="{26796A25-265B-4121-9B4B-D1E6EFDFAF99}" destId="{C72D059C-28EA-4600-B08C-0B5C3DB5D0A0}" srcOrd="0" destOrd="0" parTransId="{98181A64-B6A8-48B7-AC24-B0EE084B8C7D}" sibTransId="{4FE716E1-C50B-4B1B-A08A-4FBB3276062F}"/>
    <dgm:cxn modelId="{FA5ED913-0ECE-BB4A-84B7-B79983CD848E}" type="presOf" srcId="{C30211C5-10F4-4075-8359-6FA5201AEC9F}" destId="{F82E8C14-278B-EF4B-B2B9-3CE672C37D3B}" srcOrd="0" destOrd="2" presId="urn:microsoft.com/office/officeart/2005/8/layout/list1"/>
    <dgm:cxn modelId="{87C31C34-2919-CA46-8B0F-A10AB1A368C7}" type="presOf" srcId="{C4711828-AA3C-4C91-B361-A7D105289B62}" destId="{9F8CFBBF-E3C9-684D-B594-A2C214E3DC84}" srcOrd="0" destOrd="0" presId="urn:microsoft.com/office/officeart/2005/8/layout/list1"/>
    <dgm:cxn modelId="{EBBB1D60-FF6C-4C44-A524-32055DD68AE6}" type="presOf" srcId="{8CA625DD-145C-4816-A225-28D05A0B5B17}" destId="{DE71BAE3-588B-5A4E-8303-2936F81EB197}" srcOrd="0" destOrd="0" presId="urn:microsoft.com/office/officeart/2005/8/layout/list1"/>
    <dgm:cxn modelId="{61A7786B-E5D0-437D-B2D4-2CEF8549F5B0}" srcId="{26796A25-265B-4121-9B4B-D1E6EFDFAF99}" destId="{464C29B3-1384-493D-AFD7-C63D77F2BE16}" srcOrd="1" destOrd="0" parTransId="{AA713BDA-DEC9-4CD6-946B-AF47FD303DA3}" sibTransId="{46A3C1E7-FE24-421C-BAED-FDCAAFA5F376}"/>
    <dgm:cxn modelId="{2B299B73-798E-A24D-B7C8-B68EF99C31E9}" type="presOf" srcId="{63441636-E4B5-41CB-A3EC-91BE205012B2}" destId="{42921391-AA16-AE46-8A82-3030D8457F78}" srcOrd="1" destOrd="0" presId="urn:microsoft.com/office/officeart/2005/8/layout/list1"/>
    <dgm:cxn modelId="{EDE8E477-0DB4-C947-9BB0-58AE34CFD1E4}" type="presOf" srcId="{63441636-E4B5-41CB-A3EC-91BE205012B2}" destId="{887AC404-ED25-1947-B499-3CD2B123DDE5}" srcOrd="0" destOrd="0" presId="urn:microsoft.com/office/officeart/2005/8/layout/list1"/>
    <dgm:cxn modelId="{D9714996-86F1-664D-B73B-6B22C8E76B67}" type="presOf" srcId="{26796A25-265B-4121-9B4B-D1E6EFDFAF99}" destId="{3AE11157-0288-E14B-9288-C330CBE2C1AD}" srcOrd="1" destOrd="0" presId="urn:microsoft.com/office/officeart/2005/8/layout/list1"/>
    <dgm:cxn modelId="{0FB878A1-3871-4E76-B51F-984F5E850287}" srcId="{C4711828-AA3C-4C91-B361-A7D105289B62}" destId="{63441636-E4B5-41CB-A3EC-91BE205012B2}" srcOrd="1" destOrd="0" parTransId="{4D35806A-33EE-43B4-A7FF-1D58C5F72DC8}" sibTransId="{4C98D1B4-F9C4-44D8-A289-B05A0DAB3888}"/>
    <dgm:cxn modelId="{9D8434B6-50E3-4ACA-8E9E-1AF164F9A0CE}" srcId="{63441636-E4B5-41CB-A3EC-91BE205012B2}" destId="{77ACAFC3-E0E2-42E6-9392-CE103D6C425B}" srcOrd="1" destOrd="0" parTransId="{8E1C427C-C6FF-4D29-8639-0F1796AFDB8A}" sibTransId="{99B2474E-287B-4555-A941-F5C2455BBD6C}"/>
    <dgm:cxn modelId="{081A51B7-ABC9-1C45-BCE3-32808F06FF41}" type="presOf" srcId="{C72D059C-28EA-4600-B08C-0B5C3DB5D0A0}" destId="{F82E8C14-278B-EF4B-B2B9-3CE672C37D3B}" srcOrd="0" destOrd="0" presId="urn:microsoft.com/office/officeart/2005/8/layout/list1"/>
    <dgm:cxn modelId="{5B7F7EC2-CD3A-3C43-89FB-D2C610078815}" type="presOf" srcId="{464C29B3-1384-493D-AFD7-C63D77F2BE16}" destId="{F82E8C14-278B-EF4B-B2B9-3CE672C37D3B}" srcOrd="0" destOrd="1" presId="urn:microsoft.com/office/officeart/2005/8/layout/list1"/>
    <dgm:cxn modelId="{366F5ED2-1688-7544-B7E1-1DF99A6B286F}" type="presOf" srcId="{77ACAFC3-E0E2-42E6-9392-CE103D6C425B}" destId="{DE71BAE3-588B-5A4E-8303-2936F81EB197}" srcOrd="0" destOrd="1" presId="urn:microsoft.com/office/officeart/2005/8/layout/list1"/>
    <dgm:cxn modelId="{53E3AFDA-21F8-A143-AA8A-D24506A53FF3}" type="presOf" srcId="{26796A25-265B-4121-9B4B-D1E6EFDFAF99}" destId="{2AA9D1BB-72F0-CE47-842F-EFDB13E7C73A}" srcOrd="0" destOrd="0" presId="urn:microsoft.com/office/officeart/2005/8/layout/list1"/>
    <dgm:cxn modelId="{164CB4EC-DFD6-4A8F-A2A3-6AF95FA357E6}" srcId="{C4711828-AA3C-4C91-B361-A7D105289B62}" destId="{26796A25-265B-4121-9B4B-D1E6EFDFAF99}" srcOrd="0" destOrd="0" parTransId="{EE6512A3-DE5D-4B9D-BD7E-8F4EA7C0BFE2}" sibTransId="{B360DC1E-0BFE-4C7B-930C-C4F78D54770D}"/>
    <dgm:cxn modelId="{F6952AF8-8E75-4D68-8DF2-19AF6C203AA3}" srcId="{63441636-E4B5-41CB-A3EC-91BE205012B2}" destId="{8CA625DD-145C-4816-A225-28D05A0B5B17}" srcOrd="0" destOrd="0" parTransId="{7ABCBB11-E1D4-4C6D-B2EA-3E225D74AD32}" sibTransId="{7D207866-86C1-4639-806F-CF0FBAA64227}"/>
    <dgm:cxn modelId="{83FD73F9-0AC8-6D41-A9CA-F9F6809B33B1}" type="presParOf" srcId="{9F8CFBBF-E3C9-684D-B594-A2C214E3DC84}" destId="{CC6302C5-1947-A046-A88D-C2A4798BDD4A}" srcOrd="0" destOrd="0" presId="urn:microsoft.com/office/officeart/2005/8/layout/list1"/>
    <dgm:cxn modelId="{5BFD6DAA-4CC0-CF41-A6E5-A164B7EE2BBF}" type="presParOf" srcId="{CC6302C5-1947-A046-A88D-C2A4798BDD4A}" destId="{2AA9D1BB-72F0-CE47-842F-EFDB13E7C73A}" srcOrd="0" destOrd="0" presId="urn:microsoft.com/office/officeart/2005/8/layout/list1"/>
    <dgm:cxn modelId="{BDFC9797-9CEA-214A-9EA3-03DAC734D76F}" type="presParOf" srcId="{CC6302C5-1947-A046-A88D-C2A4798BDD4A}" destId="{3AE11157-0288-E14B-9288-C330CBE2C1AD}" srcOrd="1" destOrd="0" presId="urn:microsoft.com/office/officeart/2005/8/layout/list1"/>
    <dgm:cxn modelId="{EA643EF5-1567-C440-9C55-B16067315332}" type="presParOf" srcId="{9F8CFBBF-E3C9-684D-B594-A2C214E3DC84}" destId="{35A9499E-DB2B-704E-8998-539B0EADFC58}" srcOrd="1" destOrd="0" presId="urn:microsoft.com/office/officeart/2005/8/layout/list1"/>
    <dgm:cxn modelId="{BF1C354C-ABCF-7344-8F6E-53664DD7132D}" type="presParOf" srcId="{9F8CFBBF-E3C9-684D-B594-A2C214E3DC84}" destId="{F82E8C14-278B-EF4B-B2B9-3CE672C37D3B}" srcOrd="2" destOrd="0" presId="urn:microsoft.com/office/officeart/2005/8/layout/list1"/>
    <dgm:cxn modelId="{9247AB1A-08E0-CB47-AEF1-492EE6A9D174}" type="presParOf" srcId="{9F8CFBBF-E3C9-684D-B594-A2C214E3DC84}" destId="{807FF581-0DAE-1A44-92FA-66881FBE441E}" srcOrd="3" destOrd="0" presId="urn:microsoft.com/office/officeart/2005/8/layout/list1"/>
    <dgm:cxn modelId="{997E9AF8-197F-074F-8A21-1121F43FA9D8}" type="presParOf" srcId="{9F8CFBBF-E3C9-684D-B594-A2C214E3DC84}" destId="{0A222176-B4DA-3247-B0D8-80C4B00CC67E}" srcOrd="4" destOrd="0" presId="urn:microsoft.com/office/officeart/2005/8/layout/list1"/>
    <dgm:cxn modelId="{D20B7FF3-8DC2-3B48-8064-8E1442FC0159}" type="presParOf" srcId="{0A222176-B4DA-3247-B0D8-80C4B00CC67E}" destId="{887AC404-ED25-1947-B499-3CD2B123DDE5}" srcOrd="0" destOrd="0" presId="urn:microsoft.com/office/officeart/2005/8/layout/list1"/>
    <dgm:cxn modelId="{FA9078F5-38CF-D543-824D-2C16DB078719}" type="presParOf" srcId="{0A222176-B4DA-3247-B0D8-80C4B00CC67E}" destId="{42921391-AA16-AE46-8A82-3030D8457F78}" srcOrd="1" destOrd="0" presId="urn:microsoft.com/office/officeart/2005/8/layout/list1"/>
    <dgm:cxn modelId="{A8F42727-7F26-1642-B32A-043FC6FA3D82}" type="presParOf" srcId="{9F8CFBBF-E3C9-684D-B594-A2C214E3DC84}" destId="{52F393FA-395D-1946-9DBF-81BFCD689129}" srcOrd="5" destOrd="0" presId="urn:microsoft.com/office/officeart/2005/8/layout/list1"/>
    <dgm:cxn modelId="{9E824B93-E88A-0A4E-9C69-43B15DCFF511}" type="presParOf" srcId="{9F8CFBBF-E3C9-684D-B594-A2C214E3DC84}" destId="{DE71BAE3-588B-5A4E-8303-2936F81EB19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1B8064-F7A6-4D1C-B276-4FE02CBBFE4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53EB49-FD28-4A4C-A226-9E1918B49B2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Widely used information filtering systems.</a:t>
          </a:r>
        </a:p>
      </dgm:t>
    </dgm:pt>
    <dgm:pt modelId="{40A00186-FCA0-4319-9EF5-D1B4EF6033C6}" type="parTrans" cxnId="{C58ACB50-2E21-4E03-8C9C-DDD10F9E6218}">
      <dgm:prSet/>
      <dgm:spPr/>
      <dgm:t>
        <a:bodyPr/>
        <a:lstStyle/>
        <a:p>
          <a:endParaRPr lang="en-US"/>
        </a:p>
      </dgm:t>
    </dgm:pt>
    <dgm:pt modelId="{D82F29BA-D5BE-4261-BA89-B76ABC1E133C}" type="sibTrans" cxnId="{C58ACB50-2E21-4E03-8C9C-DDD10F9E6218}">
      <dgm:prSet/>
      <dgm:spPr/>
      <dgm:t>
        <a:bodyPr/>
        <a:lstStyle/>
        <a:p>
          <a:endParaRPr lang="en-US"/>
        </a:p>
      </dgm:t>
    </dgm:pt>
    <dgm:pt modelId="{2E732337-BCCA-4900-B278-F8FB4493058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Clothes retrieval and recommendations for customers.</a:t>
          </a:r>
        </a:p>
      </dgm:t>
    </dgm:pt>
    <dgm:pt modelId="{22E168AD-EE5C-43F5-AA86-AA29AD34FE2E}" type="parTrans" cxnId="{9FFFC1B2-0DCC-42E0-A6EB-CB89FD455013}">
      <dgm:prSet/>
      <dgm:spPr/>
      <dgm:t>
        <a:bodyPr/>
        <a:lstStyle/>
        <a:p>
          <a:endParaRPr lang="en-US"/>
        </a:p>
      </dgm:t>
    </dgm:pt>
    <dgm:pt modelId="{2512D254-63BD-4FDF-B612-AD1D3ACB4607}" type="sibTrans" cxnId="{9FFFC1B2-0DCC-42E0-A6EB-CB89FD455013}">
      <dgm:prSet/>
      <dgm:spPr/>
      <dgm:t>
        <a:bodyPr/>
        <a:lstStyle/>
        <a:p>
          <a:endParaRPr lang="en-US"/>
        </a:p>
      </dgm:t>
    </dgm:pt>
    <dgm:pt modelId="{EDE53F16-AF39-4042-B6BE-E3A90D709FF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The deep learning approach : end-to-end system of encoding visual features through the deep convolutional network</a:t>
          </a:r>
        </a:p>
      </dgm:t>
    </dgm:pt>
    <dgm:pt modelId="{49E5744B-7695-4571-AA4A-A4AD26A41776}" type="parTrans" cxnId="{05327870-97D2-45D4-A703-BC73AB215E7F}">
      <dgm:prSet/>
      <dgm:spPr/>
      <dgm:t>
        <a:bodyPr/>
        <a:lstStyle/>
        <a:p>
          <a:endParaRPr lang="en-US"/>
        </a:p>
      </dgm:t>
    </dgm:pt>
    <dgm:pt modelId="{92FD7984-6DC4-4A29-8A74-397B2D28F7E9}" type="sibTrans" cxnId="{05327870-97D2-45D4-A703-BC73AB215E7F}">
      <dgm:prSet/>
      <dgm:spPr/>
      <dgm:t>
        <a:bodyPr/>
        <a:lstStyle/>
        <a:p>
          <a:endParaRPr lang="en-US"/>
        </a:p>
      </dgm:t>
    </dgm:pt>
    <dgm:pt modelId="{067C8713-5CB1-7547-B550-7EFA6C655353}" type="pres">
      <dgm:prSet presAssocID="{321B8064-F7A6-4D1C-B276-4FE02CBBFE47}" presName="linear" presStyleCnt="0">
        <dgm:presLayoutVars>
          <dgm:animLvl val="lvl"/>
          <dgm:resizeHandles val="exact"/>
        </dgm:presLayoutVars>
      </dgm:prSet>
      <dgm:spPr/>
    </dgm:pt>
    <dgm:pt modelId="{CDAC7046-1829-1F4C-8FF4-CC1747B4C652}" type="pres">
      <dgm:prSet presAssocID="{4653EB49-FD28-4A4C-A226-9E1918B49B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AD4B01-6B16-E648-8B8F-86D6A88761A1}" type="pres">
      <dgm:prSet presAssocID="{D82F29BA-D5BE-4261-BA89-B76ABC1E133C}" presName="spacer" presStyleCnt="0"/>
      <dgm:spPr/>
    </dgm:pt>
    <dgm:pt modelId="{1AF96EBE-A0AD-8B43-84F0-65022EFBB361}" type="pres">
      <dgm:prSet presAssocID="{2E732337-BCCA-4900-B278-F8FB44930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1F3F95-7430-1A49-8129-BEDF5C5374E3}" type="pres">
      <dgm:prSet presAssocID="{2512D254-63BD-4FDF-B612-AD1D3ACB4607}" presName="spacer" presStyleCnt="0"/>
      <dgm:spPr/>
    </dgm:pt>
    <dgm:pt modelId="{7C2335DE-2404-2941-B5DA-957D76712515}" type="pres">
      <dgm:prSet presAssocID="{EDE53F16-AF39-4042-B6BE-E3A90D709F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A8350B-60A1-BA42-A1E5-BAF363EDC61A}" type="presOf" srcId="{EDE53F16-AF39-4042-B6BE-E3A90D709FFB}" destId="{7C2335DE-2404-2941-B5DA-957D76712515}" srcOrd="0" destOrd="0" presId="urn:microsoft.com/office/officeart/2005/8/layout/vList2"/>
    <dgm:cxn modelId="{FE5A7812-D067-C94E-BE9C-41AD031124CD}" type="presOf" srcId="{321B8064-F7A6-4D1C-B276-4FE02CBBFE47}" destId="{067C8713-5CB1-7547-B550-7EFA6C655353}" srcOrd="0" destOrd="0" presId="urn:microsoft.com/office/officeart/2005/8/layout/vList2"/>
    <dgm:cxn modelId="{30664129-A2B8-A74D-9F86-1FFE721132D3}" type="presOf" srcId="{4653EB49-FD28-4A4C-A226-9E1918B49B24}" destId="{CDAC7046-1829-1F4C-8FF4-CC1747B4C652}" srcOrd="0" destOrd="0" presId="urn:microsoft.com/office/officeart/2005/8/layout/vList2"/>
    <dgm:cxn modelId="{C58ACB50-2E21-4E03-8C9C-DDD10F9E6218}" srcId="{321B8064-F7A6-4D1C-B276-4FE02CBBFE47}" destId="{4653EB49-FD28-4A4C-A226-9E1918B49B24}" srcOrd="0" destOrd="0" parTransId="{40A00186-FCA0-4319-9EF5-D1B4EF6033C6}" sibTransId="{D82F29BA-D5BE-4261-BA89-B76ABC1E133C}"/>
    <dgm:cxn modelId="{05327870-97D2-45D4-A703-BC73AB215E7F}" srcId="{321B8064-F7A6-4D1C-B276-4FE02CBBFE47}" destId="{EDE53F16-AF39-4042-B6BE-E3A90D709FFB}" srcOrd="2" destOrd="0" parTransId="{49E5744B-7695-4571-AA4A-A4AD26A41776}" sibTransId="{92FD7984-6DC4-4A29-8A74-397B2D28F7E9}"/>
    <dgm:cxn modelId="{241F2787-798A-084F-B645-E18E475EAB20}" type="presOf" srcId="{2E732337-BCCA-4900-B278-F8FB44930589}" destId="{1AF96EBE-A0AD-8B43-84F0-65022EFBB361}" srcOrd="0" destOrd="0" presId="urn:microsoft.com/office/officeart/2005/8/layout/vList2"/>
    <dgm:cxn modelId="{9FFFC1B2-0DCC-42E0-A6EB-CB89FD455013}" srcId="{321B8064-F7A6-4D1C-B276-4FE02CBBFE47}" destId="{2E732337-BCCA-4900-B278-F8FB44930589}" srcOrd="1" destOrd="0" parTransId="{22E168AD-EE5C-43F5-AA86-AA29AD34FE2E}" sibTransId="{2512D254-63BD-4FDF-B612-AD1D3ACB4607}"/>
    <dgm:cxn modelId="{EBB2B600-427E-9C44-A1EA-0AF1FA719CF1}" type="presParOf" srcId="{067C8713-5CB1-7547-B550-7EFA6C655353}" destId="{CDAC7046-1829-1F4C-8FF4-CC1747B4C652}" srcOrd="0" destOrd="0" presId="urn:microsoft.com/office/officeart/2005/8/layout/vList2"/>
    <dgm:cxn modelId="{29D085DE-3111-6A45-89B4-96CFACD1C414}" type="presParOf" srcId="{067C8713-5CB1-7547-B550-7EFA6C655353}" destId="{A6AD4B01-6B16-E648-8B8F-86D6A88761A1}" srcOrd="1" destOrd="0" presId="urn:microsoft.com/office/officeart/2005/8/layout/vList2"/>
    <dgm:cxn modelId="{35AC3E90-AC4D-2B4B-8609-A68ECE96E40F}" type="presParOf" srcId="{067C8713-5CB1-7547-B550-7EFA6C655353}" destId="{1AF96EBE-A0AD-8B43-84F0-65022EFBB361}" srcOrd="2" destOrd="0" presId="urn:microsoft.com/office/officeart/2005/8/layout/vList2"/>
    <dgm:cxn modelId="{F52C0934-3778-0841-AB57-A624BF0C19B0}" type="presParOf" srcId="{067C8713-5CB1-7547-B550-7EFA6C655353}" destId="{861F3F95-7430-1A49-8129-BEDF5C5374E3}" srcOrd="3" destOrd="0" presId="urn:microsoft.com/office/officeart/2005/8/layout/vList2"/>
    <dgm:cxn modelId="{8EF66A4D-D673-7F41-9D67-4E13F94FB999}" type="presParOf" srcId="{067C8713-5CB1-7547-B550-7EFA6C655353}" destId="{7C2335DE-2404-2941-B5DA-957D767125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C2E08-3867-0B48-8A8F-EF874B67F5A0}">
      <dsp:nvSpPr>
        <dsp:cNvPr id="0" name=""/>
        <dsp:cNvSpPr/>
      </dsp:nvSpPr>
      <dsp:spPr>
        <a:xfrm>
          <a:off x="0" y="336642"/>
          <a:ext cx="8915400" cy="305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54076" rIns="6919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u="none" kern="1200"/>
            <a:t>Graphical models - </a:t>
          </a:r>
          <a:r>
            <a:rPr lang="en-US" sz="1700" u="none" kern="1200"/>
            <a:t>Superpixel labeling, integrated system of clothing co-parsing, weakly supervised fashion parsing, and MRF-based color and category inference module.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u="none" kern="1200"/>
            <a:t>Non-parametric models - </a:t>
          </a:r>
          <a:r>
            <a:rPr lang="en-US" sz="1700" u="none" kern="1200"/>
            <a:t>Nearest neighbor style retrieval, Deep quasi-parametric human parsing framework, and Semi-supervised learning.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u="none" kern="1200"/>
            <a:t>Parselets representation - </a:t>
          </a:r>
          <a:r>
            <a:rPr lang="en-US" sz="1700" u="none" kern="1200"/>
            <a:t>Deformable Mixture Parsing Model and Simultaneous human parsing pose estimation.</a:t>
          </a:r>
          <a:r>
            <a:rPr lang="en-US" sz="1700" i="1" u="none" kern="1200"/>
            <a:t> </a:t>
          </a:r>
          <a:endParaRPr lang="en-US" sz="1700" u="none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u="none" kern="1200" dirty="0"/>
            <a:t>CNN models - </a:t>
          </a:r>
          <a:r>
            <a:rPr lang="en-US" sz="1700" u="none" kern="1200" dirty="0"/>
            <a:t>Contextualized CNN architecture, Active Template Regression, and Self-supervised structure-sensitive learning.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u="none" kern="1200"/>
            <a:t>Adversarial models - </a:t>
          </a:r>
          <a:r>
            <a:rPr lang="en-US" sz="1700" u="none" kern="1200"/>
            <a:t>Macro-Micro Adversarial Network (MMAN) </a:t>
          </a:r>
        </a:p>
      </dsp:txBody>
      <dsp:txXfrm>
        <a:off x="0" y="336642"/>
        <a:ext cx="8915400" cy="3052350"/>
      </dsp:txXfrm>
    </dsp:sp>
    <dsp:sp modelId="{C80F7E36-EB1D-E148-83A7-6D2C40CD0027}">
      <dsp:nvSpPr>
        <dsp:cNvPr id="0" name=""/>
        <dsp:cNvSpPr/>
      </dsp:nvSpPr>
      <dsp:spPr>
        <a:xfrm>
          <a:off x="445770" y="85722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none" kern="1200"/>
            <a:t>Clothing/Human parsing</a:t>
          </a:r>
        </a:p>
      </dsp:txBody>
      <dsp:txXfrm>
        <a:off x="470268" y="110220"/>
        <a:ext cx="6191784" cy="452844"/>
      </dsp:txXfrm>
    </dsp:sp>
    <dsp:sp modelId="{6E33B2F5-80AD-BE40-9AB8-29AAD590B718}">
      <dsp:nvSpPr>
        <dsp:cNvPr id="0" name=""/>
        <dsp:cNvSpPr/>
      </dsp:nvSpPr>
      <dsp:spPr>
        <a:xfrm>
          <a:off x="0" y="3731712"/>
          <a:ext cx="89154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54076" rIns="6919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u="none" kern="1200"/>
            <a:t>Three-step deep fashion alignment framework, Deep landmark Network, Knowledge guided fashion network, and Global-local embedding module.</a:t>
          </a:r>
        </a:p>
      </dsp:txBody>
      <dsp:txXfrm>
        <a:off x="0" y="3731712"/>
        <a:ext cx="8915400" cy="1204875"/>
      </dsp:txXfrm>
    </dsp:sp>
    <dsp:sp modelId="{37EBCB3E-9089-284C-9F2E-0442C3B34333}">
      <dsp:nvSpPr>
        <dsp:cNvPr id="0" name=""/>
        <dsp:cNvSpPr/>
      </dsp:nvSpPr>
      <dsp:spPr>
        <a:xfrm>
          <a:off x="445770" y="3480792"/>
          <a:ext cx="62407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none" kern="1200"/>
            <a:t>Landmark detection</a:t>
          </a:r>
        </a:p>
      </dsp:txBody>
      <dsp:txXfrm>
        <a:off x="470268" y="3505290"/>
        <a:ext cx="61917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8C14-278B-EF4B-B2B9-3CE672C37D3B}">
      <dsp:nvSpPr>
        <dsp:cNvPr id="0" name=""/>
        <dsp:cNvSpPr/>
      </dsp:nvSpPr>
      <dsp:spPr>
        <a:xfrm>
          <a:off x="0" y="411569"/>
          <a:ext cx="891540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458216" rIns="69193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u="none" kern="1200"/>
            <a:t>Single-task Learning - CRF based approach, Random forest approach, and Augmented deep CNN.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u="none" kern="1200"/>
            <a:t>Multi-task Learning - Special-aware concept representations and end-to-end deep CNN.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u="none" kern="1200"/>
            <a:t>Transfer Learning  - Transfer learning model, and deep model built on Faster R-CNN model.</a:t>
          </a:r>
        </a:p>
      </dsp:txBody>
      <dsp:txXfrm>
        <a:off x="0" y="411569"/>
        <a:ext cx="8915400" cy="2633399"/>
      </dsp:txXfrm>
    </dsp:sp>
    <dsp:sp modelId="{3AE11157-0288-E14B-9288-C330CBE2C1AD}">
      <dsp:nvSpPr>
        <dsp:cNvPr id="0" name=""/>
        <dsp:cNvSpPr/>
      </dsp:nvSpPr>
      <dsp:spPr>
        <a:xfrm>
          <a:off x="445770" y="86849"/>
          <a:ext cx="62407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/>
            <a:t>Clothing Attribute Prediction</a:t>
          </a:r>
        </a:p>
      </dsp:txBody>
      <dsp:txXfrm>
        <a:off x="477473" y="118552"/>
        <a:ext cx="6177374" cy="586034"/>
      </dsp:txXfrm>
    </dsp:sp>
    <dsp:sp modelId="{DE71BAE3-588B-5A4E-8303-2936F81EB197}">
      <dsp:nvSpPr>
        <dsp:cNvPr id="0" name=""/>
        <dsp:cNvSpPr/>
      </dsp:nvSpPr>
      <dsp:spPr>
        <a:xfrm>
          <a:off x="0" y="3488489"/>
          <a:ext cx="8915400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458216" rIns="69193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u="none" kern="1200"/>
            <a:t>Supervised Learning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u="none" kern="1200"/>
            <a:t>Unsupervised Learning</a:t>
          </a:r>
        </a:p>
      </dsp:txBody>
      <dsp:txXfrm>
        <a:off x="0" y="3488489"/>
        <a:ext cx="8915400" cy="1316699"/>
      </dsp:txXfrm>
    </dsp:sp>
    <dsp:sp modelId="{42921391-AA16-AE46-8A82-3030D8457F78}">
      <dsp:nvSpPr>
        <dsp:cNvPr id="0" name=""/>
        <dsp:cNvSpPr/>
      </dsp:nvSpPr>
      <dsp:spPr>
        <a:xfrm>
          <a:off x="445770" y="3163769"/>
          <a:ext cx="62407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/>
            <a:t>Fashion Style Prediction</a:t>
          </a:r>
        </a:p>
      </dsp:txBody>
      <dsp:txXfrm>
        <a:off x="477473" y="3195472"/>
        <a:ext cx="617737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7046-1829-1F4C-8FF4-CC1747B4C652}">
      <dsp:nvSpPr>
        <dsp:cNvPr id="0" name=""/>
        <dsp:cNvSpPr/>
      </dsp:nvSpPr>
      <dsp:spPr>
        <a:xfrm>
          <a:off x="0" y="23784"/>
          <a:ext cx="3650278" cy="1204588"/>
        </a:xfrm>
        <a:prstGeom prst="roundRect">
          <a:avLst/>
        </a:prstGeom>
        <a:solidFill>
          <a:schemeClr val="bg1">
            <a:lumMod val="8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Widely used information filtering systems.</a:t>
          </a:r>
        </a:p>
      </dsp:txBody>
      <dsp:txXfrm>
        <a:off x="58803" y="82587"/>
        <a:ext cx="3532672" cy="1086982"/>
      </dsp:txXfrm>
    </dsp:sp>
    <dsp:sp modelId="{1AF96EBE-A0AD-8B43-84F0-65022EFBB361}">
      <dsp:nvSpPr>
        <dsp:cNvPr id="0" name=""/>
        <dsp:cNvSpPr/>
      </dsp:nvSpPr>
      <dsp:spPr>
        <a:xfrm>
          <a:off x="0" y="1277332"/>
          <a:ext cx="3650278" cy="1204588"/>
        </a:xfrm>
        <a:prstGeom prst="roundRect">
          <a:avLst/>
        </a:prstGeom>
        <a:solidFill>
          <a:schemeClr val="bg1">
            <a:lumMod val="8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Clothes retrieval and recommendations for customers.</a:t>
          </a:r>
        </a:p>
      </dsp:txBody>
      <dsp:txXfrm>
        <a:off x="58803" y="1336135"/>
        <a:ext cx="3532672" cy="1086982"/>
      </dsp:txXfrm>
    </dsp:sp>
    <dsp:sp modelId="{7C2335DE-2404-2941-B5DA-957D76712515}">
      <dsp:nvSpPr>
        <dsp:cNvPr id="0" name=""/>
        <dsp:cNvSpPr/>
      </dsp:nvSpPr>
      <dsp:spPr>
        <a:xfrm>
          <a:off x="0" y="2530880"/>
          <a:ext cx="3650278" cy="1204588"/>
        </a:xfrm>
        <a:prstGeom prst="roundRect">
          <a:avLst/>
        </a:prstGeom>
        <a:solidFill>
          <a:schemeClr val="bg1">
            <a:lumMod val="8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The deep learning approach : end-to-end system of encoding visual features through the deep convolutional network</a:t>
          </a:r>
        </a:p>
      </dsp:txBody>
      <dsp:txXfrm>
        <a:off x="58803" y="2589683"/>
        <a:ext cx="3532672" cy="1086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8image4768076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8image47680768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file:////var/folders/1y/n9tk1x6n4h78l070m7kd5jh80000gq/T/com.microsoft.Word/WebArchiveCopyPasteTempFiles/page5image47249840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16image4754412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31image475984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6image4759203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6image4759203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6image4759203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y/n9tk1x6n4h78l070m7kd5jh80000gq/T/com.microsoft.Word/WebArchiveCopyPasteTempFiles/page8image4768076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D3A4567-1E64-394E-8F66-C6639F393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00" r="9091" b="5367"/>
          <a:stretch/>
        </p:blipFill>
        <p:spPr>
          <a:xfrm>
            <a:off x="20" y="11440"/>
            <a:ext cx="12191980" cy="6857990"/>
          </a:xfrm>
          <a:prstGeom prst="rect">
            <a:avLst/>
          </a:prstGeom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4536C52F-C11B-4718-8B63-3E4A4346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0B47C-BB4A-8F42-B6E2-CE98F364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758209"/>
            <a:ext cx="8458200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EFFFF"/>
                </a:solidFill>
              </a:rPr>
              <a:t>Deep Learning in Fashion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A32C5-32D7-D24E-8DFB-159340B4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843032"/>
            <a:ext cx="8458200" cy="108556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rgbClr val="FEFFFF"/>
                </a:solidFill>
              </a:rPr>
              <a:t>Submitted by,</a:t>
            </a:r>
          </a:p>
          <a:p>
            <a:r>
              <a:rPr lang="en-US" sz="1100" dirty="0">
                <a:solidFill>
                  <a:srgbClr val="FEFFFF"/>
                </a:solidFill>
              </a:rPr>
              <a:t>Raghava </a:t>
            </a:r>
            <a:r>
              <a:rPr lang="en-US" sz="1100" dirty="0" err="1">
                <a:solidFill>
                  <a:srgbClr val="FEFFFF"/>
                </a:solidFill>
              </a:rPr>
              <a:t>Devaraje</a:t>
            </a:r>
            <a:r>
              <a:rPr lang="en-US" sz="1100" dirty="0">
                <a:solidFill>
                  <a:srgbClr val="FEFFFF"/>
                </a:solidFill>
              </a:rPr>
              <a:t> Urs</a:t>
            </a:r>
            <a:br>
              <a:rPr lang="en-US" sz="1100" dirty="0">
                <a:solidFill>
                  <a:srgbClr val="FEFFFF"/>
                </a:solidFill>
              </a:rPr>
            </a:br>
            <a:r>
              <a:rPr lang="en-US" sz="1100" dirty="0">
                <a:solidFill>
                  <a:srgbClr val="FEFFFF"/>
                </a:solidFill>
              </a:rPr>
              <a:t>015135653</a:t>
            </a:r>
          </a:p>
        </p:txBody>
      </p:sp>
    </p:spTree>
    <p:extLst>
      <p:ext uri="{BB962C8B-B14F-4D97-AF65-F5344CB8AC3E}">
        <p14:creationId xmlns:p14="http://schemas.microsoft.com/office/powerpoint/2010/main" val="7875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0CFF-0A9E-884C-A70D-87F6929D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High-level fashion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0CAF-B672-134C-8863-62F31E68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16" y="1403029"/>
            <a:ext cx="4140772" cy="3777622"/>
          </a:xfrm>
        </p:spPr>
        <p:txBody>
          <a:bodyPr>
            <a:normAutofit/>
          </a:bodyPr>
          <a:lstStyle/>
          <a:p>
            <a:pPr lvl="1" fontAlgn="t"/>
            <a:r>
              <a:rPr lang="en-US" dirty="0">
                <a:solidFill>
                  <a:srgbClr val="000000"/>
                </a:solidFill>
              </a:rPr>
              <a:t>Fashion Image Synthesis </a:t>
            </a:r>
          </a:p>
          <a:p>
            <a:pPr lvl="2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Text Guided Generative Model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5" name="Picture 15" descr="page8image47680768">
            <a:extLst>
              <a:ext uri="{FF2B5EF4-FFF2-40B4-BE49-F238E27FC236}">
                <a16:creationId xmlns:a16="http://schemas.microsoft.com/office/drawing/2014/main" id="{E7C500AF-7BD9-7A43-A78C-88FDC9F1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2" r="33028" b="52301"/>
          <a:stretch>
            <a:fillRect/>
          </a:stretch>
        </p:blipFill>
        <p:spPr bwMode="auto">
          <a:xfrm>
            <a:off x="1687669" y="2334341"/>
            <a:ext cx="5451627" cy="4109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0A07D77-537B-D046-BD94-9F98CF0B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083F9-A2C9-1C42-81F2-CCCCC19F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802886" cy="895346"/>
          </a:xfrm>
        </p:spPr>
        <p:txBody>
          <a:bodyPr>
            <a:normAutofit/>
          </a:bodyPr>
          <a:lstStyle/>
          <a:p>
            <a:r>
              <a:rPr lang="en-US" dirty="0"/>
              <a:t>High-level fashion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8C4-CE10-EC41-90E5-927053F7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93" y="5226849"/>
            <a:ext cx="3650278" cy="895350"/>
          </a:xfrm>
        </p:spPr>
        <p:txBody>
          <a:bodyPr>
            <a:normAutofit/>
          </a:bodyPr>
          <a:lstStyle/>
          <a:p>
            <a:pPr marL="914400" lvl="2" indent="0" fontAlgn="t">
              <a:buNone/>
            </a:pPr>
            <a:r>
              <a:rPr lang="en-US" dirty="0"/>
              <a:t>Fashion Design Model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171" name="Picture 18" descr="page8image47680768">
            <a:extLst>
              <a:ext uri="{FF2B5EF4-FFF2-40B4-BE49-F238E27FC236}">
                <a16:creationId xmlns:a16="http://schemas.microsoft.com/office/drawing/2014/main" id="{7B778CF6-86FA-3745-A558-F8595878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6" t="48032" r="33453"/>
          <a:stretch>
            <a:fillRect/>
          </a:stretch>
        </p:blipFill>
        <p:spPr bwMode="auto">
          <a:xfrm>
            <a:off x="765470" y="1677416"/>
            <a:ext cx="3394925" cy="33629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6" descr="page8image47680768">
            <a:extLst>
              <a:ext uri="{FF2B5EF4-FFF2-40B4-BE49-F238E27FC236}">
                <a16:creationId xmlns:a16="http://schemas.microsoft.com/office/drawing/2014/main" id="{188EA95B-BC94-8A48-95A8-848A092B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5" b="49333"/>
          <a:stretch>
            <a:fillRect/>
          </a:stretch>
        </p:blipFill>
        <p:spPr bwMode="auto">
          <a:xfrm>
            <a:off x="5286404" y="1677416"/>
            <a:ext cx="3503266" cy="33629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28689A-6317-E74C-8034-E3B6FF3A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4BE97-6753-0E42-BC1A-32247270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84F014-DD0F-5049-9EFD-DEF6AE5B2DA5}"/>
              </a:ext>
            </a:extLst>
          </p:cNvPr>
          <p:cNvSpPr txBox="1">
            <a:spLocks/>
          </p:cNvSpPr>
          <p:nvPr/>
        </p:nvSpPr>
        <p:spPr>
          <a:xfrm>
            <a:off x="5031052" y="5197774"/>
            <a:ext cx="3650278" cy="89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fontAlgn="t">
              <a:buNone/>
            </a:pPr>
            <a:r>
              <a:rPr lang="en-US" dirty="0"/>
              <a:t>Virtual Try-on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2593A-5766-8446-84D6-6FD4920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00066" cy="1259894"/>
          </a:xfrm>
        </p:spPr>
        <p:txBody>
          <a:bodyPr>
            <a:normAutofit/>
          </a:bodyPr>
          <a:lstStyle/>
          <a:p>
            <a:r>
              <a:rPr lang="en-US" sz="2800" dirty="0"/>
              <a:t>Recommendation systems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3" name="Picture 2" descr="page5image47249840">
            <a:extLst>
              <a:ext uri="{FF2B5EF4-FFF2-40B4-BE49-F238E27FC236}">
                <a16:creationId xmlns:a16="http://schemas.microsoft.com/office/drawing/2014/main" id="{F1279404-83DE-7749-9F6B-010A140A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2173438"/>
            <a:ext cx="6953577" cy="2972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5" name="Content Placeholder 2">
            <a:extLst>
              <a:ext uri="{FF2B5EF4-FFF2-40B4-BE49-F238E27FC236}">
                <a16:creationId xmlns:a16="http://schemas.microsoft.com/office/drawing/2014/main" id="{2852111D-BF03-4806-954E-5CD4B5844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63938"/>
              </p:ext>
            </p:extLst>
          </p:nvPr>
        </p:nvGraphicFramePr>
        <p:xfrm>
          <a:off x="618880" y="1780139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E02E1C99-92BC-6C48-9503-670037A3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7960-8D1A-AE47-AE43-E2C33AD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D6B1-07E1-A94D-A91B-96815ED9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34449"/>
            <a:ext cx="8915400" cy="1797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Aesthetics and Fashion go hand in hand</a:t>
            </a:r>
          </a:p>
          <a:p>
            <a:r>
              <a:rPr lang="en-US" dirty="0"/>
              <a:t>Bridge the gap between the two by formulating a novel three level framework visual features, image-scale space and aesthetic words space. </a:t>
            </a:r>
          </a:p>
          <a:p>
            <a:r>
              <a:rPr lang="en-US" dirty="0"/>
              <a:t>This approach of aesthetic words mapping is based on a theory proposed by Kobayashi.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1B364F-33D6-A44F-B405-A519C7D8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 descr="page16image47544128">
            <a:extLst>
              <a:ext uri="{FF2B5EF4-FFF2-40B4-BE49-F238E27FC236}">
                <a16:creationId xmlns:a16="http://schemas.microsoft.com/office/drawing/2014/main" id="{08D1DF68-AF81-EC40-ABB7-DA35147F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991794"/>
            <a:ext cx="8180071" cy="34057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2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86A9-993D-3E4F-AACD-C2F469B6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9AF1-4EF3-1342-99C0-749AF315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00175"/>
            <a:ext cx="8915400" cy="1009650"/>
          </a:xfrm>
        </p:spPr>
        <p:txBody>
          <a:bodyPr/>
          <a:lstStyle/>
          <a:p>
            <a:r>
              <a:rPr lang="en-US" dirty="0"/>
              <a:t>Personalization promotes individuality and uniqueness.</a:t>
            </a:r>
          </a:p>
          <a:p>
            <a:r>
              <a:rPr lang="en-US" dirty="0"/>
              <a:t>A transformer encoder-decoder architecture approach is followed.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A9B637-4072-1841-AC33-E59AA95F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8917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3" descr="page31image47598432">
            <a:extLst>
              <a:ext uri="{FF2B5EF4-FFF2-40B4-BE49-F238E27FC236}">
                <a16:creationId xmlns:a16="http://schemas.microsoft.com/office/drawing/2014/main" id="{1F91CED2-2C27-4A4C-9BF9-32C2AA93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523342"/>
            <a:ext cx="9372109" cy="37105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268F2D-5A7B-484E-8B83-928702AB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B243-D140-BB4B-A092-7C15C4B1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62" y="1571828"/>
            <a:ext cx="6207205" cy="42841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scope for more advanced and sophisticated approaches increases to enable fashion brands,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To provide excellent customer service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To stay on top of the fashion industry.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AI and deep learning can help fashion manufacturers with better processes for manufacturing and inventory management.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6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174E0-139B-534D-8E8D-95B66A7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3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5974-E637-CC48-A136-74B000EA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581841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/>
              <a:t>The fashion industry is one of the crucial industries for the global economy.</a:t>
            </a:r>
          </a:p>
          <a:p>
            <a:r>
              <a:rPr lang="en-US" dirty="0"/>
              <a:t>It is one of the most creative realms.</a:t>
            </a:r>
          </a:p>
          <a:p>
            <a:r>
              <a:rPr lang="en-US" dirty="0"/>
              <a:t>People around the world are willing to spend money to stay in trend</a:t>
            </a:r>
          </a:p>
          <a:p>
            <a:r>
              <a:rPr lang="en-US" dirty="0"/>
              <a:t>Easier shopping experience </a:t>
            </a:r>
          </a:p>
          <a:p>
            <a:r>
              <a:rPr lang="en-US" dirty="0"/>
              <a:t>Brands utilize machine learning methodologies to stay on top</a:t>
            </a:r>
          </a:p>
          <a:p>
            <a:r>
              <a:rPr lang="en-US" dirty="0"/>
              <a:t>Systems accumulate vast amount of data related to user preferences, shopping history, fashion influencer data and more.</a:t>
            </a:r>
          </a:p>
          <a:p>
            <a:r>
              <a:rPr lang="en-US" dirty="0"/>
              <a:t>Deep learning and computer vision techniques make use of the collected data to provide great customer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679EE-AED4-F14A-B53F-96973969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Fashion research classification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7BFFC-C539-3D43-A0B3-05C0DCB20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674217"/>
              </p:ext>
            </p:extLst>
          </p:nvPr>
        </p:nvGraphicFramePr>
        <p:xfrm>
          <a:off x="961012" y="2529111"/>
          <a:ext cx="10265788" cy="3614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596">
                  <a:extLst>
                    <a:ext uri="{9D8B030D-6E8A-4147-A177-3AD203B41FA5}">
                      <a16:colId xmlns:a16="http://schemas.microsoft.com/office/drawing/2014/main" val="833438000"/>
                    </a:ext>
                  </a:extLst>
                </a:gridCol>
                <a:gridCol w="2999878">
                  <a:extLst>
                    <a:ext uri="{9D8B030D-6E8A-4147-A177-3AD203B41FA5}">
                      <a16:colId xmlns:a16="http://schemas.microsoft.com/office/drawing/2014/main" val="3823733895"/>
                    </a:ext>
                  </a:extLst>
                </a:gridCol>
                <a:gridCol w="4886314">
                  <a:extLst>
                    <a:ext uri="{9D8B030D-6E8A-4147-A177-3AD203B41FA5}">
                      <a16:colId xmlns:a16="http://schemas.microsoft.com/office/drawing/2014/main" val="1962581464"/>
                    </a:ext>
                  </a:extLst>
                </a:gridCol>
              </a:tblGrid>
              <a:tr h="275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Subfield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Methodologies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866027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Recognition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Clothing/Human Parsing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Graphical Model, Non-parametric Model, Parselets Representation Method, CNN Model, Adversarial 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44699"/>
                  </a:ext>
                </a:extLst>
              </a:tr>
              <a:tr h="275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Landmark Detection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 Learning Methods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3685513"/>
                  </a:ext>
                </a:extLst>
              </a:tr>
              <a:tr h="275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Understanding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Clothing Attribute Prediction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Single-task Learning, Multi-task Learning, Transfer Learning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6660626"/>
                  </a:ext>
                </a:extLst>
              </a:tr>
              <a:tr h="275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Fashion Style Prediction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Supervised Learning, Unsupervised Learning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2086614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Applications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Retrieval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Cross-scenario Retrieval Model, Interactive Retrieval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1487401"/>
                  </a:ext>
                </a:extLst>
              </a:tr>
              <a:tr h="7286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Recommendation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Complementary Recommendation Model, Personalized Recommendation Model, Scenario-oriented Recommendation Model, Explainable Recommendation Model, Generative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1655870"/>
                  </a:ext>
                </a:extLst>
              </a:tr>
              <a:tr h="275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Compatibility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Pairwise Compatibility Learning, Outfit Compatibility Learning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799573"/>
                  </a:ext>
                </a:extLst>
              </a:tr>
              <a:tr h="5022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Fashion Image Synthesis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Pose Guided Generative Model, Text Guiled Generative Model, Virtual Try-on Model, Fashion Design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78" marR="725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6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6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4E10-1D3E-884D-AFC7-5167D2F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fashion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40EEE8-9888-486B-9AAF-6BD33D221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280933"/>
              </p:ext>
            </p:extLst>
          </p:nvPr>
        </p:nvGraphicFramePr>
        <p:xfrm>
          <a:off x="2589212" y="1211580"/>
          <a:ext cx="8915400" cy="502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B71C-1A6D-2A44-95EC-D061549F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Middle-level fashion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C1F7C1-5B45-41FF-AFB6-60DEB139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550003"/>
              </p:ext>
            </p:extLst>
          </p:nvPr>
        </p:nvGraphicFramePr>
        <p:xfrm>
          <a:off x="2589212" y="1451610"/>
          <a:ext cx="891540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3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1" name="Rectangle 6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2379D-FC14-3040-A02C-6986D497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High-level Fashion</a:t>
            </a:r>
          </a:p>
        </p:txBody>
      </p:sp>
      <p:sp>
        <p:nvSpPr>
          <p:cNvPr id="2052" name="Rectangle 7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85E2-96F5-454A-B53D-FAF2E0B0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Fashion Retrieval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dirty="0"/>
              <a:t>Cross-scenario Retrieval Model – WTBI, dual attribute-aware ranking network(DARN) and Deep bi-directional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dirty="0"/>
              <a:t>Interactive Retrieval Model</a:t>
            </a:r>
          </a:p>
          <a:p>
            <a:pPr fontAlgn="t"/>
            <a:r>
              <a:rPr lang="en-US" dirty="0"/>
              <a:t>Fashion Recommendation 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dirty="0"/>
              <a:t>Complementary Recommendation Model</a:t>
            </a:r>
          </a:p>
          <a:p>
            <a:pPr lvl="1" fontAlgn="t">
              <a:buFont typeface="Arial" panose="020B0604020202020204" pitchFamily="34" charset="0"/>
              <a:buChar char="•"/>
            </a:pPr>
            <a:endParaRPr lang="en-US" dirty="0"/>
          </a:p>
          <a:p>
            <a:pPr lvl="1" fontAlgn="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49" name="Picture 10" descr="page6image47592032">
            <a:extLst>
              <a:ext uri="{FF2B5EF4-FFF2-40B4-BE49-F238E27FC236}">
                <a16:creationId xmlns:a16="http://schemas.microsoft.com/office/drawing/2014/main" id="{800EBBBC-4D2C-6047-ADE8-A39558EA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65105" b="47427"/>
          <a:stretch>
            <a:fillRect/>
          </a:stretch>
        </p:blipFill>
        <p:spPr bwMode="auto">
          <a:xfrm>
            <a:off x="4619543" y="774302"/>
            <a:ext cx="6953577" cy="4984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ED397E-AEC1-E44D-9126-7CA4195C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B03-F880-2441-9A11-8D24F64C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High-level Fashion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44B8-6B7E-C44F-99D1-105B5028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766" y="1540189"/>
            <a:ext cx="4682554" cy="3777622"/>
          </a:xfrm>
        </p:spPr>
        <p:txBody>
          <a:bodyPr>
            <a:normAutofit/>
          </a:bodyPr>
          <a:lstStyle/>
          <a:p>
            <a:pPr lvl="1" fontAlgn="t"/>
            <a:r>
              <a:rPr lang="en-US" dirty="0"/>
              <a:t>Fashion Recommendation</a:t>
            </a:r>
          </a:p>
          <a:p>
            <a:pPr lvl="2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Personalized Recommendation Model.</a:t>
            </a:r>
          </a:p>
          <a:p>
            <a:pPr lvl="2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Scenario-oriented Recommendation Model</a:t>
            </a:r>
          </a:p>
          <a:p>
            <a:pPr lvl="1" fontAlgn="t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000000"/>
              </a:solidFill>
            </a:endParaRPr>
          </a:p>
          <a:p>
            <a:pPr lvl="1" fontAlgn="t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000000"/>
              </a:solidFill>
            </a:endParaRPr>
          </a:p>
          <a:p>
            <a:pPr lvl="1" fontAlgn="t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3" name="Picture 12" descr="page6image47592032">
            <a:extLst>
              <a:ext uri="{FF2B5EF4-FFF2-40B4-BE49-F238E27FC236}">
                <a16:creationId xmlns:a16="http://schemas.microsoft.com/office/drawing/2014/main" id="{A8D126C6-8A7C-4044-9433-6322DCA2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0" b="44279"/>
          <a:stretch>
            <a:fillRect/>
          </a:stretch>
        </p:blipFill>
        <p:spPr bwMode="auto">
          <a:xfrm>
            <a:off x="6096061" y="645106"/>
            <a:ext cx="5443337" cy="52477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CF5BF47-0A10-7740-AE59-6BAC8248B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4C886-BDA9-1548-88AC-65BE7A69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High-level Fashion</a:t>
            </a:r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92A6-BEA1-DB47-B533-123D237A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620465"/>
            <a:ext cx="5122652" cy="929640"/>
          </a:xfrm>
        </p:spPr>
        <p:txBody>
          <a:bodyPr>
            <a:normAutofit/>
          </a:bodyPr>
          <a:lstStyle/>
          <a:p>
            <a:r>
              <a:rPr lang="en-US" dirty="0"/>
              <a:t>Generative Model</a:t>
            </a:r>
          </a:p>
          <a:p>
            <a:endParaRPr lang="en-US" dirty="0"/>
          </a:p>
        </p:txBody>
      </p:sp>
      <p:pic>
        <p:nvPicPr>
          <p:cNvPr id="4097" name="Picture 13" descr="page6image47592032">
            <a:extLst>
              <a:ext uri="{FF2B5EF4-FFF2-40B4-BE49-F238E27FC236}">
                <a16:creationId xmlns:a16="http://schemas.microsoft.com/office/drawing/2014/main" id="{5A8F6802-10B4-7B4A-8B7B-CEC8EE22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1" t="58043" r="28799"/>
          <a:stretch>
            <a:fillRect/>
          </a:stretch>
        </p:blipFill>
        <p:spPr bwMode="auto">
          <a:xfrm>
            <a:off x="1038035" y="2304127"/>
            <a:ext cx="6460045" cy="3214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4E8268-3E74-724A-B657-137C6AD9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F000-2889-6A40-9C67-5FB2AE5C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High-level fashion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94A5-9BC8-A442-B747-413B88E8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380168"/>
            <a:ext cx="4140772" cy="3777622"/>
          </a:xfrm>
        </p:spPr>
        <p:txBody>
          <a:bodyPr>
            <a:normAutofit/>
          </a:bodyPr>
          <a:lstStyle/>
          <a:p>
            <a:pPr fontAlgn="t"/>
            <a:r>
              <a:rPr lang="en-US" dirty="0">
                <a:solidFill>
                  <a:srgbClr val="000000"/>
                </a:solidFill>
              </a:rPr>
              <a:t>Fashion Compatibility 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Pairwise Compatibility Learning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Outfit Compatibility Learning</a:t>
            </a:r>
          </a:p>
          <a:p>
            <a:pPr fontAlgn="t"/>
            <a:r>
              <a:rPr lang="en-US" dirty="0">
                <a:solidFill>
                  <a:srgbClr val="000000"/>
                </a:solidFill>
              </a:rPr>
              <a:t>Fashion Image Synthesis 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Pose Guided Generative Model</a:t>
            </a:r>
          </a:p>
        </p:txBody>
      </p:sp>
      <p:pic>
        <p:nvPicPr>
          <p:cNvPr id="5121" name="Picture 14" descr="page8image47680768">
            <a:extLst>
              <a:ext uri="{FF2B5EF4-FFF2-40B4-BE49-F238E27FC236}">
                <a16:creationId xmlns:a16="http://schemas.microsoft.com/office/drawing/2014/main" id="{6BD0FE6C-6DE2-6C4C-B102-6A675EB7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r="70607" b="49979"/>
          <a:stretch>
            <a:fillRect/>
          </a:stretch>
        </p:blipFill>
        <p:spPr bwMode="auto">
          <a:xfrm>
            <a:off x="6096000" y="1264555"/>
            <a:ext cx="5352256" cy="52477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CDEE962-27B0-5F46-8668-3B566A7D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26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602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Deep Learning in Fashion Industry</vt:lpstr>
      <vt:lpstr>Introduction</vt:lpstr>
      <vt:lpstr>Fashion research classification</vt:lpstr>
      <vt:lpstr>Low-level fashion</vt:lpstr>
      <vt:lpstr>Middle-level fashion</vt:lpstr>
      <vt:lpstr>High-level Fashion</vt:lpstr>
      <vt:lpstr>High-level Fashion</vt:lpstr>
      <vt:lpstr>High-level Fashion</vt:lpstr>
      <vt:lpstr>High-level fashion</vt:lpstr>
      <vt:lpstr>High-level fashion</vt:lpstr>
      <vt:lpstr>High-level fashion</vt:lpstr>
      <vt:lpstr>Recommendation systems</vt:lpstr>
      <vt:lpstr>Aesthetics</vt:lpstr>
      <vt:lpstr>Personalization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Deep Learning in Fashion Industry</dc:title>
  <dc:creator>Divyankitha Urs</dc:creator>
  <cp:lastModifiedBy>Raghava Devaraje Urs</cp:lastModifiedBy>
  <cp:revision>27</cp:revision>
  <dcterms:created xsi:type="dcterms:W3CDTF">2021-04-20T04:04:16Z</dcterms:created>
  <dcterms:modified xsi:type="dcterms:W3CDTF">2021-04-25T19:12:13Z</dcterms:modified>
</cp:coreProperties>
</file>