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7" r:id="rId12"/>
    <p:sldId id="270" r:id="rId13"/>
    <p:sldId id="272" r:id="rId14"/>
    <p:sldId id="275" r:id="rId15"/>
    <p:sldId id="273" r:id="rId16"/>
    <p:sldId id="274" r:id="rId17"/>
    <p:sldId id="276" r:id="rId18"/>
    <p:sldId id="277" r:id="rId19"/>
    <p:sldId id="280" r:id="rId20"/>
    <p:sldId id="279" r:id="rId21"/>
    <p:sldId id="278" r:id="rId22"/>
    <p:sldId id="281" r:id="rId23"/>
    <p:sldId id="282" r:id="rId24"/>
    <p:sldId id="283" r:id="rId25"/>
    <p:sldId id="285" r:id="rId26"/>
    <p:sldId id="286" r:id="rId27"/>
    <p:sldId id="288" r:id="rId28"/>
    <p:sldId id="289" r:id="rId29"/>
    <p:sldId id="290" r:id="rId30"/>
    <p:sldId id="291"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Project</a:t>
            </a:r>
          </a:p>
        </p:txBody>
      </p:sp>
      <p:sp>
        <p:nvSpPr>
          <p:cNvPr id="3" name="Subtitle 2"/>
          <p:cNvSpPr>
            <a:spLocks noGrp="1"/>
          </p:cNvSpPr>
          <p:nvPr>
            <p:ph type="subTitle" idx="1"/>
          </p:nvPr>
        </p:nvSpPr>
        <p:spPr/>
        <p:txBody>
          <a:bodyPr/>
          <a:lstStyle/>
          <a:p>
            <a:endParaRPr lang="en-IN" dirty="0"/>
          </a:p>
          <a:p>
            <a:r>
              <a:rPr lang="en-IN" dirty="0"/>
              <a:t>Submitted by-: </a:t>
            </a:r>
            <a:r>
              <a:rPr lang="en-IN" dirty="0" err="1"/>
              <a:t>Raghavulu</a:t>
            </a:r>
            <a:r>
              <a:rPr lang="en-IN" dirty="0"/>
              <a:t> </a:t>
            </a:r>
            <a:r>
              <a:rPr lang="en-IN" dirty="0" err="1"/>
              <a:t>Patnala</a:t>
            </a:r>
            <a:endParaRPr lang="en-IN" dirty="0"/>
          </a:p>
        </p:txBody>
      </p:sp>
      <p:pic>
        <p:nvPicPr>
          <p:cNvPr id="4" name="image1.png">
            <a:extLst>
              <a:ext uri="{FF2B5EF4-FFF2-40B4-BE49-F238E27FC236}">
                <a16:creationId xmlns:a16="http://schemas.microsoft.com/office/drawing/2014/main" id="{876ECE47-13E7-4745-B161-30FBD5E56886}"/>
              </a:ext>
            </a:extLst>
          </p:cNvPr>
          <p:cNvPicPr>
            <a:picLocks noChangeAspect="1"/>
          </p:cNvPicPr>
          <p:nvPr/>
        </p:nvPicPr>
        <p:blipFill>
          <a:blip r:embed="rId2" cstate="print"/>
          <a:stretch>
            <a:fillRect/>
          </a:stretch>
        </p:blipFill>
        <p:spPr>
          <a:xfrm>
            <a:off x="4162425" y="1207026"/>
            <a:ext cx="3260351" cy="362585"/>
          </a:xfrm>
          <a:prstGeom prst="rect">
            <a:avLst/>
          </a:prstGeom>
        </p:spPr>
      </p:pic>
    </p:spTree>
    <p:extLst>
      <p:ext uri="{BB962C8B-B14F-4D97-AF65-F5344CB8AC3E}">
        <p14:creationId xmlns:p14="http://schemas.microsoft.com/office/powerpoint/2010/main" val="6440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25000"/>
                  </a:schemeClr>
                </a:solidFill>
              </a:rPr>
              <a:t>Pre-processing using Natural Language Processing (NLP): </a:t>
            </a:r>
            <a:br>
              <a:rPr lang="en-US" b="1" dirty="0">
                <a:solidFill>
                  <a:schemeClr val="tx2">
                    <a:lumMod val="25000"/>
                  </a:schemeClr>
                </a:solidFill>
                <a:latin typeface="Inria Serif" panose="020B0604020202020204" charset="0"/>
              </a:rPr>
            </a:br>
            <a:endParaRPr lang="en-IN" dirty="0"/>
          </a:p>
        </p:txBody>
      </p:sp>
      <p:sp>
        <p:nvSpPr>
          <p:cNvPr id="3" name="Content Placeholder 2"/>
          <p:cNvSpPr>
            <a:spLocks noGrp="1"/>
          </p:cNvSpPr>
          <p:nvPr>
            <p:ph idx="1"/>
          </p:nvPr>
        </p:nvSpPr>
        <p:spPr/>
        <p:txBody>
          <a:bodyPr>
            <a:normAutofit fontScale="85000" lnSpcReduction="20000"/>
          </a:bodyPr>
          <a:lstStyle/>
          <a:p>
            <a:endParaRPr lang="en-US" b="1" dirty="0">
              <a:solidFill>
                <a:schemeClr val="tx1">
                  <a:lumMod val="50000"/>
                </a:schemeClr>
              </a:solidFill>
              <a:latin typeface="Goudy Old Style" panose="02020502050305020303" pitchFamily="18" charset="0"/>
            </a:endParaRPr>
          </a:p>
          <a:p>
            <a:pPr marL="0" indent="0" algn="just">
              <a:buNone/>
            </a:pPr>
            <a:r>
              <a:rPr lang="en-US" dirty="0">
                <a:solidFill>
                  <a:schemeClr val="tx1">
                    <a:lumMod val="50000"/>
                  </a:schemeClr>
                </a:solidFill>
              </a:rPr>
              <a:t>We cleaned the data using regex, matching patterns in the comments and replacing them with more organized counterparts. Cleaner data leads to a more efficient model and higher accuracy. Following steps are involved: </a:t>
            </a:r>
          </a:p>
          <a:p>
            <a:pPr marL="0" indent="0">
              <a:buNone/>
            </a:pPr>
            <a:endParaRPr lang="en-IN" dirty="0">
              <a:solidFill>
                <a:schemeClr val="tx1">
                  <a:lumMod val="50000"/>
                </a:schemeClr>
              </a:solidFill>
            </a:endParaRPr>
          </a:p>
          <a:p>
            <a:pPr marL="0" indent="0">
              <a:buNone/>
            </a:pPr>
            <a:r>
              <a:rPr lang="en-US" dirty="0">
                <a:solidFill>
                  <a:schemeClr val="tx1">
                    <a:lumMod val="50000"/>
                  </a:schemeClr>
                </a:solidFill>
              </a:rPr>
              <a:t>1. Removing Punctuations and other special characters </a:t>
            </a:r>
          </a:p>
          <a:p>
            <a:pPr marL="0" indent="0">
              <a:buNone/>
            </a:pPr>
            <a:r>
              <a:rPr lang="en-US" dirty="0">
                <a:solidFill>
                  <a:schemeClr val="tx1">
                    <a:lumMod val="50000"/>
                  </a:schemeClr>
                </a:solidFill>
              </a:rPr>
              <a:t>2. Splitting the comments into individual words </a:t>
            </a:r>
          </a:p>
          <a:p>
            <a:pPr marL="0" indent="0">
              <a:buNone/>
            </a:pPr>
            <a:r>
              <a:rPr lang="en-IN" dirty="0">
                <a:solidFill>
                  <a:schemeClr val="tx1">
                    <a:lumMod val="50000"/>
                  </a:schemeClr>
                </a:solidFill>
              </a:rPr>
              <a:t>3. Removing Stop Words </a:t>
            </a:r>
          </a:p>
          <a:p>
            <a:pPr marL="0" indent="0">
              <a:buNone/>
            </a:pPr>
            <a:endParaRPr lang="en-IN" dirty="0">
              <a:solidFill>
                <a:schemeClr val="tx1">
                  <a:lumMod val="50000"/>
                </a:schemeClr>
              </a:solidFill>
            </a:endParaRPr>
          </a:p>
          <a:p>
            <a:pPr marL="0" indent="0" algn="just">
              <a:buNone/>
            </a:pPr>
            <a:r>
              <a:rPr lang="en-US" dirty="0">
                <a:solidFill>
                  <a:schemeClr val="tx1">
                    <a:lumMod val="50000"/>
                  </a:schemeClr>
                </a:solidFill>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pPr marL="0" indent="0">
              <a:buNone/>
            </a:pPr>
            <a:endParaRPr lang="en-IN" dirty="0">
              <a:solidFill>
                <a:schemeClr val="tx1">
                  <a:lumMod val="50000"/>
                </a:schemeClr>
              </a:solidFill>
            </a:endParaRPr>
          </a:p>
          <a:p>
            <a:endParaRPr lang="en-IN" dirty="0"/>
          </a:p>
        </p:txBody>
      </p:sp>
    </p:spTree>
    <p:extLst>
      <p:ext uri="{BB962C8B-B14F-4D97-AF65-F5344CB8AC3E}">
        <p14:creationId xmlns:p14="http://schemas.microsoft.com/office/powerpoint/2010/main" val="24114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Terms of NLP</a:t>
            </a:r>
          </a:p>
        </p:txBody>
      </p:sp>
      <p:sp>
        <p:nvSpPr>
          <p:cNvPr id="3" name="Content Placeholder 2"/>
          <p:cNvSpPr>
            <a:spLocks noGrp="1"/>
          </p:cNvSpPr>
          <p:nvPr>
            <p:ph idx="1"/>
          </p:nvPr>
        </p:nvSpPr>
        <p:spPr/>
        <p:txBody>
          <a:bodyPr>
            <a:noAutofit/>
          </a:bodyPr>
          <a:lstStyle/>
          <a:p>
            <a:pPr marL="0" indent="0" algn="just">
              <a:buNone/>
            </a:pPr>
            <a:r>
              <a:rPr lang="en-US" sz="1500" dirty="0">
                <a:solidFill>
                  <a:schemeClr val="tx1">
                    <a:lumMod val="50000"/>
                  </a:schemeClr>
                </a:solidFill>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0" indent="0" algn="just">
              <a:buNone/>
            </a:pPr>
            <a:r>
              <a:rPr lang="en-US" sz="1500" dirty="0">
                <a:solidFill>
                  <a:schemeClr val="tx1">
                    <a:lumMod val="50000"/>
                  </a:schemeClr>
                </a:solidFill>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0" indent="0" algn="just">
              <a:buNone/>
            </a:pPr>
            <a:r>
              <a:rPr lang="en-US" sz="1500" dirty="0">
                <a:solidFill>
                  <a:schemeClr val="tx1">
                    <a:lumMod val="50000"/>
                  </a:schemeClr>
                </a:solidFill>
              </a:rPr>
              <a:t>Then, we will be processing the review and assigning the updated review in the data frame</a:t>
            </a:r>
          </a:p>
          <a:p>
            <a:pPr marL="0" indent="0" algn="just">
              <a:buNone/>
            </a:pPr>
            <a:r>
              <a:rPr lang="en-US" sz="1500" dirty="0">
                <a:solidFill>
                  <a:schemeClr val="tx1">
                    <a:lumMod val="50000"/>
                  </a:schemeClr>
                </a:solidFill>
              </a:rPr>
              <a:t> Finally, we </a:t>
            </a:r>
            <a:r>
              <a:rPr lang="en-US" sz="1500" dirty="0"/>
              <a:t>get</a:t>
            </a:r>
            <a:r>
              <a:rPr lang="en-US" sz="1500" dirty="0">
                <a:solidFill>
                  <a:srgbClr val="000000"/>
                </a:solidFill>
              </a:rPr>
              <a:t> sense of words for all ratings using </a:t>
            </a:r>
            <a:r>
              <a:rPr lang="en-US" sz="1500" dirty="0" err="1">
                <a:solidFill>
                  <a:srgbClr val="000000"/>
                </a:solidFill>
              </a:rPr>
              <a:t>WordCloud</a:t>
            </a:r>
            <a:r>
              <a:rPr lang="en-US" sz="1500" dirty="0"/>
              <a:t>. </a:t>
            </a:r>
            <a:r>
              <a:rPr lang="en-US" sz="1500" dirty="0">
                <a:solidFill>
                  <a:srgbClr val="000000"/>
                </a:solidFill>
              </a:rPr>
              <a:t>Word Cloud is a data visualization technique used for representing text data in which the size of each word indicates its frequency or importance. </a:t>
            </a:r>
          </a:p>
          <a:p>
            <a:pPr marL="0" indent="0">
              <a:buNone/>
            </a:pPr>
            <a:endParaRPr lang="en-IN" sz="1500" dirty="0"/>
          </a:p>
        </p:txBody>
      </p:sp>
    </p:spTree>
    <p:extLst>
      <p:ext uri="{BB962C8B-B14F-4D97-AF65-F5344CB8AC3E}">
        <p14:creationId xmlns:p14="http://schemas.microsoft.com/office/powerpoint/2010/main" val="412523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Ratings And Reviews </a:t>
            </a:r>
          </a:p>
        </p:txBody>
      </p:sp>
      <p:pic>
        <p:nvPicPr>
          <p:cNvPr id="6" name="Picture 5">
            <a:extLst>
              <a:ext uri="{FF2B5EF4-FFF2-40B4-BE49-F238E27FC236}">
                <a16:creationId xmlns:a16="http://schemas.microsoft.com/office/drawing/2014/main" id="{54DDE601-97D8-4A51-8648-D1A8635877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296956"/>
            <a:ext cx="6715125" cy="6667500"/>
          </a:xfrm>
          <a:prstGeom prst="rect">
            <a:avLst/>
          </a:prstGeom>
          <a:noFill/>
          <a:ln>
            <a:noFill/>
          </a:ln>
        </p:spPr>
      </p:pic>
    </p:spTree>
    <p:extLst>
      <p:ext uri="{BB962C8B-B14F-4D97-AF65-F5344CB8AC3E}">
        <p14:creationId xmlns:p14="http://schemas.microsoft.com/office/powerpoint/2010/main" val="28250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5C711-7C2F-4E20-98BA-AE95C0DE8A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7487" y="190500"/>
            <a:ext cx="6677025" cy="6477000"/>
          </a:xfrm>
          <a:prstGeom prst="rect">
            <a:avLst/>
          </a:prstGeom>
          <a:noFill/>
          <a:ln>
            <a:noFill/>
          </a:ln>
        </p:spPr>
      </p:pic>
    </p:spTree>
    <p:extLst>
      <p:ext uri="{BB962C8B-B14F-4D97-AF65-F5344CB8AC3E}">
        <p14:creationId xmlns:p14="http://schemas.microsoft.com/office/powerpoint/2010/main" val="153400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8DED32-1D27-4A58-B394-7A2A559B5E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8912" y="71437"/>
            <a:ext cx="6734175" cy="6715125"/>
          </a:xfrm>
          <a:prstGeom prst="rect">
            <a:avLst/>
          </a:prstGeom>
          <a:noFill/>
          <a:ln>
            <a:noFill/>
          </a:ln>
        </p:spPr>
      </p:pic>
    </p:spTree>
    <p:extLst>
      <p:ext uri="{BB962C8B-B14F-4D97-AF65-F5344CB8AC3E}">
        <p14:creationId xmlns:p14="http://schemas.microsoft.com/office/powerpoint/2010/main" val="38100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802DF-FFE8-46B6-AF38-F7F63FECDD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23825"/>
            <a:ext cx="6743700" cy="6610350"/>
          </a:xfrm>
          <a:prstGeom prst="rect">
            <a:avLst/>
          </a:prstGeom>
          <a:noFill/>
          <a:ln>
            <a:noFill/>
          </a:ln>
        </p:spPr>
      </p:pic>
    </p:spTree>
    <p:extLst>
      <p:ext uri="{BB962C8B-B14F-4D97-AF65-F5344CB8AC3E}">
        <p14:creationId xmlns:p14="http://schemas.microsoft.com/office/powerpoint/2010/main" val="393340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35AD1E-1A1C-41E5-A489-6FB00DBBBBD1}"/>
              </a:ext>
            </a:extLst>
          </p:cNvPr>
          <p:cNvPicPr>
            <a:picLocks noChangeAspect="1"/>
          </p:cNvPicPr>
          <p:nvPr/>
        </p:nvPicPr>
        <p:blipFill>
          <a:blip r:embed="rId2"/>
          <a:stretch>
            <a:fillRect/>
          </a:stretch>
        </p:blipFill>
        <p:spPr>
          <a:xfrm>
            <a:off x="2715768" y="115824"/>
            <a:ext cx="6760464" cy="6626352"/>
          </a:xfrm>
          <a:prstGeom prst="rect">
            <a:avLst/>
          </a:prstGeom>
        </p:spPr>
      </p:pic>
    </p:spTree>
    <p:extLst>
      <p:ext uri="{BB962C8B-B14F-4D97-AF65-F5344CB8AC3E}">
        <p14:creationId xmlns:p14="http://schemas.microsoft.com/office/powerpoint/2010/main" val="160526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28900" y="2534194"/>
            <a:ext cx="6934200" cy="2325189"/>
          </a:xfrm>
          <a:prstGeom prst="rect">
            <a:avLst/>
          </a:prstGeom>
        </p:spPr>
      </p:pic>
    </p:spTree>
    <p:extLst>
      <p:ext uri="{BB962C8B-B14F-4D97-AF65-F5344CB8AC3E}">
        <p14:creationId xmlns:p14="http://schemas.microsoft.com/office/powerpoint/2010/main" val="48793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953589"/>
            <a:ext cx="8020594" cy="1477328"/>
          </a:xfrm>
          <a:prstGeom prst="rect">
            <a:avLst/>
          </a:prstGeom>
          <a:noFill/>
        </p:spPr>
        <p:txBody>
          <a:bodyPr wrap="square" rtlCol="0">
            <a:spAutoFit/>
          </a:bodyPr>
          <a:lstStyle/>
          <a:p>
            <a:r>
              <a:rPr lang="en-IN" sz="5400" dirty="0"/>
              <a:t>Feature Selection-:</a:t>
            </a:r>
          </a:p>
          <a:p>
            <a:endParaRPr lang="en-IN" dirty="0"/>
          </a:p>
          <a:p>
            <a:r>
              <a:rPr lang="en-IN" dirty="0"/>
              <a:t>Here we have converted our text into the numeric form.</a:t>
            </a:r>
          </a:p>
        </p:txBody>
      </p:sp>
      <p:pic>
        <p:nvPicPr>
          <p:cNvPr id="4" name="Picture 3">
            <a:extLst>
              <a:ext uri="{FF2B5EF4-FFF2-40B4-BE49-F238E27FC236}">
                <a16:creationId xmlns:a16="http://schemas.microsoft.com/office/drawing/2014/main" id="{DEA120AB-CB39-434C-A399-E69AF49247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9838" y="2514600"/>
            <a:ext cx="4991100" cy="1828800"/>
          </a:xfrm>
          <a:prstGeom prst="rect">
            <a:avLst/>
          </a:prstGeom>
          <a:noFill/>
          <a:ln>
            <a:noFill/>
          </a:ln>
        </p:spPr>
      </p:pic>
      <p:pic>
        <p:nvPicPr>
          <p:cNvPr id="5" name="Picture 4">
            <a:extLst>
              <a:ext uri="{FF2B5EF4-FFF2-40B4-BE49-F238E27FC236}">
                <a16:creationId xmlns:a16="http://schemas.microsoft.com/office/drawing/2014/main" id="{C0D9C649-32DC-46F5-A390-B9C3C50570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9837" y="4343400"/>
            <a:ext cx="4991099" cy="742950"/>
          </a:xfrm>
          <a:prstGeom prst="rect">
            <a:avLst/>
          </a:prstGeom>
          <a:noFill/>
          <a:ln>
            <a:noFill/>
          </a:ln>
        </p:spPr>
      </p:pic>
    </p:spTree>
    <p:extLst>
      <p:ext uri="{BB962C8B-B14F-4D97-AF65-F5344CB8AC3E}">
        <p14:creationId xmlns:p14="http://schemas.microsoft.com/office/powerpoint/2010/main" val="280403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864" y="287383"/>
            <a:ext cx="8817428" cy="923330"/>
          </a:xfrm>
          <a:prstGeom prst="rect">
            <a:avLst/>
          </a:prstGeom>
          <a:noFill/>
        </p:spPr>
        <p:txBody>
          <a:bodyPr wrap="square" rtlCol="0">
            <a:spAutoFit/>
          </a:bodyPr>
          <a:lstStyle/>
          <a:p>
            <a:r>
              <a:rPr lang="en-IN" sz="5400" dirty="0"/>
              <a:t>Hardware and Tools used</a:t>
            </a:r>
          </a:p>
        </p:txBody>
      </p:sp>
      <p:sp>
        <p:nvSpPr>
          <p:cNvPr id="3" name="TextBox 2"/>
          <p:cNvSpPr txBox="1"/>
          <p:nvPr/>
        </p:nvSpPr>
        <p:spPr>
          <a:xfrm>
            <a:off x="2377440" y="1920240"/>
            <a:ext cx="7707086" cy="1200329"/>
          </a:xfrm>
          <a:prstGeom prst="rect">
            <a:avLst/>
          </a:prstGeom>
          <a:noFill/>
        </p:spPr>
        <p:txBody>
          <a:bodyPr wrap="square" rtlCol="0">
            <a:spAutoFit/>
          </a:bodyPr>
          <a:lstStyle/>
          <a:p>
            <a:r>
              <a:rPr lang="en-IN" b="1" i="1"/>
              <a:t>HARDWARE:</a:t>
            </a:r>
            <a:endParaRPr lang="en-IN"/>
          </a:p>
          <a:p>
            <a:r>
              <a:rPr lang="en-IN"/>
              <a:t>HP ENVI X360AQ105X</a:t>
            </a:r>
          </a:p>
          <a:p>
            <a:r>
              <a:rPr lang="en-IN" b="1" i="1"/>
              <a:t>SOFTWARE:</a:t>
            </a:r>
            <a:endParaRPr lang="en-IN"/>
          </a:p>
          <a:p>
            <a:r>
              <a:rPr lang="en-IN"/>
              <a:t>Jupyter Notebook (Anaconda 3) – Python 3.7.6</a:t>
            </a:r>
          </a:p>
        </p:txBody>
      </p:sp>
    </p:spTree>
    <p:extLst>
      <p:ext uri="{BB962C8B-B14F-4D97-AF65-F5344CB8AC3E}">
        <p14:creationId xmlns:p14="http://schemas.microsoft.com/office/powerpoint/2010/main" val="35815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2589212" y="1789611"/>
            <a:ext cx="8915400" cy="4121611"/>
          </a:xfrm>
        </p:spPr>
        <p:txBody>
          <a:bodyPr>
            <a:normAutofit fontScale="70000" lnSpcReduction="20000"/>
          </a:bodyPr>
          <a:lstStyle/>
          <a:p>
            <a:pPr algn="just">
              <a:buFont typeface="Wingdings" panose="05000000000000000000" pitchFamily="2" charset="2"/>
              <a:buChar char="v"/>
            </a:pPr>
            <a:r>
              <a:rPr lang="en-US" sz="2200" dirty="0">
                <a:solidFill>
                  <a:srgbClr val="000000"/>
                </a:solidFill>
              </a:rPr>
              <a:t>This is a Machine Learning Project performed on customer ratings and reviews. Reviews are processed using common NLP techniques.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Millions of people use Amazon and </a:t>
            </a:r>
            <a:r>
              <a:rPr lang="en-US" sz="2200" dirty="0" err="1">
                <a:solidFill>
                  <a:srgbClr val="000000"/>
                </a:solidFill>
              </a:rPr>
              <a:t>Flipkart</a:t>
            </a:r>
            <a:r>
              <a:rPr lang="en-US" sz="2200" dirty="0">
                <a:solidFill>
                  <a:srgbClr val="000000"/>
                </a:solidFill>
              </a:rPr>
              <a:t> to buy products. For every product, people can rate and write a review and rate them. If a product is good, it gets a positive review and gets a higher star rating, similarly, if a product is bad, it gets a negative review and lower star rating. We predicted star rating automatically based on the product review.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This task is similar to Sentiment Analysis, but instead of predicting the positive and negative sentiment (sometimes neutral also), here we need to predict the rating.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4424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391886"/>
            <a:ext cx="9194754" cy="707886"/>
          </a:xfrm>
          <a:prstGeom prst="rect">
            <a:avLst/>
          </a:prstGeom>
          <a:noFill/>
        </p:spPr>
        <p:txBody>
          <a:bodyPr wrap="square" rtlCol="0">
            <a:spAutoFit/>
          </a:bodyPr>
          <a:lstStyle/>
          <a:p>
            <a:r>
              <a:rPr lang="en-IN" sz="4000" dirty="0"/>
              <a:t>Libraries Used</a:t>
            </a:r>
          </a:p>
        </p:txBody>
      </p:sp>
      <p:pic>
        <p:nvPicPr>
          <p:cNvPr id="4" name="Picture 3">
            <a:extLst>
              <a:ext uri="{FF2B5EF4-FFF2-40B4-BE49-F238E27FC236}">
                <a16:creationId xmlns:a16="http://schemas.microsoft.com/office/drawing/2014/main" id="{E44E4079-33A9-4613-8C3C-F33FC34C6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635" y="2377094"/>
            <a:ext cx="7333690" cy="1942493"/>
          </a:xfrm>
          <a:prstGeom prst="rect">
            <a:avLst/>
          </a:prstGeom>
          <a:noFill/>
          <a:ln>
            <a:noFill/>
          </a:ln>
        </p:spPr>
      </p:pic>
    </p:spTree>
    <p:extLst>
      <p:ext uri="{BB962C8B-B14F-4D97-AF65-F5344CB8AC3E}">
        <p14:creationId xmlns:p14="http://schemas.microsoft.com/office/powerpoint/2010/main" val="424798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2491" y="692331"/>
            <a:ext cx="6257109" cy="923330"/>
          </a:xfrm>
          <a:prstGeom prst="rect">
            <a:avLst/>
          </a:prstGeom>
          <a:noFill/>
        </p:spPr>
        <p:txBody>
          <a:bodyPr wrap="square" rtlCol="0">
            <a:spAutoFit/>
          </a:bodyPr>
          <a:lstStyle/>
          <a:p>
            <a:r>
              <a:rPr lang="en-IN" sz="5400" dirty="0"/>
              <a:t>Model Building</a:t>
            </a:r>
          </a:p>
        </p:txBody>
      </p:sp>
      <p:pic>
        <p:nvPicPr>
          <p:cNvPr id="4" name="Picture 3">
            <a:extLst>
              <a:ext uri="{FF2B5EF4-FFF2-40B4-BE49-F238E27FC236}">
                <a16:creationId xmlns:a16="http://schemas.microsoft.com/office/drawing/2014/main" id="{043C2D48-7571-4CFD-887E-FADDD9EF34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4459" y="1625468"/>
            <a:ext cx="5421966" cy="4837244"/>
          </a:xfrm>
          <a:prstGeom prst="rect">
            <a:avLst/>
          </a:prstGeom>
          <a:noFill/>
          <a:ln>
            <a:noFill/>
          </a:ln>
        </p:spPr>
      </p:pic>
    </p:spTree>
    <p:extLst>
      <p:ext uri="{BB962C8B-B14F-4D97-AF65-F5344CB8AC3E}">
        <p14:creationId xmlns:p14="http://schemas.microsoft.com/office/powerpoint/2010/main" val="163008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4206" y="274320"/>
            <a:ext cx="9399406" cy="923330"/>
          </a:xfrm>
          <a:prstGeom prst="rect">
            <a:avLst/>
          </a:prstGeom>
          <a:noFill/>
        </p:spPr>
        <p:txBody>
          <a:bodyPr wrap="square" rtlCol="0">
            <a:spAutoFit/>
          </a:bodyPr>
          <a:lstStyle/>
          <a:p>
            <a:r>
              <a:rPr lang="en-IN" sz="5400" dirty="0"/>
              <a:t>Evaluating the best Model</a:t>
            </a:r>
          </a:p>
        </p:txBody>
      </p:sp>
      <p:pic>
        <p:nvPicPr>
          <p:cNvPr id="4" name="Picture 3">
            <a:extLst>
              <a:ext uri="{FF2B5EF4-FFF2-40B4-BE49-F238E27FC236}">
                <a16:creationId xmlns:a16="http://schemas.microsoft.com/office/drawing/2014/main" id="{D641D3F5-E9D7-42BA-94D2-C8C1C8989C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63" y="1197650"/>
            <a:ext cx="4238625" cy="2621315"/>
          </a:xfrm>
          <a:prstGeom prst="rect">
            <a:avLst/>
          </a:prstGeom>
          <a:noFill/>
          <a:ln>
            <a:noFill/>
          </a:ln>
        </p:spPr>
      </p:pic>
      <p:pic>
        <p:nvPicPr>
          <p:cNvPr id="5" name="Picture 4">
            <a:extLst>
              <a:ext uri="{FF2B5EF4-FFF2-40B4-BE49-F238E27FC236}">
                <a16:creationId xmlns:a16="http://schemas.microsoft.com/office/drawing/2014/main" id="{73507E38-52B5-4CD7-B036-E5371A3423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4388" y="1197649"/>
            <a:ext cx="3741084" cy="2473397"/>
          </a:xfrm>
          <a:prstGeom prst="rect">
            <a:avLst/>
          </a:prstGeom>
          <a:noFill/>
          <a:ln>
            <a:noFill/>
          </a:ln>
        </p:spPr>
      </p:pic>
      <p:pic>
        <p:nvPicPr>
          <p:cNvPr id="6" name="Picture 5">
            <a:extLst>
              <a:ext uri="{FF2B5EF4-FFF2-40B4-BE49-F238E27FC236}">
                <a16:creationId xmlns:a16="http://schemas.microsoft.com/office/drawing/2014/main" id="{96748CD4-C970-466D-867A-64892E8972F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2082" y="1197649"/>
            <a:ext cx="3804920" cy="2621316"/>
          </a:xfrm>
          <a:prstGeom prst="rect">
            <a:avLst/>
          </a:prstGeom>
          <a:noFill/>
          <a:ln>
            <a:noFill/>
          </a:ln>
        </p:spPr>
      </p:pic>
      <p:pic>
        <p:nvPicPr>
          <p:cNvPr id="7" name="Picture 6">
            <a:extLst>
              <a:ext uri="{FF2B5EF4-FFF2-40B4-BE49-F238E27FC236}">
                <a16:creationId xmlns:a16="http://schemas.microsoft.com/office/drawing/2014/main" id="{5E8D2628-AC10-4DE6-8A33-4BA32B685A1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763" y="3818965"/>
            <a:ext cx="2822764" cy="2970447"/>
          </a:xfrm>
          <a:prstGeom prst="rect">
            <a:avLst/>
          </a:prstGeom>
          <a:noFill/>
          <a:ln>
            <a:noFill/>
          </a:ln>
        </p:spPr>
      </p:pic>
      <p:pic>
        <p:nvPicPr>
          <p:cNvPr id="8" name="Picture 7">
            <a:extLst>
              <a:ext uri="{FF2B5EF4-FFF2-40B4-BE49-F238E27FC236}">
                <a16:creationId xmlns:a16="http://schemas.microsoft.com/office/drawing/2014/main" id="{C8CBB154-8117-409E-B788-391E5C8140B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38527" y="3901489"/>
            <a:ext cx="2284430" cy="2956511"/>
          </a:xfrm>
          <a:prstGeom prst="rect">
            <a:avLst/>
          </a:prstGeom>
          <a:noFill/>
          <a:ln>
            <a:noFill/>
          </a:ln>
        </p:spPr>
      </p:pic>
    </p:spTree>
    <p:extLst>
      <p:ext uri="{BB962C8B-B14F-4D97-AF65-F5344CB8AC3E}">
        <p14:creationId xmlns:p14="http://schemas.microsoft.com/office/powerpoint/2010/main" val="408382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4297" y="313509"/>
            <a:ext cx="9324703" cy="923330"/>
          </a:xfrm>
          <a:prstGeom prst="rect">
            <a:avLst/>
          </a:prstGeom>
          <a:noFill/>
        </p:spPr>
        <p:txBody>
          <a:bodyPr wrap="square" rtlCol="0">
            <a:spAutoFit/>
          </a:bodyPr>
          <a:lstStyle/>
          <a:p>
            <a:r>
              <a:rPr lang="en-IN" sz="5400" dirty="0"/>
              <a:t>Figuring best among them</a:t>
            </a:r>
          </a:p>
        </p:txBody>
      </p:sp>
      <p:pic>
        <p:nvPicPr>
          <p:cNvPr id="4" name="Picture 3">
            <a:extLst>
              <a:ext uri="{FF2B5EF4-FFF2-40B4-BE49-F238E27FC236}">
                <a16:creationId xmlns:a16="http://schemas.microsoft.com/office/drawing/2014/main" id="{7C510994-C62C-461D-865A-86EC98FED6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052637"/>
            <a:ext cx="6696075" cy="2752725"/>
          </a:xfrm>
          <a:prstGeom prst="rect">
            <a:avLst/>
          </a:prstGeom>
          <a:noFill/>
          <a:ln>
            <a:noFill/>
          </a:ln>
        </p:spPr>
      </p:pic>
    </p:spTree>
    <p:extLst>
      <p:ext uri="{BB962C8B-B14F-4D97-AF65-F5344CB8AC3E}">
        <p14:creationId xmlns:p14="http://schemas.microsoft.com/office/powerpoint/2010/main" val="340577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5006" y="404949"/>
            <a:ext cx="8725988" cy="923330"/>
          </a:xfrm>
          <a:prstGeom prst="rect">
            <a:avLst/>
          </a:prstGeom>
          <a:noFill/>
        </p:spPr>
        <p:txBody>
          <a:bodyPr wrap="square" rtlCol="0">
            <a:spAutoFit/>
          </a:bodyPr>
          <a:lstStyle/>
          <a:p>
            <a:r>
              <a:rPr lang="en-IN" sz="5400" dirty="0" err="1"/>
              <a:t>HyperTuning</a:t>
            </a:r>
            <a:r>
              <a:rPr lang="en-IN" sz="5400" dirty="0"/>
              <a:t> The Model</a:t>
            </a:r>
          </a:p>
        </p:txBody>
      </p:sp>
      <p:pic>
        <p:nvPicPr>
          <p:cNvPr id="4" name="Picture 3">
            <a:extLst>
              <a:ext uri="{FF2B5EF4-FFF2-40B4-BE49-F238E27FC236}">
                <a16:creationId xmlns:a16="http://schemas.microsoft.com/office/drawing/2014/main" id="{222A322A-926F-44DB-AC5B-1330A61A16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955" y="1913124"/>
            <a:ext cx="6419850" cy="2009775"/>
          </a:xfrm>
          <a:prstGeom prst="rect">
            <a:avLst/>
          </a:prstGeom>
          <a:noFill/>
          <a:ln>
            <a:noFill/>
          </a:ln>
        </p:spPr>
      </p:pic>
      <p:pic>
        <p:nvPicPr>
          <p:cNvPr id="5" name="Picture 4">
            <a:extLst>
              <a:ext uri="{FF2B5EF4-FFF2-40B4-BE49-F238E27FC236}">
                <a16:creationId xmlns:a16="http://schemas.microsoft.com/office/drawing/2014/main" id="{87973F6E-45AC-41F5-9F90-36C23B61A0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6369" y="2194140"/>
            <a:ext cx="4717675" cy="4556284"/>
          </a:xfrm>
          <a:prstGeom prst="rect">
            <a:avLst/>
          </a:prstGeom>
          <a:noFill/>
          <a:ln>
            <a:noFill/>
          </a:ln>
        </p:spPr>
      </p:pic>
    </p:spTree>
    <p:extLst>
      <p:ext uri="{BB962C8B-B14F-4D97-AF65-F5344CB8AC3E}">
        <p14:creationId xmlns:p14="http://schemas.microsoft.com/office/powerpoint/2010/main" val="59473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35" y="130628"/>
            <a:ext cx="9483634" cy="923330"/>
          </a:xfrm>
          <a:prstGeom prst="rect">
            <a:avLst/>
          </a:prstGeom>
          <a:noFill/>
        </p:spPr>
        <p:txBody>
          <a:bodyPr wrap="square" rtlCol="0">
            <a:spAutoFit/>
          </a:bodyPr>
          <a:lstStyle/>
          <a:p>
            <a:r>
              <a:rPr lang="en-IN" sz="5400" dirty="0"/>
              <a:t>Finalizing the model</a:t>
            </a:r>
          </a:p>
        </p:txBody>
      </p:sp>
      <p:pic>
        <p:nvPicPr>
          <p:cNvPr id="4" name="Picture 3">
            <a:extLst>
              <a:ext uri="{FF2B5EF4-FFF2-40B4-BE49-F238E27FC236}">
                <a16:creationId xmlns:a16="http://schemas.microsoft.com/office/drawing/2014/main" id="{088571E2-2DBE-40CA-8299-72694BB514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87905" y="1423718"/>
            <a:ext cx="5408519" cy="5400944"/>
          </a:xfrm>
          <a:prstGeom prst="rect">
            <a:avLst/>
          </a:prstGeom>
          <a:noFill/>
          <a:ln>
            <a:noFill/>
          </a:ln>
        </p:spPr>
      </p:pic>
    </p:spTree>
    <p:extLst>
      <p:ext uri="{BB962C8B-B14F-4D97-AF65-F5344CB8AC3E}">
        <p14:creationId xmlns:p14="http://schemas.microsoft.com/office/powerpoint/2010/main" val="388958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0F90EC-72E9-41E8-9B37-3FD85894B204}"/>
              </a:ext>
            </a:extLst>
          </p:cNvPr>
          <p:cNvPicPr>
            <a:picLocks noChangeAspect="1"/>
          </p:cNvPicPr>
          <p:nvPr/>
        </p:nvPicPr>
        <p:blipFill>
          <a:blip r:embed="rId2"/>
          <a:stretch>
            <a:fillRect/>
          </a:stretch>
        </p:blipFill>
        <p:spPr>
          <a:xfrm>
            <a:off x="2734056" y="2346960"/>
            <a:ext cx="6723888" cy="2164080"/>
          </a:xfrm>
          <a:prstGeom prst="rect">
            <a:avLst/>
          </a:prstGeom>
        </p:spPr>
      </p:pic>
    </p:spTree>
    <p:extLst>
      <p:ext uri="{BB962C8B-B14F-4D97-AF65-F5344CB8AC3E}">
        <p14:creationId xmlns:p14="http://schemas.microsoft.com/office/powerpoint/2010/main" val="2462791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377" y="470263"/>
            <a:ext cx="5068389" cy="923330"/>
          </a:xfrm>
          <a:prstGeom prst="rect">
            <a:avLst/>
          </a:prstGeom>
          <a:noFill/>
        </p:spPr>
        <p:txBody>
          <a:bodyPr wrap="square" rtlCol="0">
            <a:spAutoFit/>
          </a:bodyPr>
          <a:lstStyle/>
          <a:p>
            <a:r>
              <a:rPr lang="en-IN" sz="5400" dirty="0"/>
              <a:t>Summary </a:t>
            </a:r>
          </a:p>
        </p:txBody>
      </p:sp>
      <p:sp>
        <p:nvSpPr>
          <p:cNvPr id="3" name="TextBox 2"/>
          <p:cNvSpPr txBox="1"/>
          <p:nvPr/>
        </p:nvSpPr>
        <p:spPr>
          <a:xfrm>
            <a:off x="1410789" y="1867989"/>
            <a:ext cx="8530045" cy="4247317"/>
          </a:xfrm>
          <a:prstGeom prst="rect">
            <a:avLst/>
          </a:prstGeom>
          <a:noFill/>
        </p:spPr>
        <p:txBody>
          <a:bodyPr wrap="square" rtlCol="0">
            <a:spAutoFit/>
          </a:bodyPr>
          <a:lstStyle/>
          <a:p>
            <a:r>
              <a:rPr lang="en-IN" dirty="0"/>
              <a:t>After the completion of this project, we got an insight of how to collect data, </a:t>
            </a:r>
            <a:r>
              <a:rPr lang="en-IN" dirty="0" err="1"/>
              <a:t>preprocessing</a:t>
            </a:r>
            <a:r>
              <a:rPr lang="en-IN" dirty="0"/>
              <a:t> the data, </a:t>
            </a:r>
            <a:r>
              <a:rPr lang="en-IN" dirty="0" err="1"/>
              <a:t>analyzing</a:t>
            </a:r>
            <a:r>
              <a:rPr lang="en-IN" dirty="0"/>
              <a:t> the data and building a model.</a:t>
            </a:r>
          </a:p>
          <a:p>
            <a:endParaRPr lang="en-IN" dirty="0"/>
          </a:p>
          <a:p>
            <a:r>
              <a:rPr lang="en-IN" dirty="0"/>
              <a:t>1.we collected the reviews and ratings data from e-commerce website Amazon it was done by using </a:t>
            </a:r>
            <a:r>
              <a:rPr lang="en-IN" dirty="0" err="1"/>
              <a:t>Webscraping</a:t>
            </a:r>
            <a:r>
              <a:rPr lang="en-IN" dirty="0"/>
              <a:t>. The framework used for </a:t>
            </a:r>
            <a:r>
              <a:rPr lang="en-IN" dirty="0" err="1"/>
              <a:t>webscraping</a:t>
            </a:r>
            <a:r>
              <a:rPr lang="en-IN" dirty="0"/>
              <a:t> was Selenium, which has an advantage of automating our process of collecting data.</a:t>
            </a:r>
          </a:p>
          <a:p>
            <a:endParaRPr lang="en-IN" dirty="0"/>
          </a:p>
          <a:p>
            <a:r>
              <a:rPr lang="en-IN" dirty="0"/>
              <a:t>2.We collected almost 36000+ of data which contained the ratings from 1.0 to 5.0 and their reviews.</a:t>
            </a:r>
          </a:p>
          <a:p>
            <a:endParaRPr lang="en-IN" dirty="0"/>
          </a:p>
          <a:p>
            <a:r>
              <a:rPr lang="en-IN" dirty="0"/>
              <a:t>3.en, the scrapped data was combined in a single </a:t>
            </a:r>
            <a:r>
              <a:rPr lang="en-IN" dirty="0" err="1"/>
              <a:t>dataframe</a:t>
            </a:r>
            <a:r>
              <a:rPr lang="en-IN" dirty="0"/>
              <a:t> and saved in a </a:t>
            </a:r>
            <a:r>
              <a:rPr lang="en-IN" dirty="0" err="1"/>
              <a:t>csv</a:t>
            </a:r>
            <a:r>
              <a:rPr lang="en-IN" dirty="0"/>
              <a:t> file so that we can open it and </a:t>
            </a:r>
            <a:r>
              <a:rPr lang="en-IN" dirty="0" err="1"/>
              <a:t>analyze</a:t>
            </a:r>
            <a:r>
              <a:rPr lang="en-IN" dirty="0"/>
              <a:t> the data.</a:t>
            </a:r>
          </a:p>
          <a:p>
            <a:endParaRPr lang="en-IN" dirty="0"/>
          </a:p>
          <a:p>
            <a:endParaRPr lang="en-IN" dirty="0"/>
          </a:p>
        </p:txBody>
      </p:sp>
    </p:spTree>
    <p:extLst>
      <p:ext uri="{BB962C8B-B14F-4D97-AF65-F5344CB8AC3E}">
        <p14:creationId xmlns:p14="http://schemas.microsoft.com/office/powerpoint/2010/main" val="1653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623" y="1371600"/>
            <a:ext cx="7968343" cy="3970318"/>
          </a:xfrm>
          <a:prstGeom prst="rect">
            <a:avLst/>
          </a:prstGeom>
          <a:noFill/>
        </p:spPr>
        <p:txBody>
          <a:bodyPr wrap="square" rtlCol="0">
            <a:spAutoFit/>
          </a:bodyPr>
          <a:lstStyle/>
          <a:p>
            <a:r>
              <a:rPr lang="en-IN" dirty="0"/>
              <a:t>4.We did the </a:t>
            </a:r>
            <a:r>
              <a:rPr lang="en-IN" dirty="0" err="1"/>
              <a:t>preprocessing</a:t>
            </a:r>
            <a:r>
              <a:rPr lang="en-IN" dirty="0"/>
              <a:t> using NLP and the steps are as follows:</a:t>
            </a:r>
          </a:p>
          <a:p>
            <a:endParaRPr lang="en-IN" dirty="0"/>
          </a:p>
          <a:p>
            <a:r>
              <a:rPr lang="en-IN" dirty="0" err="1"/>
              <a:t>a.Removing</a:t>
            </a:r>
            <a:r>
              <a:rPr lang="en-IN" dirty="0"/>
              <a:t> Punctuations and other special characters</a:t>
            </a:r>
          </a:p>
          <a:p>
            <a:endParaRPr lang="en-IN" dirty="0"/>
          </a:p>
          <a:p>
            <a:r>
              <a:rPr lang="en-IN" dirty="0" err="1"/>
              <a:t>b.Splitting</a:t>
            </a:r>
            <a:r>
              <a:rPr lang="en-IN" dirty="0"/>
              <a:t> the comments into individual words</a:t>
            </a:r>
          </a:p>
          <a:p>
            <a:endParaRPr lang="en-IN" dirty="0"/>
          </a:p>
          <a:p>
            <a:r>
              <a:rPr lang="en-IN" dirty="0" err="1"/>
              <a:t>c.Removing</a:t>
            </a:r>
            <a:r>
              <a:rPr lang="en-IN" dirty="0"/>
              <a:t> Stop Words</a:t>
            </a:r>
          </a:p>
          <a:p>
            <a:endParaRPr lang="en-IN" dirty="0"/>
          </a:p>
          <a:p>
            <a:r>
              <a:rPr lang="en-IN" dirty="0" err="1"/>
              <a:t>d.Stemming</a:t>
            </a:r>
            <a:r>
              <a:rPr lang="en-IN" dirty="0"/>
              <a:t> and Lemmatising</a:t>
            </a:r>
          </a:p>
          <a:p>
            <a:endParaRPr lang="en-IN" dirty="0"/>
          </a:p>
          <a:p>
            <a:r>
              <a:rPr lang="en-IN" dirty="0" err="1"/>
              <a:t>e.Applying</a:t>
            </a:r>
            <a:r>
              <a:rPr lang="en-IN" dirty="0"/>
              <a:t> Count </a:t>
            </a:r>
            <a:r>
              <a:rPr lang="en-IN" dirty="0" err="1"/>
              <a:t>Vectoriser</a:t>
            </a:r>
            <a:endParaRPr lang="en-IN" dirty="0"/>
          </a:p>
          <a:p>
            <a:endParaRPr lang="en-IN" dirty="0"/>
          </a:p>
          <a:p>
            <a:r>
              <a:rPr lang="en-IN" dirty="0" err="1"/>
              <a:t>f.Splitting</a:t>
            </a:r>
            <a:r>
              <a:rPr lang="en-IN" dirty="0"/>
              <a:t> dataset into Training and Testing</a:t>
            </a:r>
          </a:p>
          <a:p>
            <a:endParaRPr lang="en-IN" dirty="0"/>
          </a:p>
        </p:txBody>
      </p:sp>
    </p:spTree>
    <p:extLst>
      <p:ext uri="{BB962C8B-B14F-4D97-AF65-F5344CB8AC3E}">
        <p14:creationId xmlns:p14="http://schemas.microsoft.com/office/powerpoint/2010/main" val="1211302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4823" y="1018903"/>
            <a:ext cx="8098971" cy="5355312"/>
          </a:xfrm>
          <a:prstGeom prst="rect">
            <a:avLst/>
          </a:prstGeom>
          <a:noFill/>
        </p:spPr>
        <p:txBody>
          <a:bodyPr wrap="square" rtlCol="0">
            <a:spAutoFit/>
          </a:bodyPr>
          <a:lstStyle/>
          <a:p>
            <a:r>
              <a:rPr lang="en-IN" dirty="0"/>
              <a:t>5.After separating our train and test data, we started running different machine learning classification algorithms to find out the best performing model.</a:t>
            </a:r>
          </a:p>
          <a:p>
            <a:endParaRPr lang="en-IN" dirty="0"/>
          </a:p>
          <a:p>
            <a:r>
              <a:rPr lang="en-IN" dirty="0"/>
              <a:t>6.We found that </a:t>
            </a:r>
            <a:r>
              <a:rPr lang="en-IN" dirty="0" err="1"/>
              <a:t>RandomForest</a:t>
            </a:r>
            <a:r>
              <a:rPr lang="en-IN" dirty="0"/>
              <a:t> is performing well, according to their accuracy and cross </a:t>
            </a:r>
            <a:r>
              <a:rPr lang="en-IN" dirty="0" err="1"/>
              <a:t>val</a:t>
            </a:r>
            <a:r>
              <a:rPr lang="en-IN" dirty="0"/>
              <a:t> scores.</a:t>
            </a:r>
          </a:p>
          <a:p>
            <a:endParaRPr lang="en-IN" dirty="0"/>
          </a:p>
          <a:p>
            <a:r>
              <a:rPr lang="en-IN" dirty="0"/>
              <a:t>7.Then, we performed Hyperparameter Tuning techniques using </a:t>
            </a:r>
            <a:r>
              <a:rPr lang="en-IN" dirty="0" err="1"/>
              <a:t>GridSearchCV</a:t>
            </a:r>
            <a:r>
              <a:rPr lang="en-IN" dirty="0"/>
              <a:t> for getting the best parameters and constant the scores. In that, </a:t>
            </a:r>
            <a:r>
              <a:rPr lang="en-IN" dirty="0" err="1"/>
              <a:t>RandomForestClassifier</a:t>
            </a:r>
            <a:r>
              <a:rPr lang="en-IN" dirty="0"/>
              <a:t> performed well and we finalised that model.</a:t>
            </a:r>
          </a:p>
          <a:p>
            <a:endParaRPr lang="en-IN" dirty="0"/>
          </a:p>
          <a:p>
            <a:r>
              <a:rPr lang="en-IN" dirty="0"/>
              <a:t>8.We saved the model and then saved the predicted values in a csv format.</a:t>
            </a:r>
          </a:p>
          <a:p>
            <a:endParaRPr lang="en-IN" dirty="0"/>
          </a:p>
          <a:p>
            <a:r>
              <a:rPr lang="en-IN" dirty="0"/>
              <a:t>9.The problems we faced during this project were:</a:t>
            </a:r>
          </a:p>
          <a:p>
            <a:endParaRPr lang="en-IN" dirty="0"/>
          </a:p>
          <a:p>
            <a:r>
              <a:rPr lang="en-IN" dirty="0" err="1"/>
              <a:t>a.More</a:t>
            </a:r>
            <a:r>
              <a:rPr lang="en-IN" dirty="0"/>
              <a:t> time consumption during hyperparameter tuning for  model, as the data was large.</a:t>
            </a:r>
          </a:p>
        </p:txBody>
      </p:sp>
    </p:spTree>
    <p:extLst>
      <p:ext uri="{BB962C8B-B14F-4D97-AF65-F5344CB8AC3E}">
        <p14:creationId xmlns:p14="http://schemas.microsoft.com/office/powerpoint/2010/main" val="396928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In The Project</a:t>
            </a:r>
          </a:p>
        </p:txBody>
      </p:sp>
      <p:sp>
        <p:nvSpPr>
          <p:cNvPr id="3" name="Content Placeholder 2"/>
          <p:cNvSpPr>
            <a:spLocks noGrp="1"/>
          </p:cNvSpPr>
          <p:nvPr>
            <p:ph idx="1"/>
          </p:nvPr>
        </p:nvSpPr>
        <p:spPr>
          <a:xfrm>
            <a:off x="2589212" y="1515291"/>
            <a:ext cx="8915400" cy="4395931"/>
          </a:xfrm>
        </p:spPr>
        <p:txBody>
          <a:bodyPr>
            <a:normAutofit lnSpcReduction="10000"/>
          </a:bodyPr>
          <a:lstStyle/>
          <a:p>
            <a:endParaRPr lang="en-IN" dirty="0"/>
          </a:p>
          <a:p>
            <a:pPr marL="0" indent="0">
              <a:buNone/>
            </a:pPr>
            <a:r>
              <a:rPr lang="en-IN" dirty="0"/>
              <a:t> </a:t>
            </a:r>
          </a:p>
          <a:p>
            <a:pPr>
              <a:buFont typeface="Wingdings" panose="05000000000000000000" pitchFamily="2" charset="2"/>
              <a:buChar char="v"/>
            </a:pPr>
            <a:r>
              <a:rPr lang="en-IN" dirty="0"/>
              <a:t>We Fetch an equal number of reviews for each rating, for example if we are fetching 10000 reviews then all ratings 1,2,3,4,5 should be 2000. It will balance our data set. </a:t>
            </a:r>
          </a:p>
          <a:p>
            <a:pPr>
              <a:buFont typeface="Wingdings" panose="05000000000000000000" pitchFamily="2" charset="2"/>
              <a:buChar char="v"/>
            </a:pPr>
            <a:endParaRPr lang="en-IN" dirty="0"/>
          </a:p>
          <a:p>
            <a:pPr>
              <a:buFont typeface="Wingdings" panose="05000000000000000000" pitchFamily="2" charset="2"/>
              <a:buChar char="v"/>
            </a:pPr>
            <a:r>
              <a:rPr lang="en-IN" dirty="0"/>
              <a:t>Convert all the ratings to their round number, as there are only 5 options for rating i.e., 1,2,3,4,5. If a rating is 4.5 convert it 5. </a:t>
            </a:r>
          </a:p>
          <a:p>
            <a:pPr>
              <a:buFont typeface="Wingdings" panose="05000000000000000000" pitchFamily="2" charset="2"/>
              <a:buChar char="v"/>
            </a:pPr>
            <a:endParaRPr lang="en-IN" dirty="0"/>
          </a:p>
          <a:p>
            <a:pPr>
              <a:buFont typeface="Wingdings" panose="05000000000000000000" pitchFamily="2" charset="2"/>
              <a:buChar char="v"/>
            </a:pPr>
            <a:r>
              <a:rPr lang="en-IN" dirty="0"/>
              <a:t>This Project contains two phases -:</a:t>
            </a:r>
          </a:p>
          <a:p>
            <a:pPr marL="0" indent="0">
              <a:buNone/>
            </a:pPr>
            <a:r>
              <a:rPr lang="en-IN" dirty="0"/>
              <a:t>1.Data Collection</a:t>
            </a:r>
          </a:p>
          <a:p>
            <a:pPr marL="0" indent="0">
              <a:buNone/>
            </a:pPr>
            <a:r>
              <a:rPr lang="en-IN" dirty="0"/>
              <a:t>2.Model Building</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012519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8331" y="1162594"/>
            <a:ext cx="7654835" cy="5632311"/>
          </a:xfrm>
          <a:prstGeom prst="rect">
            <a:avLst/>
          </a:prstGeom>
          <a:noFill/>
        </p:spPr>
        <p:txBody>
          <a:bodyPr wrap="square" rtlCol="0">
            <a:spAutoFit/>
          </a:bodyPr>
          <a:lstStyle/>
          <a:p>
            <a:r>
              <a:rPr lang="en-IN" dirty="0" err="1"/>
              <a:t>b.Less</a:t>
            </a:r>
            <a:r>
              <a:rPr lang="en-IN" dirty="0"/>
              <a:t> number of parameters were used during tuning.</a:t>
            </a:r>
          </a:p>
          <a:p>
            <a:endParaRPr lang="en-IN" dirty="0"/>
          </a:p>
          <a:p>
            <a:r>
              <a:rPr lang="en-IN" dirty="0" err="1"/>
              <a:t>c.Scrapping</a:t>
            </a:r>
            <a:r>
              <a:rPr lang="en-IN" dirty="0"/>
              <a:t> of data from different websites were of different process and the length of data were differing in most cases so I </a:t>
            </a:r>
            <a:r>
              <a:rPr lang="en-IN" dirty="0" err="1"/>
              <a:t>sticked</a:t>
            </a:r>
            <a:r>
              <a:rPr lang="en-IN" dirty="0"/>
              <a:t> to Amazon and Scrapped data which are </a:t>
            </a:r>
            <a:r>
              <a:rPr lang="en-IN" dirty="0" err="1"/>
              <a:t>famousin</a:t>
            </a:r>
            <a:r>
              <a:rPr lang="en-IN" dirty="0"/>
              <a:t> the site.</a:t>
            </a:r>
          </a:p>
          <a:p>
            <a:endParaRPr lang="en-IN" dirty="0"/>
          </a:p>
          <a:p>
            <a:r>
              <a:rPr lang="en-IN" dirty="0" err="1"/>
              <a:t>d.Some</a:t>
            </a:r>
            <a:r>
              <a:rPr lang="en-IN" dirty="0"/>
              <a:t> of the reviews were bad and the text had more wrong information about the product.</a:t>
            </a:r>
          </a:p>
          <a:p>
            <a:endParaRPr lang="en-IN" dirty="0"/>
          </a:p>
          <a:p>
            <a:r>
              <a:rPr lang="en-IN" dirty="0" err="1"/>
              <a:t>e.WordCloud</a:t>
            </a:r>
            <a:r>
              <a:rPr lang="en-IN" dirty="0"/>
              <a:t> was not showing proper text which had more positive and negative weightage.</a:t>
            </a:r>
          </a:p>
          <a:p>
            <a:endParaRPr lang="en-IN" dirty="0"/>
          </a:p>
          <a:p>
            <a:r>
              <a:rPr lang="en-IN" dirty="0"/>
              <a:t>10.Areas of improvement:</a:t>
            </a:r>
          </a:p>
          <a:p>
            <a:endParaRPr lang="en-IN" dirty="0"/>
          </a:p>
          <a:p>
            <a:r>
              <a:rPr lang="en-IN" dirty="0" err="1"/>
              <a:t>a.Less</a:t>
            </a:r>
            <a:r>
              <a:rPr lang="en-IN" dirty="0"/>
              <a:t> time complexity</a:t>
            </a:r>
          </a:p>
          <a:p>
            <a:endParaRPr lang="en-IN" dirty="0"/>
          </a:p>
          <a:p>
            <a:r>
              <a:rPr lang="en-IN" dirty="0" err="1"/>
              <a:t>b.More</a:t>
            </a:r>
            <a:r>
              <a:rPr lang="en-IN" dirty="0"/>
              <a:t> accurate reviews can be given</a:t>
            </a:r>
          </a:p>
          <a:p>
            <a:endParaRPr lang="en-IN" dirty="0"/>
          </a:p>
          <a:p>
            <a:r>
              <a:rPr lang="en-IN" dirty="0" err="1"/>
              <a:t>c.Less</a:t>
            </a:r>
            <a:r>
              <a:rPr lang="en-IN" dirty="0"/>
              <a:t> errors can be avoided.</a:t>
            </a:r>
          </a:p>
        </p:txBody>
      </p:sp>
    </p:spTree>
    <p:extLst>
      <p:ext uri="{BB962C8B-B14F-4D97-AF65-F5344CB8AC3E}">
        <p14:creationId xmlns:p14="http://schemas.microsoft.com/office/powerpoint/2010/main" val="29579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resentation Images | Template Presentation | Sample of PPT  Presentation | Presentation Background Images">
            <a:extLst>
              <a:ext uri="{FF2B5EF4-FFF2-40B4-BE49-F238E27FC236}">
                <a16:creationId xmlns:a16="http://schemas.microsoft.com/office/drawing/2014/main" id="{D1651E04-B31E-47A8-AD75-2B1D49956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47" y="1253939"/>
            <a:ext cx="4894730" cy="367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6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lstStyle/>
          <a:p>
            <a:pPr marL="0" indent="0">
              <a:buNone/>
            </a:pPr>
            <a:endParaRPr lang="en-US" b="1" dirty="0">
              <a:solidFill>
                <a:schemeClr val="tx1">
                  <a:lumMod val="50000"/>
                </a:schemeClr>
              </a:solidFill>
              <a:latin typeface="Goudy Old Style" panose="02020502050305020303" pitchFamily="18" charset="0"/>
            </a:endParaRPr>
          </a:p>
          <a:p>
            <a:pPr marL="0" indent="0">
              <a:buNone/>
            </a:pPr>
            <a:r>
              <a:rPr lang="en-US" dirty="0">
                <a:solidFill>
                  <a:schemeClr val="tx1">
                    <a:lumMod val="50000"/>
                  </a:schemeClr>
                </a:solidFill>
              </a:rPr>
              <a:t>In this phase, we scraped nearly 36000 of reviews data from Amazon of different products like  </a:t>
            </a:r>
            <a:r>
              <a:rPr lang="en-US" dirty="0" err="1">
                <a:solidFill>
                  <a:schemeClr val="tx1">
                    <a:lumMod val="50000"/>
                  </a:schemeClr>
                </a:solidFill>
              </a:rPr>
              <a:t>laptop,phone</a:t>
            </a:r>
            <a:r>
              <a:rPr lang="en-US" dirty="0">
                <a:solidFill>
                  <a:schemeClr val="tx1">
                    <a:lumMod val="50000"/>
                  </a:schemeClr>
                </a:solidFill>
              </a:rPr>
              <a:t> and </a:t>
            </a:r>
            <a:r>
              <a:rPr lang="en-US" dirty="0" err="1">
                <a:solidFill>
                  <a:schemeClr val="tx1">
                    <a:lumMod val="50000"/>
                  </a:schemeClr>
                </a:solidFill>
              </a:rPr>
              <a:t>cameraetc</a:t>
            </a:r>
            <a:r>
              <a:rPr lang="en-US" dirty="0">
                <a:solidFill>
                  <a:schemeClr val="tx1">
                    <a:lumMod val="50000"/>
                  </a:schemeClr>
                </a:solidFill>
              </a:rPr>
              <a:t>. and it is collected by using </a:t>
            </a:r>
            <a:r>
              <a:rPr lang="en-US" dirty="0" err="1">
                <a:solidFill>
                  <a:schemeClr val="tx1">
                    <a:lumMod val="50000"/>
                  </a:schemeClr>
                </a:solidFill>
              </a:rPr>
              <a:t>Webscraping</a:t>
            </a:r>
            <a:r>
              <a:rPr lang="en-US" dirty="0">
                <a:solidFill>
                  <a:schemeClr val="tx1">
                    <a:lumMod val="50000"/>
                  </a:schemeClr>
                </a:solidFill>
              </a:rPr>
              <a:t> and Selenium.</a:t>
            </a:r>
          </a:p>
          <a:p>
            <a:pPr marL="0" indent="0">
              <a:buNone/>
            </a:pPr>
            <a:endParaRPr lang="en-IN" dirty="0"/>
          </a:p>
        </p:txBody>
      </p:sp>
    </p:spTree>
    <p:extLst>
      <p:ext uri="{BB962C8B-B14F-4D97-AF65-F5344CB8AC3E}">
        <p14:creationId xmlns:p14="http://schemas.microsoft.com/office/powerpoint/2010/main" val="124901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 Steps-:</a:t>
            </a:r>
          </a:p>
        </p:txBody>
      </p:sp>
      <p:sp>
        <p:nvSpPr>
          <p:cNvPr id="3" name="Content Placeholder 2"/>
          <p:cNvSpPr>
            <a:spLocks noGrp="1"/>
          </p:cNvSpPr>
          <p:nvPr>
            <p:ph idx="1"/>
          </p:nvPr>
        </p:nvSpPr>
        <p:spPr>
          <a:xfrm>
            <a:off x="2589212" y="1724297"/>
            <a:ext cx="8915400" cy="4186925"/>
          </a:xfrm>
        </p:spPr>
        <p:txBody>
          <a:bodyPr>
            <a:normAutofit/>
          </a:bodyPr>
          <a:lstStyle/>
          <a:p>
            <a:pPr marL="0" lvl="1" indent="0">
              <a:buNone/>
            </a:pPr>
            <a:r>
              <a:rPr lang="en-IN" sz="1800" dirty="0"/>
              <a:t>After collecting the data, you need to build a machine learning model. Before model building do all data </a:t>
            </a:r>
            <a:r>
              <a:rPr lang="en-IN" sz="1800" dirty="0" err="1"/>
              <a:t>preprocessing</a:t>
            </a:r>
            <a:r>
              <a:rPr lang="en-IN" sz="1800" dirty="0"/>
              <a:t> steps involving NLP. Try different models with different hyper parameters and select the best model </a:t>
            </a:r>
          </a:p>
          <a:p>
            <a:pPr marL="0" indent="0">
              <a:buNone/>
            </a:pPr>
            <a:r>
              <a:rPr lang="en-IN" dirty="0"/>
              <a:t>1. Data Cleaning </a:t>
            </a:r>
          </a:p>
          <a:p>
            <a:pPr marL="0" indent="0">
              <a:buNone/>
            </a:pPr>
            <a:r>
              <a:rPr lang="en-IN" dirty="0"/>
              <a:t>2. Exploratory Data Analysis </a:t>
            </a:r>
          </a:p>
          <a:p>
            <a:pPr marL="0" indent="0">
              <a:buNone/>
            </a:pPr>
            <a:r>
              <a:rPr lang="en-IN" dirty="0"/>
              <a:t>3. Data </a:t>
            </a:r>
            <a:r>
              <a:rPr lang="en-IN" dirty="0" err="1"/>
              <a:t>Preprocessing</a:t>
            </a:r>
            <a:r>
              <a:rPr lang="en-IN" dirty="0"/>
              <a:t> </a:t>
            </a:r>
          </a:p>
          <a:p>
            <a:pPr marL="0" indent="0">
              <a:buNone/>
            </a:pPr>
            <a:r>
              <a:rPr lang="en-IN" dirty="0"/>
              <a:t> 4. Model Building </a:t>
            </a:r>
          </a:p>
          <a:p>
            <a:pPr marL="0" indent="0">
              <a:buNone/>
            </a:pPr>
            <a:r>
              <a:rPr lang="en-IN" dirty="0"/>
              <a:t>5. Model Evaluation</a:t>
            </a:r>
          </a:p>
          <a:p>
            <a:pPr marL="0" indent="0">
              <a:buNone/>
            </a:pPr>
            <a:r>
              <a:rPr lang="en-IN" dirty="0"/>
              <a:t>6. Selecting the best model </a:t>
            </a:r>
          </a:p>
          <a:p>
            <a:pPr marL="0" indent="0">
              <a:buNone/>
            </a:pPr>
            <a:endParaRPr lang="en-IN" dirty="0"/>
          </a:p>
        </p:txBody>
      </p:sp>
    </p:spTree>
    <p:extLst>
      <p:ext uri="{BB962C8B-B14F-4D97-AF65-F5344CB8AC3E}">
        <p14:creationId xmlns:p14="http://schemas.microsoft.com/office/powerpoint/2010/main" val="4690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 And Format</a:t>
            </a:r>
          </a:p>
        </p:txBody>
      </p:sp>
      <p:pic>
        <p:nvPicPr>
          <p:cNvPr id="6" name="Picture 5">
            <a:extLst>
              <a:ext uri="{FF2B5EF4-FFF2-40B4-BE49-F238E27FC236}">
                <a16:creationId xmlns:a16="http://schemas.microsoft.com/office/drawing/2014/main" id="{74E11C44-599B-47B2-BE35-3C34897D5E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1131" y="1672757"/>
            <a:ext cx="6610350" cy="4238625"/>
          </a:xfrm>
          <a:prstGeom prst="rect">
            <a:avLst/>
          </a:prstGeom>
          <a:noFill/>
          <a:ln>
            <a:noFill/>
          </a:ln>
        </p:spPr>
      </p:pic>
    </p:spTree>
    <p:extLst>
      <p:ext uri="{BB962C8B-B14F-4D97-AF65-F5344CB8AC3E}">
        <p14:creationId xmlns:p14="http://schemas.microsoft.com/office/powerpoint/2010/main" val="240336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 processing-I</a:t>
            </a:r>
          </a:p>
        </p:txBody>
      </p:sp>
      <p:pic>
        <p:nvPicPr>
          <p:cNvPr id="6" name="Picture 5">
            <a:extLst>
              <a:ext uri="{FF2B5EF4-FFF2-40B4-BE49-F238E27FC236}">
                <a16:creationId xmlns:a16="http://schemas.microsoft.com/office/drawing/2014/main" id="{78EC0AC4-48EB-42E1-B491-BB96B97392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455" y="1580590"/>
            <a:ext cx="4809490" cy="4476750"/>
          </a:xfrm>
          <a:prstGeom prst="rect">
            <a:avLst/>
          </a:prstGeom>
          <a:noFill/>
          <a:ln>
            <a:noFill/>
          </a:ln>
        </p:spPr>
      </p:pic>
    </p:spTree>
    <p:extLst>
      <p:ext uri="{BB962C8B-B14F-4D97-AF65-F5344CB8AC3E}">
        <p14:creationId xmlns:p14="http://schemas.microsoft.com/office/powerpoint/2010/main" val="114879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-II</a:t>
            </a:r>
          </a:p>
        </p:txBody>
      </p:sp>
      <p:pic>
        <p:nvPicPr>
          <p:cNvPr id="6" name="Picture 5">
            <a:extLst>
              <a:ext uri="{FF2B5EF4-FFF2-40B4-BE49-F238E27FC236}">
                <a16:creationId xmlns:a16="http://schemas.microsoft.com/office/drawing/2014/main" id="{128D4ABD-2E94-474A-B9F2-8510BA4E6B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9376" y="2168533"/>
            <a:ext cx="5045449" cy="2108192"/>
          </a:xfrm>
          <a:prstGeom prst="rect">
            <a:avLst/>
          </a:prstGeom>
          <a:noFill/>
          <a:ln>
            <a:noFill/>
          </a:ln>
        </p:spPr>
      </p:pic>
    </p:spTree>
    <p:extLst>
      <p:ext uri="{BB962C8B-B14F-4D97-AF65-F5344CB8AC3E}">
        <p14:creationId xmlns:p14="http://schemas.microsoft.com/office/powerpoint/2010/main" val="160030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p>
        </p:txBody>
      </p:sp>
      <p:pic>
        <p:nvPicPr>
          <p:cNvPr id="6" name="Picture 5">
            <a:extLst>
              <a:ext uri="{FF2B5EF4-FFF2-40B4-BE49-F238E27FC236}">
                <a16:creationId xmlns:a16="http://schemas.microsoft.com/office/drawing/2014/main" id="{BA6AEDC5-1528-4D6B-BF86-9E9EFB18DB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852390"/>
            <a:ext cx="6724650" cy="4381500"/>
          </a:xfrm>
          <a:prstGeom prst="rect">
            <a:avLst/>
          </a:prstGeom>
          <a:noFill/>
          <a:ln>
            <a:noFill/>
          </a:ln>
        </p:spPr>
      </p:pic>
    </p:spTree>
    <p:extLst>
      <p:ext uri="{BB962C8B-B14F-4D97-AF65-F5344CB8AC3E}">
        <p14:creationId xmlns:p14="http://schemas.microsoft.com/office/powerpoint/2010/main" val="1436834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122</TotalTime>
  <Words>1228</Words>
  <Application>Microsoft Office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Goudy Old Style</vt:lpstr>
      <vt:lpstr>Inria Serif</vt:lpstr>
      <vt:lpstr>Wingdings</vt:lpstr>
      <vt:lpstr>Wingdings 3</vt:lpstr>
      <vt:lpstr>Wisp</vt:lpstr>
      <vt:lpstr>Ratings Project</vt:lpstr>
      <vt:lpstr>Introduction</vt:lpstr>
      <vt:lpstr>Analytical Problem In The Project</vt:lpstr>
      <vt:lpstr>Data Collection</vt:lpstr>
      <vt:lpstr>Model Building Steps-:</vt:lpstr>
      <vt:lpstr>Data Collection And Format</vt:lpstr>
      <vt:lpstr>Data Pre processing-I</vt:lpstr>
      <vt:lpstr>Data Preprocessing -II</vt:lpstr>
      <vt:lpstr>Data Visualization</vt:lpstr>
      <vt:lpstr>Pre-processing using Natural Language Processing (NLP):  </vt:lpstr>
      <vt:lpstr>Terms of NLP</vt:lpstr>
      <vt:lpstr>Ratings And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Project</dc:title>
  <dc:creator>vaishali shukla</dc:creator>
  <cp:lastModifiedBy>Radhika Narayana</cp:lastModifiedBy>
  <cp:revision>11</cp:revision>
  <dcterms:created xsi:type="dcterms:W3CDTF">2021-06-24T15:42:13Z</dcterms:created>
  <dcterms:modified xsi:type="dcterms:W3CDTF">2021-12-18T16:13:18Z</dcterms:modified>
</cp:coreProperties>
</file>