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1" r:id="rId6"/>
    <p:sldId id="262" r:id="rId7"/>
    <p:sldId id="263" r:id="rId8"/>
    <p:sldId id="279" r:id="rId9"/>
    <p:sldId id="264" r:id="rId10"/>
    <p:sldId id="280" r:id="rId11"/>
    <p:sldId id="281" r:id="rId12"/>
    <p:sldId id="282" r:id="rId13"/>
    <p:sldId id="284" r:id="rId14"/>
    <p:sldId id="285" r:id="rId15"/>
    <p:sldId id="286" r:id="rId16"/>
    <p:sldId id="272" r:id="rId17"/>
    <p:sldId id="276" r:id="rId18"/>
    <p:sldId id="268" r:id="rId19"/>
    <p:sldId id="27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A1444E0-D15F-45CC-9A4A-F452D581F8DE}">
          <p14:sldIdLst>
            <p14:sldId id="256"/>
            <p14:sldId id="257"/>
            <p14:sldId id="258"/>
            <p14:sldId id="259"/>
            <p14:sldId id="261"/>
            <p14:sldId id="262"/>
            <p14:sldId id="263"/>
            <p14:sldId id="279"/>
            <p14:sldId id="264"/>
            <p14:sldId id="280"/>
            <p14:sldId id="281"/>
            <p14:sldId id="282"/>
            <p14:sldId id="284"/>
            <p14:sldId id="285"/>
            <p14:sldId id="286"/>
            <p14:sldId id="272"/>
            <p14:sldId id="276"/>
            <p14:sldId id="268"/>
            <p14:sldId id="27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6" autoAdjust="0"/>
    <p:restoredTop sz="94660"/>
  </p:normalViewPr>
  <p:slideViewPr>
    <p:cSldViewPr>
      <p:cViewPr varScale="1">
        <p:scale>
          <a:sx n="67" d="100"/>
          <a:sy n="67" d="100"/>
        </p:scale>
        <p:origin x="150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BB598-B04A-4B1B-9BB1-1E443ADF3649}"/>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6760ED9C-AFC3-4DFB-B6F3-C5F325F304D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1FED737-925F-4709-8D5B-36F81771B46C}"/>
              </a:ext>
            </a:extLst>
          </p:cNvPr>
          <p:cNvSpPr>
            <a:spLocks noGrp="1"/>
          </p:cNvSpPr>
          <p:nvPr>
            <p:ph type="dt" sz="half" idx="10"/>
          </p:nvPr>
        </p:nvSpPr>
        <p:spPr/>
        <p:txBody>
          <a:bodyPr/>
          <a:lstStyle/>
          <a:p>
            <a:fld id="{1D8BD707-D9CF-40AE-B4C6-C98DA3205C09}" type="datetimeFigureOut">
              <a:rPr lang="en-US" smtClean="0"/>
              <a:pPr/>
              <a:t>10/31/2021</a:t>
            </a:fld>
            <a:endParaRPr lang="en-US"/>
          </a:p>
        </p:txBody>
      </p:sp>
      <p:sp>
        <p:nvSpPr>
          <p:cNvPr id="5" name="Footer Placeholder 4">
            <a:extLst>
              <a:ext uri="{FF2B5EF4-FFF2-40B4-BE49-F238E27FC236}">
                <a16:creationId xmlns:a16="http://schemas.microsoft.com/office/drawing/2014/main" id="{2974E340-DC31-45FC-A452-5BD1E51448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A01193-6818-4608-9E39-4A09359FA74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7035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16C1C-EDCC-403C-80B6-48B13B98E95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93F259-D3B5-43C6-A402-1E6D4C664F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3E0308-181D-44CA-9601-15FFCFFECF93}"/>
              </a:ext>
            </a:extLst>
          </p:cNvPr>
          <p:cNvSpPr>
            <a:spLocks noGrp="1"/>
          </p:cNvSpPr>
          <p:nvPr>
            <p:ph type="dt" sz="half" idx="10"/>
          </p:nvPr>
        </p:nvSpPr>
        <p:spPr/>
        <p:txBody>
          <a:bodyPr/>
          <a:lstStyle/>
          <a:p>
            <a:fld id="{1D8BD707-D9CF-40AE-B4C6-C98DA3205C09}" type="datetimeFigureOut">
              <a:rPr lang="en-US" smtClean="0"/>
              <a:pPr/>
              <a:t>10/31/2021</a:t>
            </a:fld>
            <a:endParaRPr lang="en-US"/>
          </a:p>
        </p:txBody>
      </p:sp>
      <p:sp>
        <p:nvSpPr>
          <p:cNvPr id="5" name="Footer Placeholder 4">
            <a:extLst>
              <a:ext uri="{FF2B5EF4-FFF2-40B4-BE49-F238E27FC236}">
                <a16:creationId xmlns:a16="http://schemas.microsoft.com/office/drawing/2014/main" id="{EED938F0-2716-4B52-97F2-A00823BE40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79E4F9-1F22-49EA-BE80-C1C7B5109254}"/>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6933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471DB0-3557-4DE0-98CC-83C2222BAE32}"/>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AB58A2-473F-4511-9E36-A29FDD4DF29D}"/>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A9153D-31B6-46A0-A8E9-E7E6DA273C7A}"/>
              </a:ext>
            </a:extLst>
          </p:cNvPr>
          <p:cNvSpPr>
            <a:spLocks noGrp="1"/>
          </p:cNvSpPr>
          <p:nvPr>
            <p:ph type="dt" sz="half" idx="10"/>
          </p:nvPr>
        </p:nvSpPr>
        <p:spPr/>
        <p:txBody>
          <a:bodyPr/>
          <a:lstStyle/>
          <a:p>
            <a:fld id="{1D8BD707-D9CF-40AE-B4C6-C98DA3205C09}" type="datetimeFigureOut">
              <a:rPr lang="en-US" smtClean="0"/>
              <a:pPr/>
              <a:t>10/31/2021</a:t>
            </a:fld>
            <a:endParaRPr lang="en-US"/>
          </a:p>
        </p:txBody>
      </p:sp>
      <p:sp>
        <p:nvSpPr>
          <p:cNvPr id="5" name="Footer Placeholder 4">
            <a:extLst>
              <a:ext uri="{FF2B5EF4-FFF2-40B4-BE49-F238E27FC236}">
                <a16:creationId xmlns:a16="http://schemas.microsoft.com/office/drawing/2014/main" id="{F79B5F74-FDDB-4F6E-88D0-A9440E6C83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CABAAC-BD8F-4874-B6DB-03C51194C67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9586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A50DD-FBF5-48B5-A3BB-AAD316B915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A8AE1C-61F8-40C5-8CC1-FD130402E5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6B2A3D-9AE6-46BB-B755-6E5AD30BA49B}"/>
              </a:ext>
            </a:extLst>
          </p:cNvPr>
          <p:cNvSpPr>
            <a:spLocks noGrp="1"/>
          </p:cNvSpPr>
          <p:nvPr>
            <p:ph type="dt" sz="half" idx="10"/>
          </p:nvPr>
        </p:nvSpPr>
        <p:spPr/>
        <p:txBody>
          <a:bodyPr/>
          <a:lstStyle/>
          <a:p>
            <a:fld id="{1D8BD707-D9CF-40AE-B4C6-C98DA3205C09}" type="datetimeFigureOut">
              <a:rPr lang="en-US" smtClean="0"/>
              <a:pPr/>
              <a:t>10/31/2021</a:t>
            </a:fld>
            <a:endParaRPr lang="en-US"/>
          </a:p>
        </p:txBody>
      </p:sp>
      <p:sp>
        <p:nvSpPr>
          <p:cNvPr id="5" name="Footer Placeholder 4">
            <a:extLst>
              <a:ext uri="{FF2B5EF4-FFF2-40B4-BE49-F238E27FC236}">
                <a16:creationId xmlns:a16="http://schemas.microsoft.com/office/drawing/2014/main" id="{E6692446-3559-4D58-9979-770DA774E9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B511D2-CA37-43C3-AF8A-9326CA54F08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64341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C87A0-8B48-46D4-BA63-4ECE30481ACA}"/>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74D9BE9-33C7-4378-A17D-4BC371A42B05}"/>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8E89DA-B9D2-4180-A50A-62F684BA5327}"/>
              </a:ext>
            </a:extLst>
          </p:cNvPr>
          <p:cNvSpPr>
            <a:spLocks noGrp="1"/>
          </p:cNvSpPr>
          <p:nvPr>
            <p:ph type="dt" sz="half" idx="10"/>
          </p:nvPr>
        </p:nvSpPr>
        <p:spPr/>
        <p:txBody>
          <a:bodyPr/>
          <a:lstStyle/>
          <a:p>
            <a:fld id="{1D8BD707-D9CF-40AE-B4C6-C98DA3205C09}" type="datetimeFigureOut">
              <a:rPr lang="en-US" smtClean="0"/>
              <a:pPr/>
              <a:t>10/31/2021</a:t>
            </a:fld>
            <a:endParaRPr lang="en-US"/>
          </a:p>
        </p:txBody>
      </p:sp>
      <p:sp>
        <p:nvSpPr>
          <p:cNvPr id="5" name="Footer Placeholder 4">
            <a:extLst>
              <a:ext uri="{FF2B5EF4-FFF2-40B4-BE49-F238E27FC236}">
                <a16:creationId xmlns:a16="http://schemas.microsoft.com/office/drawing/2014/main" id="{52C1F4E4-C2AA-44B8-B2A9-E1CAE0C150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52C7A4-A7A3-416B-963F-6FBAD26E5ADC}"/>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81474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BBE7A-7D02-4F8E-A335-463FEBCBD2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F6BF79-71BD-429D-BE91-EB2166B713EF}"/>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56FACBB-E2B3-4359-9540-9F08A050B250}"/>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BB3D160-F255-40CA-90B9-E4EE1F8EBC01}"/>
              </a:ext>
            </a:extLst>
          </p:cNvPr>
          <p:cNvSpPr>
            <a:spLocks noGrp="1"/>
          </p:cNvSpPr>
          <p:nvPr>
            <p:ph type="dt" sz="half" idx="10"/>
          </p:nvPr>
        </p:nvSpPr>
        <p:spPr/>
        <p:txBody>
          <a:bodyPr/>
          <a:lstStyle/>
          <a:p>
            <a:fld id="{1D8BD707-D9CF-40AE-B4C6-C98DA3205C09}" type="datetimeFigureOut">
              <a:rPr lang="en-US" smtClean="0"/>
              <a:pPr/>
              <a:t>10/31/2021</a:t>
            </a:fld>
            <a:endParaRPr lang="en-US"/>
          </a:p>
        </p:txBody>
      </p:sp>
      <p:sp>
        <p:nvSpPr>
          <p:cNvPr id="6" name="Footer Placeholder 5">
            <a:extLst>
              <a:ext uri="{FF2B5EF4-FFF2-40B4-BE49-F238E27FC236}">
                <a16:creationId xmlns:a16="http://schemas.microsoft.com/office/drawing/2014/main" id="{6A8DA85E-ECA1-41FD-8751-AAE417D61D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3CBB31-A444-4B3A-B706-6077259FAE2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80693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36A12-5BBB-4225-BC3F-5B165AF7B474}"/>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D725FC-AD7A-4C66-A0E6-D38DFB7F2176}"/>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A7C07964-8F31-4A12-A4DA-AE110CFBE40D}"/>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50803B-AE53-4994-AD20-98F7912B1D67}"/>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A9CC6CDE-59B3-409A-9A71-54BDE3AEB626}"/>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2BB8B6-345F-43CD-B979-1A424CC68060}"/>
              </a:ext>
            </a:extLst>
          </p:cNvPr>
          <p:cNvSpPr>
            <a:spLocks noGrp="1"/>
          </p:cNvSpPr>
          <p:nvPr>
            <p:ph type="dt" sz="half" idx="10"/>
          </p:nvPr>
        </p:nvSpPr>
        <p:spPr/>
        <p:txBody>
          <a:bodyPr/>
          <a:lstStyle/>
          <a:p>
            <a:fld id="{1D8BD707-D9CF-40AE-B4C6-C98DA3205C09}" type="datetimeFigureOut">
              <a:rPr lang="en-US" smtClean="0"/>
              <a:pPr/>
              <a:t>10/31/2021</a:t>
            </a:fld>
            <a:endParaRPr lang="en-US"/>
          </a:p>
        </p:txBody>
      </p:sp>
      <p:sp>
        <p:nvSpPr>
          <p:cNvPr id="8" name="Footer Placeholder 7">
            <a:extLst>
              <a:ext uri="{FF2B5EF4-FFF2-40B4-BE49-F238E27FC236}">
                <a16:creationId xmlns:a16="http://schemas.microsoft.com/office/drawing/2014/main" id="{EED9BFB9-4F18-4460-B9A0-69A7B73C27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FC05B0-ECEA-4C12-A503-7AFEF5CF3B79}"/>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62837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CBF4-4E6A-4E3A-BF51-3BA2D6D006E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D5003CD-F40F-470B-96B6-06E7378CDA29}"/>
              </a:ext>
            </a:extLst>
          </p:cNvPr>
          <p:cNvSpPr>
            <a:spLocks noGrp="1"/>
          </p:cNvSpPr>
          <p:nvPr>
            <p:ph type="dt" sz="half" idx="10"/>
          </p:nvPr>
        </p:nvSpPr>
        <p:spPr/>
        <p:txBody>
          <a:bodyPr/>
          <a:lstStyle/>
          <a:p>
            <a:fld id="{1D8BD707-D9CF-40AE-B4C6-C98DA3205C09}" type="datetimeFigureOut">
              <a:rPr lang="en-US" smtClean="0"/>
              <a:pPr/>
              <a:t>10/31/2021</a:t>
            </a:fld>
            <a:endParaRPr lang="en-US"/>
          </a:p>
        </p:txBody>
      </p:sp>
      <p:sp>
        <p:nvSpPr>
          <p:cNvPr id="4" name="Footer Placeholder 3">
            <a:extLst>
              <a:ext uri="{FF2B5EF4-FFF2-40B4-BE49-F238E27FC236}">
                <a16:creationId xmlns:a16="http://schemas.microsoft.com/office/drawing/2014/main" id="{6084D9E4-812F-4C80-A24F-7A247A53F8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7BEE44-1C02-4DAA-A45F-B7D2A93BC8C9}"/>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16471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C676D9-8DB7-4BFC-AE28-8B39F3FDC765}"/>
              </a:ext>
            </a:extLst>
          </p:cNvPr>
          <p:cNvSpPr>
            <a:spLocks noGrp="1"/>
          </p:cNvSpPr>
          <p:nvPr>
            <p:ph type="dt" sz="half" idx="10"/>
          </p:nvPr>
        </p:nvSpPr>
        <p:spPr/>
        <p:txBody>
          <a:bodyPr/>
          <a:lstStyle/>
          <a:p>
            <a:fld id="{1D8BD707-D9CF-40AE-B4C6-C98DA3205C09}" type="datetimeFigureOut">
              <a:rPr lang="en-US" smtClean="0"/>
              <a:pPr/>
              <a:t>10/31/2021</a:t>
            </a:fld>
            <a:endParaRPr lang="en-US"/>
          </a:p>
        </p:txBody>
      </p:sp>
      <p:sp>
        <p:nvSpPr>
          <p:cNvPr id="3" name="Footer Placeholder 2">
            <a:extLst>
              <a:ext uri="{FF2B5EF4-FFF2-40B4-BE49-F238E27FC236}">
                <a16:creationId xmlns:a16="http://schemas.microsoft.com/office/drawing/2014/main" id="{25EF049C-77AE-4A0E-8F4E-3871A69C94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7CF852-FEF6-4957-82C1-22D80930131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92467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8272-FD0C-4697-8DD8-95E506DA806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80CD49-5E6E-4205-A836-C737CDC42BF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D316431-FB32-4811-BD44-508D1C41779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D1C5927-AFE2-48C0-AE29-6ADE38A8463D}"/>
              </a:ext>
            </a:extLst>
          </p:cNvPr>
          <p:cNvSpPr>
            <a:spLocks noGrp="1"/>
          </p:cNvSpPr>
          <p:nvPr>
            <p:ph type="dt" sz="half" idx="10"/>
          </p:nvPr>
        </p:nvSpPr>
        <p:spPr/>
        <p:txBody>
          <a:bodyPr/>
          <a:lstStyle/>
          <a:p>
            <a:fld id="{1D8BD707-D9CF-40AE-B4C6-C98DA3205C09}" type="datetimeFigureOut">
              <a:rPr lang="en-US" smtClean="0"/>
              <a:pPr/>
              <a:t>10/31/2021</a:t>
            </a:fld>
            <a:endParaRPr lang="en-US"/>
          </a:p>
        </p:txBody>
      </p:sp>
      <p:sp>
        <p:nvSpPr>
          <p:cNvPr id="6" name="Footer Placeholder 5">
            <a:extLst>
              <a:ext uri="{FF2B5EF4-FFF2-40B4-BE49-F238E27FC236}">
                <a16:creationId xmlns:a16="http://schemas.microsoft.com/office/drawing/2014/main" id="{2B30721C-C68C-4330-9DEF-094A4EC56F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621A74-62AD-4E0A-B71D-A2D35A1E472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42555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DB278-7D31-4590-8165-181CF5650AF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7C2C02E-962F-44A9-9433-11AC73481E2F}"/>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58E6898A-D947-42D0-97A7-8E55357E885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87E4BE3-3552-4BBB-86CB-6B88050DFBD6}"/>
              </a:ext>
            </a:extLst>
          </p:cNvPr>
          <p:cNvSpPr>
            <a:spLocks noGrp="1"/>
          </p:cNvSpPr>
          <p:nvPr>
            <p:ph type="dt" sz="half" idx="10"/>
          </p:nvPr>
        </p:nvSpPr>
        <p:spPr/>
        <p:txBody>
          <a:bodyPr/>
          <a:lstStyle/>
          <a:p>
            <a:fld id="{1D8BD707-D9CF-40AE-B4C6-C98DA3205C09}" type="datetimeFigureOut">
              <a:rPr lang="en-US" smtClean="0"/>
              <a:pPr/>
              <a:t>10/31/2021</a:t>
            </a:fld>
            <a:endParaRPr lang="en-US"/>
          </a:p>
        </p:txBody>
      </p:sp>
      <p:sp>
        <p:nvSpPr>
          <p:cNvPr id="6" name="Footer Placeholder 5">
            <a:extLst>
              <a:ext uri="{FF2B5EF4-FFF2-40B4-BE49-F238E27FC236}">
                <a16:creationId xmlns:a16="http://schemas.microsoft.com/office/drawing/2014/main" id="{DF001F57-29C1-4BC9-AB3D-D6045EC69B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992C5-A5C4-4D8F-9697-068D570D445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5551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6D6293-52DA-43DB-A427-9BAA82131E8D}"/>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C79377-9BB4-4D6F-B0B1-DA7287E48C9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7988D4-FE97-460B-804C-65B3ED44F9E5}"/>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10/31/2021</a:t>
            </a:fld>
            <a:endParaRPr lang="en-US"/>
          </a:p>
        </p:txBody>
      </p:sp>
      <p:sp>
        <p:nvSpPr>
          <p:cNvPr id="5" name="Footer Placeholder 4">
            <a:extLst>
              <a:ext uri="{FF2B5EF4-FFF2-40B4-BE49-F238E27FC236}">
                <a16:creationId xmlns:a16="http://schemas.microsoft.com/office/drawing/2014/main" id="{F186B4D5-103C-44E0-8F5C-1B0EF688D848}"/>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A4E82E-7DFF-4614-805A-911120A2D49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4111291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2187575"/>
            <a:ext cx="7467600" cy="357505"/>
          </a:xfrm>
        </p:spPr>
        <p:txBody>
          <a:bodyPr>
            <a:normAutofit fontScale="90000"/>
          </a:bodyPr>
          <a:lstStyle/>
          <a:p>
            <a:r>
              <a:rPr lang="en-IN" u="sng" dirty="0"/>
              <a:t>Used Cars Price Predict Project</a:t>
            </a:r>
            <a:br>
              <a:rPr lang="en-IN" u="sng" dirty="0"/>
            </a:br>
            <a:endParaRPr lang="en-US" dirty="0"/>
          </a:p>
        </p:txBody>
      </p:sp>
      <p:sp>
        <p:nvSpPr>
          <p:cNvPr id="3" name="Subtitle 2"/>
          <p:cNvSpPr>
            <a:spLocks noGrp="1"/>
          </p:cNvSpPr>
          <p:nvPr>
            <p:ph type="subTitle" idx="1"/>
          </p:nvPr>
        </p:nvSpPr>
        <p:spPr>
          <a:xfrm>
            <a:off x="1524000" y="5654675"/>
            <a:ext cx="6248400" cy="1203325"/>
          </a:xfrm>
        </p:spPr>
        <p:txBody>
          <a:bodyPr>
            <a:normAutofit/>
          </a:bodyPr>
          <a:lstStyle/>
          <a:p>
            <a:endParaRPr lang="en-IN" dirty="0"/>
          </a:p>
          <a:p>
            <a:r>
              <a:rPr lang="en-IN" dirty="0"/>
              <a:t>Submitted by:</a:t>
            </a:r>
            <a:endParaRPr lang="en-US" dirty="0"/>
          </a:p>
          <a:p>
            <a:r>
              <a:rPr lang="en-IN" dirty="0" err="1"/>
              <a:t>Raghavulu</a:t>
            </a:r>
            <a:r>
              <a:rPr lang="en-IN" dirty="0"/>
              <a:t> </a:t>
            </a:r>
            <a:r>
              <a:rPr lang="en-IN" dirty="0" err="1"/>
              <a:t>Patnala</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162300" y="56674"/>
            <a:ext cx="2819400" cy="11331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196 Funny Used Car Photos - Free &amp;amp; Royalty-Free Stock Photos from Dreamstime">
            <a:extLst>
              <a:ext uri="{FF2B5EF4-FFF2-40B4-BE49-F238E27FC236}">
                <a16:creationId xmlns:a16="http://schemas.microsoft.com/office/drawing/2014/main" id="{88A32D8D-4FCF-4B76-B039-D31D4DACBFC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19399" y="2495550"/>
            <a:ext cx="3762375" cy="3159125"/>
          </a:xfrm>
          <a:prstGeom prst="rect">
            <a:avLst/>
          </a:prstGeom>
          <a:noFill/>
          <a:ln>
            <a:noFill/>
          </a:ln>
        </p:spPr>
      </p:pic>
    </p:spTree>
    <p:extLst>
      <p:ext uri="{BB962C8B-B14F-4D97-AF65-F5344CB8AC3E}">
        <p14:creationId xmlns:p14="http://schemas.microsoft.com/office/powerpoint/2010/main" val="775617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62287" y="499397"/>
            <a:ext cx="4447066" cy="1640180"/>
          </a:xfrm>
        </p:spPr>
        <p:txBody>
          <a:bodyPr anchor="b">
            <a:normAutofit/>
          </a:bodyPr>
          <a:lstStyle/>
          <a:p>
            <a:pPr lvl="0"/>
            <a:r>
              <a:rPr lang="en-US" sz="3500"/>
              <a:t>Data Visualization -</a:t>
            </a:r>
          </a:p>
        </p:txBody>
      </p:sp>
      <p:sp>
        <p:nvSpPr>
          <p:cNvPr id="3" name="Content Placeholder 2"/>
          <p:cNvSpPr>
            <a:spLocks noGrp="1"/>
          </p:cNvSpPr>
          <p:nvPr>
            <p:ph idx="1"/>
          </p:nvPr>
        </p:nvSpPr>
        <p:spPr>
          <a:xfrm>
            <a:off x="862287" y="2423821"/>
            <a:ext cx="4447067" cy="1919579"/>
          </a:xfrm>
        </p:spPr>
        <p:txBody>
          <a:bodyPr>
            <a:normAutofit/>
          </a:bodyPr>
          <a:lstStyle/>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Almost all car brands are in demand but among all popular brands, </a:t>
            </a:r>
            <a:r>
              <a:rPr lang="en-US" sz="1800" dirty="0">
                <a:effectLst/>
                <a:latin typeface="Calibri" panose="020F0502020204030204" pitchFamily="34" charset="0"/>
                <a:ea typeface="Calibri" panose="020F0502020204030204" pitchFamily="34" charset="0"/>
              </a:rPr>
              <a:t>Mercedes, Toyota and BMW </a:t>
            </a:r>
            <a:r>
              <a:rPr lang="en-IN" sz="1800" dirty="0">
                <a:effectLst/>
                <a:latin typeface="Calibri" panose="020F0502020204030204" pitchFamily="34" charset="0"/>
                <a:ea typeface="Calibri" panose="020F0502020204030204" pitchFamily="34" charset="0"/>
                <a:cs typeface="Times New Roman" panose="02020603050405020304" pitchFamily="18" charset="0"/>
              </a:rPr>
              <a:t>are having high price than other brand cars.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spcAft>
                <a:spcPts val="800"/>
              </a:spcAft>
              <a:buNone/>
            </a:pPr>
            <a:endParaRPr lang="en-US" sz="1700" dirty="0"/>
          </a:p>
        </p:txBody>
      </p:sp>
      <p:pic>
        <p:nvPicPr>
          <p:cNvPr id="9" name="Picture 8">
            <a:extLst>
              <a:ext uri="{FF2B5EF4-FFF2-40B4-BE49-F238E27FC236}">
                <a16:creationId xmlns:a16="http://schemas.microsoft.com/office/drawing/2014/main" id="{3986930F-78EB-4FCB-A83D-3F63C91A8FF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933450"/>
            <a:ext cx="3962398" cy="4991100"/>
          </a:xfrm>
          <a:prstGeom prst="rect">
            <a:avLst/>
          </a:prstGeom>
          <a:noFill/>
          <a:ln>
            <a:noFill/>
          </a:ln>
        </p:spPr>
      </p:pic>
    </p:spTree>
    <p:extLst>
      <p:ext uri="{BB962C8B-B14F-4D97-AF65-F5344CB8AC3E}">
        <p14:creationId xmlns:p14="http://schemas.microsoft.com/office/powerpoint/2010/main" val="4191654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62287" y="499397"/>
            <a:ext cx="4447066" cy="1640180"/>
          </a:xfrm>
        </p:spPr>
        <p:txBody>
          <a:bodyPr anchor="b">
            <a:normAutofit/>
          </a:bodyPr>
          <a:lstStyle/>
          <a:p>
            <a:pPr lvl="0"/>
            <a:r>
              <a:rPr lang="en-US" sz="3500"/>
              <a:t>Data Visualization -</a:t>
            </a:r>
          </a:p>
        </p:txBody>
      </p:sp>
      <p:sp>
        <p:nvSpPr>
          <p:cNvPr id="3" name="Content Placeholder 2"/>
          <p:cNvSpPr>
            <a:spLocks noGrp="1"/>
          </p:cNvSpPr>
          <p:nvPr>
            <p:ph idx="1"/>
          </p:nvPr>
        </p:nvSpPr>
        <p:spPr>
          <a:xfrm>
            <a:off x="862287" y="2423821"/>
            <a:ext cx="4447067" cy="3519780"/>
          </a:xfrm>
        </p:spPr>
        <p:txBody>
          <a:bodyPr>
            <a:normAutofit/>
          </a:bodyPr>
          <a:lstStyle/>
          <a:p>
            <a:pPr marL="304800" marR="914400">
              <a:lnSpc>
                <a:spcPct val="107000"/>
              </a:lnSpc>
              <a:spcAft>
                <a:spcPts val="0"/>
              </a:spcAft>
            </a:pPr>
            <a:r>
              <a:rPr lang="en-US" sz="1800" dirty="0">
                <a:effectLst/>
                <a:latin typeface="Calibri" panose="020F0502020204030204" pitchFamily="34" charset="0"/>
                <a:ea typeface="Calibri" panose="020F0502020204030204" pitchFamily="34" charset="0"/>
              </a:rPr>
              <a:t>We can see from the below plot that most of the car</a:t>
            </a:r>
            <a:r>
              <a:rPr lang="en-US" sz="1800" spc="-39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registered</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year is</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from</a:t>
            </a:r>
            <a:r>
              <a:rPr lang="en-US" sz="1800" spc="-5" dirty="0">
                <a:effectLst/>
                <a:latin typeface="Calibri" panose="020F0502020204030204" pitchFamily="34" charset="0"/>
                <a:ea typeface="Calibri" panose="020F0502020204030204" pitchFamily="34" charset="0"/>
              </a:rPr>
              <a:t> 2018,</a:t>
            </a:r>
            <a:r>
              <a:rPr lang="en-US" sz="1800" dirty="0">
                <a:effectLst/>
                <a:latin typeface="Calibri" panose="020F0502020204030204" pitchFamily="34" charset="0"/>
                <a:ea typeface="Calibri" panose="020F0502020204030204" pitchFamily="34" charset="0"/>
              </a:rPr>
              <a:t>2019</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and</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2020.</a:t>
            </a:r>
            <a:endParaRPr lang="en-IN" sz="1800" dirty="0">
              <a:effectLst/>
              <a:latin typeface="Calibri" panose="020F0502020204030204" pitchFamily="34" charset="0"/>
              <a:ea typeface="Calibri" panose="020F0502020204030204" pitchFamily="34" charset="0"/>
            </a:endParaRPr>
          </a:p>
          <a:p>
            <a:pPr marL="114300" indent="0">
              <a:lnSpc>
                <a:spcPct val="107000"/>
              </a:lnSpc>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04800" marR="1020445">
              <a:lnSpc>
                <a:spcPct val="107000"/>
              </a:lnSpc>
              <a:spcAft>
                <a:spcPts val="0"/>
              </a:spcAft>
            </a:pPr>
            <a:r>
              <a:rPr lang="en-US" sz="1800" dirty="0">
                <a:effectLst/>
                <a:latin typeface="Calibri" panose="020F0502020204030204" pitchFamily="34" charset="0"/>
                <a:ea typeface="Calibri" panose="020F0502020204030204" pitchFamily="34" charset="0"/>
              </a:rPr>
              <a:t>Also, most of the cars are having fuel type is   Electric , Diesel and petrol.</a:t>
            </a:r>
            <a:endParaRPr lang="en-IN" sz="1800" dirty="0">
              <a:effectLst/>
              <a:latin typeface="Calibri" panose="020F0502020204030204" pitchFamily="34" charset="0"/>
              <a:ea typeface="Calibri" panose="020F0502020204030204" pitchFamily="34" charset="0"/>
            </a:endParaRPr>
          </a:p>
          <a:p>
            <a:pPr marL="114300" indent="0">
              <a:spcAft>
                <a:spcPts val="800"/>
              </a:spcAft>
              <a:buNone/>
            </a:pPr>
            <a:endParaRPr lang="en-US" sz="1700" dirty="0"/>
          </a:p>
        </p:txBody>
      </p:sp>
      <p:pic>
        <p:nvPicPr>
          <p:cNvPr id="8" name="Picture 7">
            <a:extLst>
              <a:ext uri="{FF2B5EF4-FFF2-40B4-BE49-F238E27FC236}">
                <a16:creationId xmlns:a16="http://schemas.microsoft.com/office/drawing/2014/main" id="{9ABD8B8D-6464-477B-90E7-9CFDDF330EE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95613" y="1542982"/>
            <a:ext cx="3086100" cy="4429760"/>
          </a:xfrm>
          <a:prstGeom prst="rect">
            <a:avLst/>
          </a:prstGeom>
          <a:noFill/>
          <a:ln>
            <a:noFill/>
          </a:ln>
        </p:spPr>
      </p:pic>
    </p:spTree>
    <p:extLst>
      <p:ext uri="{BB962C8B-B14F-4D97-AF65-F5344CB8AC3E}">
        <p14:creationId xmlns:p14="http://schemas.microsoft.com/office/powerpoint/2010/main" val="4069142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62287" y="499397"/>
            <a:ext cx="4447066" cy="1640180"/>
          </a:xfrm>
        </p:spPr>
        <p:txBody>
          <a:bodyPr anchor="b">
            <a:normAutofit/>
          </a:bodyPr>
          <a:lstStyle/>
          <a:p>
            <a:pPr lvl="0"/>
            <a:r>
              <a:rPr lang="en-US" sz="3500"/>
              <a:t>Data Visualization -</a:t>
            </a:r>
          </a:p>
        </p:txBody>
      </p:sp>
      <p:sp>
        <p:nvSpPr>
          <p:cNvPr id="3" name="Content Placeholder 2"/>
          <p:cNvSpPr>
            <a:spLocks noGrp="1"/>
          </p:cNvSpPr>
          <p:nvPr>
            <p:ph idx="1"/>
          </p:nvPr>
        </p:nvSpPr>
        <p:spPr>
          <a:xfrm>
            <a:off x="862287" y="2423821"/>
            <a:ext cx="4014513" cy="3519780"/>
          </a:xfrm>
        </p:spPr>
        <p:txBody>
          <a:bodyPr>
            <a:normAutofit/>
          </a:bodyPr>
          <a:lstStyle/>
          <a:p>
            <a:pPr marL="304800" marR="540385">
              <a:lnSpc>
                <a:spcPct val="107000"/>
              </a:lnSpc>
              <a:spcBef>
                <a:spcPts val="475"/>
              </a:spcBef>
              <a:spcAft>
                <a:spcPts val="0"/>
              </a:spcAft>
            </a:pPr>
            <a:r>
              <a:rPr lang="en-US" sz="1800" dirty="0">
                <a:effectLst/>
                <a:latin typeface="Calibri" panose="020F0502020204030204" pitchFamily="34" charset="0"/>
                <a:ea typeface="Calibri" panose="020F0502020204030204" pitchFamily="34" charset="0"/>
              </a:rPr>
              <a:t>Most of the car transmission type is Automatic and the</a:t>
            </a:r>
            <a:r>
              <a:rPr lang="en-US" sz="1800" spc="-39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car</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which</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has</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minimum</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of</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&gt;</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1700</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KM</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is</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having</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price</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of</a:t>
            </a:r>
            <a:endParaRPr lang="en-IN" sz="1800" dirty="0">
              <a:effectLst/>
              <a:latin typeface="Calibri" panose="020F0502020204030204" pitchFamily="34" charset="0"/>
              <a:ea typeface="Calibri" panose="020F0502020204030204" pitchFamily="34" charset="0"/>
            </a:endParaRPr>
          </a:p>
          <a:p>
            <a:pPr marL="304800">
              <a:lnSpc>
                <a:spcPts val="2195"/>
              </a:lnSpc>
            </a:pPr>
            <a:r>
              <a:rPr lang="en-US" sz="1800" dirty="0">
                <a:effectLst/>
                <a:latin typeface="Calibri" panose="020F0502020204030204" pitchFamily="34" charset="0"/>
                <a:ea typeface="Calibri" panose="020F0502020204030204" pitchFamily="34" charset="0"/>
              </a:rPr>
              <a:t>&gt;</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25000</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Euros.</a:t>
            </a:r>
            <a:endParaRPr lang="en-IN" sz="1800" dirty="0">
              <a:effectLst/>
              <a:latin typeface="Calibri" panose="020F0502020204030204" pitchFamily="34" charset="0"/>
              <a:ea typeface="Calibri" panose="020F0502020204030204" pitchFamily="34" charset="0"/>
            </a:endParaRPr>
          </a:p>
        </p:txBody>
      </p:sp>
      <p:pic>
        <p:nvPicPr>
          <p:cNvPr id="9" name="Picture 8">
            <a:extLst>
              <a:ext uri="{FF2B5EF4-FFF2-40B4-BE49-F238E27FC236}">
                <a16:creationId xmlns:a16="http://schemas.microsoft.com/office/drawing/2014/main" id="{0CDDB702-CB9D-4C57-87BB-A0F34571C70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62523" y="1049095"/>
            <a:ext cx="4181475" cy="4759809"/>
          </a:xfrm>
          <a:prstGeom prst="rect">
            <a:avLst/>
          </a:prstGeom>
          <a:noFill/>
          <a:ln>
            <a:noFill/>
          </a:ln>
        </p:spPr>
      </p:pic>
    </p:spTree>
    <p:extLst>
      <p:ext uri="{BB962C8B-B14F-4D97-AF65-F5344CB8AC3E}">
        <p14:creationId xmlns:p14="http://schemas.microsoft.com/office/powerpoint/2010/main" val="1277535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38124" y="338328"/>
            <a:ext cx="8416672" cy="1605083"/>
          </a:xfrm>
        </p:spPr>
        <p:txBody>
          <a:bodyPr anchor="ctr">
            <a:normAutofit/>
          </a:bodyPr>
          <a:lstStyle/>
          <a:p>
            <a:pPr marL="0" indent="0" algn="just">
              <a:buNone/>
            </a:pPr>
            <a:r>
              <a:rPr lang="en-US" sz="1700" dirty="0"/>
              <a:t>			  </a:t>
            </a:r>
            <a:r>
              <a:rPr lang="en-US" sz="2800" dirty="0"/>
              <a:t>Data Visualization</a:t>
            </a:r>
          </a:p>
          <a:p>
            <a:pPr marL="0" indent="0">
              <a:buNone/>
            </a:pPr>
            <a:endParaRPr lang="en-US" sz="1700" dirty="0"/>
          </a:p>
        </p:txBody>
      </p:sp>
      <p:pic>
        <p:nvPicPr>
          <p:cNvPr id="10" name="Picture 9">
            <a:extLst>
              <a:ext uri="{FF2B5EF4-FFF2-40B4-BE49-F238E27FC236}">
                <a16:creationId xmlns:a16="http://schemas.microsoft.com/office/drawing/2014/main" id="{CE624692-FED1-44D6-B415-BBE647625BD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8124" y="2449173"/>
            <a:ext cx="4210175" cy="3930650"/>
          </a:xfrm>
          <a:prstGeom prst="rect">
            <a:avLst/>
          </a:prstGeom>
          <a:noFill/>
          <a:ln>
            <a:noFill/>
          </a:ln>
        </p:spPr>
      </p:pic>
      <p:pic>
        <p:nvPicPr>
          <p:cNvPr id="11" name="Picture 10">
            <a:extLst>
              <a:ext uri="{FF2B5EF4-FFF2-40B4-BE49-F238E27FC236}">
                <a16:creationId xmlns:a16="http://schemas.microsoft.com/office/drawing/2014/main" id="{BD893ED2-9CCA-4200-A248-A9D5C66A867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6425" y="2449173"/>
            <a:ext cx="4213678" cy="3904302"/>
          </a:xfrm>
          <a:prstGeom prst="rect">
            <a:avLst/>
          </a:prstGeom>
          <a:noFill/>
          <a:ln>
            <a:noFill/>
          </a:ln>
        </p:spPr>
      </p:pic>
    </p:spTree>
    <p:extLst>
      <p:ext uri="{BB962C8B-B14F-4D97-AF65-F5344CB8AC3E}">
        <p14:creationId xmlns:p14="http://schemas.microsoft.com/office/powerpoint/2010/main" val="819735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sz="2400" dirty="0"/>
              <a:t>Standard-Scalar is applied to standardize the input data.</a:t>
            </a:r>
          </a:p>
          <a:p>
            <a:r>
              <a:rPr lang="en-US" sz="2400" dirty="0"/>
              <a:t>Splitted the train and test data for model building,</a:t>
            </a:r>
          </a:p>
          <a:p>
            <a:pPr marL="0" indent="0">
              <a:buNone/>
            </a:pPr>
            <a:endParaRPr lang="en-US" sz="2400" dirty="0"/>
          </a:p>
          <a:p>
            <a:endParaRPr lang="en-US" sz="2400" dirty="0"/>
          </a:p>
          <a:p>
            <a:endParaRPr lang="en-US" sz="2400" dirty="0"/>
          </a:p>
          <a:p>
            <a:endParaRPr lang="en-US" sz="2400" dirty="0"/>
          </a:p>
          <a:p>
            <a:endParaRPr lang="en-US" sz="2400" dirty="0"/>
          </a:p>
          <a:p>
            <a:r>
              <a:rPr lang="en-US" sz="2400" dirty="0"/>
              <a:t>After train test split, we apply the below Regression algorithms and cross Val score  to find the best scoring one.</a:t>
            </a:r>
          </a:p>
          <a:p>
            <a:pPr marL="457200" indent="-457200" algn="just">
              <a:buFont typeface="+mj-lt"/>
              <a:buAutoNum type="arabicPeriod"/>
            </a:pPr>
            <a:r>
              <a:rPr lang="en-US" sz="2400" dirty="0">
                <a:solidFill>
                  <a:srgbClr val="FF0000"/>
                </a:solidFill>
              </a:rPr>
              <a:t>Random Forest</a:t>
            </a:r>
          </a:p>
          <a:p>
            <a:pPr marL="457200" indent="-457200" algn="just">
              <a:buFont typeface="+mj-lt"/>
              <a:buAutoNum type="arabicPeriod"/>
            </a:pPr>
            <a:r>
              <a:rPr lang="en-US" sz="2400" dirty="0">
                <a:solidFill>
                  <a:srgbClr val="FF0000"/>
                </a:solidFill>
              </a:rPr>
              <a:t>K- Neighbors</a:t>
            </a:r>
          </a:p>
          <a:p>
            <a:pPr marL="457200" indent="-457200" algn="just">
              <a:buFont typeface="+mj-lt"/>
              <a:buAutoNum type="arabicPeriod"/>
            </a:pPr>
            <a:r>
              <a:rPr lang="en-US" sz="2400" dirty="0">
                <a:solidFill>
                  <a:srgbClr val="FF0000"/>
                </a:solidFill>
              </a:rPr>
              <a:t>Gradient Boost</a:t>
            </a:r>
          </a:p>
          <a:p>
            <a:pPr marL="457200" indent="-457200" algn="just">
              <a:buFont typeface="+mj-lt"/>
              <a:buAutoNum type="arabicPeriod"/>
            </a:pPr>
            <a:r>
              <a:rPr lang="en-US" sz="2400" dirty="0">
                <a:solidFill>
                  <a:srgbClr val="FF0000"/>
                </a:solidFill>
              </a:rPr>
              <a:t>Ada Boost</a:t>
            </a:r>
          </a:p>
          <a:p>
            <a:pPr marL="0" indent="0">
              <a:buNone/>
            </a:pPr>
            <a:endParaRPr lang="en-US" sz="2400" dirty="0"/>
          </a:p>
        </p:txBody>
      </p:sp>
      <p:pic>
        <p:nvPicPr>
          <p:cNvPr id="4" name="Picture 3">
            <a:extLst>
              <a:ext uri="{FF2B5EF4-FFF2-40B4-BE49-F238E27FC236}">
                <a16:creationId xmlns:a16="http://schemas.microsoft.com/office/drawing/2014/main" id="{B66E1322-9B6C-4D66-A3FD-79D0D9BECB8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75153"/>
            <a:ext cx="6019799" cy="2153847"/>
          </a:xfrm>
          <a:prstGeom prst="rect">
            <a:avLst/>
          </a:prstGeom>
          <a:noFill/>
          <a:ln>
            <a:noFill/>
          </a:ln>
        </p:spPr>
      </p:pic>
    </p:spTree>
    <p:extLst>
      <p:ext uri="{BB962C8B-B14F-4D97-AF65-F5344CB8AC3E}">
        <p14:creationId xmlns:p14="http://schemas.microsoft.com/office/powerpoint/2010/main" val="1443914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43013" y="-2285"/>
            <a:ext cx="8416672" cy="1651620"/>
          </a:xfrm>
        </p:spPr>
        <p:txBody>
          <a:bodyPr anchor="ctr">
            <a:normAutofit/>
          </a:bodyPr>
          <a:lstStyle/>
          <a:p>
            <a:pPr marL="0" indent="0" algn="just">
              <a:buNone/>
            </a:pPr>
            <a:r>
              <a:rPr lang="en-US" sz="2800" dirty="0"/>
              <a:t>Model Building:</a:t>
            </a:r>
          </a:p>
          <a:p>
            <a:r>
              <a:rPr lang="en-US" sz="2400" dirty="0"/>
              <a:t>Random Forest has CV Score </a:t>
            </a:r>
            <a:r>
              <a:rPr lang="en-US" sz="2800" dirty="0"/>
              <a:t>– 100%</a:t>
            </a:r>
          </a:p>
          <a:p>
            <a:r>
              <a:rPr lang="en-US" sz="2400" dirty="0"/>
              <a:t>K- Neighbors has CV Score – 100%</a:t>
            </a:r>
          </a:p>
        </p:txBody>
      </p:sp>
      <p:pic>
        <p:nvPicPr>
          <p:cNvPr id="8" name="Picture 7">
            <a:extLst>
              <a:ext uri="{FF2B5EF4-FFF2-40B4-BE49-F238E27FC236}">
                <a16:creationId xmlns:a16="http://schemas.microsoft.com/office/drawing/2014/main" id="{D079058F-0B3E-4514-A7D1-DCAC1C3C0CC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173" y="2423160"/>
            <a:ext cx="4211767" cy="3987464"/>
          </a:xfrm>
          <a:prstGeom prst="rect">
            <a:avLst/>
          </a:prstGeom>
          <a:noFill/>
          <a:ln>
            <a:noFill/>
          </a:ln>
        </p:spPr>
      </p:pic>
      <p:pic>
        <p:nvPicPr>
          <p:cNvPr id="9" name="Picture 8">
            <a:extLst>
              <a:ext uri="{FF2B5EF4-FFF2-40B4-BE49-F238E27FC236}">
                <a16:creationId xmlns:a16="http://schemas.microsoft.com/office/drawing/2014/main" id="{0390CE47-CDD6-4F45-9840-68AB6A82295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7442" y="2423160"/>
            <a:ext cx="4210177" cy="3930315"/>
          </a:xfrm>
          <a:prstGeom prst="rect">
            <a:avLst/>
          </a:prstGeom>
          <a:noFill/>
          <a:ln>
            <a:noFill/>
          </a:ln>
        </p:spPr>
      </p:pic>
    </p:spTree>
    <p:extLst>
      <p:ext uri="{BB962C8B-B14F-4D97-AF65-F5344CB8AC3E}">
        <p14:creationId xmlns:p14="http://schemas.microsoft.com/office/powerpoint/2010/main" val="3306291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A935D56-DEBC-4912-8118-FC175E7D1C31}"/>
              </a:ext>
            </a:extLst>
          </p:cNvPr>
          <p:cNvSpPr>
            <a:spLocks noGrp="1"/>
          </p:cNvSpPr>
          <p:nvPr>
            <p:ph idx="1"/>
          </p:nvPr>
        </p:nvSpPr>
        <p:spPr>
          <a:xfrm>
            <a:off x="838200" y="338328"/>
            <a:ext cx="7816595" cy="1605083"/>
          </a:xfrm>
        </p:spPr>
        <p:txBody>
          <a:bodyPr anchor="ctr">
            <a:normAutofit fontScale="55000" lnSpcReduction="20000"/>
          </a:bodyPr>
          <a:lstStyle/>
          <a:p>
            <a:pPr marL="0" indent="0">
              <a:lnSpc>
                <a:spcPct val="90000"/>
              </a:lnSpc>
              <a:buNone/>
            </a:pPr>
            <a:endParaRPr lang="en-US" sz="2000" dirty="0"/>
          </a:p>
          <a:p>
            <a:pPr marL="0" indent="0">
              <a:lnSpc>
                <a:spcPct val="90000"/>
              </a:lnSpc>
              <a:buNone/>
            </a:pPr>
            <a:endParaRPr lang="en-US" sz="800" dirty="0"/>
          </a:p>
          <a:p>
            <a:pPr marL="0" indent="0">
              <a:lnSpc>
                <a:spcPct val="90000"/>
              </a:lnSpc>
              <a:buNone/>
            </a:pPr>
            <a:endParaRPr lang="en-US" sz="2000" dirty="0"/>
          </a:p>
          <a:p>
            <a:r>
              <a:rPr lang="en-US" sz="3200" dirty="0"/>
              <a:t>Gradient Boost has CV Score </a:t>
            </a:r>
            <a:r>
              <a:rPr lang="en-US" sz="3600" dirty="0"/>
              <a:t>– 99.9%</a:t>
            </a:r>
          </a:p>
          <a:p>
            <a:endParaRPr lang="en-US" sz="3600" dirty="0"/>
          </a:p>
          <a:p>
            <a:r>
              <a:rPr lang="en-US" sz="3200" dirty="0"/>
              <a:t>Ada Boost has CV Score – 97.4%</a:t>
            </a:r>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GB" sz="800" dirty="0"/>
          </a:p>
          <a:p>
            <a:pPr marL="0" indent="0">
              <a:lnSpc>
                <a:spcPct val="90000"/>
              </a:lnSpc>
              <a:buNone/>
            </a:pPr>
            <a:endParaRPr lang="en-US" sz="800" dirty="0"/>
          </a:p>
        </p:txBody>
      </p:sp>
      <p:pic>
        <p:nvPicPr>
          <p:cNvPr id="8" name="Picture 7">
            <a:extLst>
              <a:ext uri="{FF2B5EF4-FFF2-40B4-BE49-F238E27FC236}">
                <a16:creationId xmlns:a16="http://schemas.microsoft.com/office/drawing/2014/main" id="{C622ED71-11FA-400E-9E12-4DC81F176CF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174" y="2423160"/>
            <a:ext cx="4216526" cy="3930315"/>
          </a:xfrm>
          <a:prstGeom prst="rect">
            <a:avLst/>
          </a:prstGeom>
          <a:noFill/>
          <a:ln>
            <a:noFill/>
          </a:ln>
        </p:spPr>
      </p:pic>
      <p:pic>
        <p:nvPicPr>
          <p:cNvPr id="9" name="Picture 8">
            <a:extLst>
              <a:ext uri="{FF2B5EF4-FFF2-40B4-BE49-F238E27FC236}">
                <a16:creationId xmlns:a16="http://schemas.microsoft.com/office/drawing/2014/main" id="{DCFBC180-FC77-4DB9-AC3F-6D893EF22B5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6761" y="2394585"/>
            <a:ext cx="4324477" cy="4001770"/>
          </a:xfrm>
          <a:prstGeom prst="rect">
            <a:avLst/>
          </a:prstGeom>
          <a:noFill/>
          <a:ln>
            <a:noFill/>
          </a:ln>
        </p:spPr>
      </p:pic>
    </p:spTree>
    <p:extLst>
      <p:ext uri="{BB962C8B-B14F-4D97-AF65-F5344CB8AC3E}">
        <p14:creationId xmlns:p14="http://schemas.microsoft.com/office/powerpoint/2010/main" val="1233453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FFEF-18E8-4276-85C1-EE4A8BA04343}"/>
              </a:ext>
            </a:extLst>
          </p:cNvPr>
          <p:cNvSpPr>
            <a:spLocks noGrp="1"/>
          </p:cNvSpPr>
          <p:nvPr>
            <p:ph type="title"/>
          </p:nvPr>
        </p:nvSpPr>
        <p:spPr/>
        <p:txBody>
          <a:bodyPr>
            <a:normAutofit/>
          </a:bodyPr>
          <a:lstStyle/>
          <a:p>
            <a:r>
              <a:rPr lang="en-US" sz="2800" dirty="0"/>
              <a:t>Hyper Parameter Tuning for the final model -&gt; </a:t>
            </a:r>
            <a:br>
              <a:rPr lang="en-US" sz="2800" dirty="0"/>
            </a:br>
            <a:r>
              <a:rPr lang="en-US" sz="2800" dirty="0"/>
              <a:t>Random Forest</a:t>
            </a:r>
            <a:endParaRPr lang="en-GB" sz="2800" dirty="0"/>
          </a:p>
        </p:txBody>
      </p:sp>
      <p:pic>
        <p:nvPicPr>
          <p:cNvPr id="6" name="Content Placeholder 5">
            <a:extLst>
              <a:ext uri="{FF2B5EF4-FFF2-40B4-BE49-F238E27FC236}">
                <a16:creationId xmlns:a16="http://schemas.microsoft.com/office/drawing/2014/main" id="{4F7F3A57-4DA8-4D8D-AC97-72EC5DAC4E9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408113"/>
            <a:ext cx="6644640" cy="1658112"/>
          </a:xfrm>
          <a:prstGeom prst="rect">
            <a:avLst/>
          </a:prstGeom>
          <a:noFill/>
          <a:ln>
            <a:noFill/>
          </a:ln>
        </p:spPr>
      </p:pic>
      <p:pic>
        <p:nvPicPr>
          <p:cNvPr id="8" name="Picture 7">
            <a:extLst>
              <a:ext uri="{FF2B5EF4-FFF2-40B4-BE49-F238E27FC236}">
                <a16:creationId xmlns:a16="http://schemas.microsoft.com/office/drawing/2014/main" id="{264FA55A-998F-4BCF-8D2C-BECAE83CA8C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4336" y="3001581"/>
            <a:ext cx="6644639" cy="3856419"/>
          </a:xfrm>
          <a:prstGeom prst="rect">
            <a:avLst/>
          </a:prstGeom>
          <a:noFill/>
          <a:ln>
            <a:noFill/>
          </a:ln>
        </p:spPr>
      </p:pic>
    </p:spTree>
    <p:extLst>
      <p:ext uri="{BB962C8B-B14F-4D97-AF65-F5344CB8AC3E}">
        <p14:creationId xmlns:p14="http://schemas.microsoft.com/office/powerpoint/2010/main" val="1500470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ED3B9A-E422-4D99-B47D-4D4217A3AB45}"/>
              </a:ext>
            </a:extLst>
          </p:cNvPr>
          <p:cNvSpPr>
            <a:spLocks noGrp="1"/>
          </p:cNvSpPr>
          <p:nvPr>
            <p:ph idx="1"/>
          </p:nvPr>
        </p:nvSpPr>
        <p:spPr>
          <a:xfrm>
            <a:off x="1068678" y="2494450"/>
            <a:ext cx="3040158" cy="3563159"/>
          </a:xfrm>
        </p:spPr>
        <p:txBody>
          <a:bodyPr>
            <a:normAutofit/>
          </a:bodyPr>
          <a:lstStyle/>
          <a:p>
            <a:r>
              <a:rPr lang="en-US" sz="2100" dirty="0"/>
              <a:t>Finally Saving the model .pkl file  and Loading the test data File,</a:t>
            </a:r>
          </a:p>
          <a:p>
            <a:pPr marL="0" indent="0">
              <a:buNone/>
            </a:pPr>
            <a:endParaRPr lang="en-US" sz="2100" dirty="0"/>
          </a:p>
          <a:p>
            <a:endParaRPr lang="en-US" sz="2100" dirty="0"/>
          </a:p>
          <a:p>
            <a:endParaRPr lang="en-GB" sz="2100" dirty="0"/>
          </a:p>
        </p:txBody>
      </p:sp>
      <p:pic>
        <p:nvPicPr>
          <p:cNvPr id="5" name="Picture 4">
            <a:extLst>
              <a:ext uri="{FF2B5EF4-FFF2-40B4-BE49-F238E27FC236}">
                <a16:creationId xmlns:a16="http://schemas.microsoft.com/office/drawing/2014/main" id="{0C294E7C-6C8B-4DBF-BF56-CCBA2D8AA7DC}"/>
              </a:ext>
            </a:extLst>
          </p:cNvPr>
          <p:cNvPicPr>
            <a:picLocks noChangeAspect="1"/>
          </p:cNvPicPr>
          <p:nvPr/>
        </p:nvPicPr>
        <p:blipFill>
          <a:blip r:embed="rId2"/>
          <a:stretch>
            <a:fillRect/>
          </a:stretch>
        </p:blipFill>
        <p:spPr>
          <a:xfrm>
            <a:off x="4330953" y="3480679"/>
            <a:ext cx="4044723" cy="1200150"/>
          </a:xfrm>
          <a:prstGeom prst="rect">
            <a:avLst/>
          </a:prstGeom>
        </p:spPr>
      </p:pic>
    </p:spTree>
    <p:extLst>
      <p:ext uri="{BB962C8B-B14F-4D97-AF65-F5344CB8AC3E}">
        <p14:creationId xmlns:p14="http://schemas.microsoft.com/office/powerpoint/2010/main" val="285057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A679C2-A24C-438F-8825-BD1F383A417C}"/>
              </a:ext>
            </a:extLst>
          </p:cNvPr>
          <p:cNvSpPr>
            <a:spLocks noGrp="1"/>
          </p:cNvSpPr>
          <p:nvPr>
            <p:ph idx="1"/>
          </p:nvPr>
        </p:nvSpPr>
        <p:spPr>
          <a:xfrm>
            <a:off x="457200" y="2438400"/>
            <a:ext cx="8229600" cy="1524000"/>
          </a:xfrm>
        </p:spPr>
        <p:txBody>
          <a:bodyPr/>
          <a:lstStyle/>
          <a:p>
            <a:pPr marL="0" indent="0">
              <a:buNone/>
            </a:pPr>
            <a:r>
              <a:rPr lang="en-US" dirty="0"/>
              <a:t>		</a:t>
            </a:r>
          </a:p>
          <a:p>
            <a:pPr marL="0" indent="0">
              <a:buNone/>
            </a:pPr>
            <a:r>
              <a:rPr lang="en-US" dirty="0"/>
              <a:t>		   </a:t>
            </a:r>
            <a:r>
              <a:rPr lang="en-US" sz="4800" b="1" dirty="0">
                <a:solidFill>
                  <a:schemeClr val="accent1">
                    <a:lumMod val="75000"/>
                  </a:schemeClr>
                </a:solidFill>
                <a:latin typeface="Amasis MT Pro Medium" panose="02040604050005020304" pitchFamily="18" charset="0"/>
              </a:rPr>
              <a:t>Thank You !! </a:t>
            </a:r>
            <a:r>
              <a:rPr lang="en-US" sz="4800" b="1" dirty="0">
                <a:solidFill>
                  <a:schemeClr val="accent1">
                    <a:lumMod val="75000"/>
                  </a:schemeClr>
                </a:solidFill>
                <a:latin typeface="Amasis MT Pro Medium" panose="02040604050005020304" pitchFamily="18" charset="0"/>
                <a:sym typeface="Wingdings" panose="05000000000000000000" pitchFamily="2" charset="2"/>
              </a:rPr>
              <a:t></a:t>
            </a:r>
            <a:endParaRPr lang="en-GB" sz="4800" b="1" dirty="0">
              <a:solidFill>
                <a:schemeClr val="accent1">
                  <a:lumMod val="75000"/>
                </a:schemeClr>
              </a:solidFill>
              <a:latin typeface="Amasis MT Pro Medium" panose="02040604050005020304" pitchFamily="18" charset="0"/>
            </a:endParaRPr>
          </a:p>
        </p:txBody>
      </p:sp>
    </p:spTree>
    <p:extLst>
      <p:ext uri="{BB962C8B-B14F-4D97-AF65-F5344CB8AC3E}">
        <p14:creationId xmlns:p14="http://schemas.microsoft.com/office/powerpoint/2010/main" val="2871231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ACKNOWLEDGMENT</a:t>
            </a:r>
            <a:endParaRPr lang="en-US" dirty="0"/>
          </a:p>
        </p:txBody>
      </p:sp>
      <p:sp>
        <p:nvSpPr>
          <p:cNvPr id="3" name="Content Placeholder 2"/>
          <p:cNvSpPr>
            <a:spLocks noGrp="1"/>
          </p:cNvSpPr>
          <p:nvPr>
            <p:ph idx="1"/>
          </p:nvPr>
        </p:nvSpPr>
        <p:spPr/>
        <p:txBody>
          <a:bodyPr>
            <a:normAutofit/>
          </a:bodyPr>
          <a:lstStyle/>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Thanks for giving me the opportunity to work in FlipRobo Technologies as Intern and would like to express my gratitude to Data Trained Institute as well for trained me in Data Science Domain. This helps me to do my projects well and understand the concepts.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Dataset – FlipRobo Tech</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Resources used – Google, GitHub, Blogs for conceptual referring.</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n-US" dirty="0"/>
          </a:p>
        </p:txBody>
      </p:sp>
    </p:spTree>
    <p:extLst>
      <p:ext uri="{BB962C8B-B14F-4D97-AF65-F5344CB8AC3E}">
        <p14:creationId xmlns:p14="http://schemas.microsoft.com/office/powerpoint/2010/main" val="31069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dirty="0"/>
              <a:t>Business Problem </a:t>
            </a:r>
            <a:endParaRPr lang="en-US" dirty="0"/>
          </a:p>
        </p:txBody>
      </p:sp>
      <p:sp>
        <p:nvSpPr>
          <p:cNvPr id="3" name="Content Placeholder 2"/>
          <p:cNvSpPr>
            <a:spLocks noGrp="1"/>
          </p:cNvSpPr>
          <p:nvPr>
            <p:ph idx="1"/>
          </p:nvPr>
        </p:nvSpPr>
        <p:spPr>
          <a:xfrm>
            <a:off x="457200" y="1600201"/>
            <a:ext cx="8229600" cy="3276600"/>
          </a:xfrm>
        </p:spPr>
        <p:txBody>
          <a:bodyPr>
            <a:normAutofit/>
          </a:bodyPr>
          <a:lstStyle/>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With the covid 19 impact in the market, we have seen lot of changes in the car market. Now some cars are in demand hence making them costly and some are not in demand hence cheaper.</a:t>
            </a:r>
          </a:p>
          <a:p>
            <a:pPr marL="114300" indent="0">
              <a:lnSpc>
                <a:spcPct val="107000"/>
              </a:lnSpc>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One of our clients works with small traders, who sell used cars.</a:t>
            </a:r>
          </a:p>
          <a:p>
            <a:pPr marL="114300" indent="0">
              <a:lnSpc>
                <a:spcPct val="107000"/>
              </a:lnSpc>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So, we must predict the used cars price predict for our client through machine learning models.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US" dirty="0"/>
          </a:p>
        </p:txBody>
      </p:sp>
    </p:spTree>
    <p:extLst>
      <p:ext uri="{BB962C8B-B14F-4D97-AF65-F5344CB8AC3E}">
        <p14:creationId xmlns:p14="http://schemas.microsoft.com/office/powerpoint/2010/main" val="1007916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Conceptual Background of the Domain Problem</a:t>
            </a:r>
            <a:endParaRPr lang="en-US" sz="3200" dirty="0"/>
          </a:p>
        </p:txBody>
      </p:sp>
      <p:sp>
        <p:nvSpPr>
          <p:cNvPr id="3" name="Content Placeholder 2"/>
          <p:cNvSpPr>
            <a:spLocks noGrp="1"/>
          </p:cNvSpPr>
          <p:nvPr>
            <p:ph idx="1"/>
          </p:nvPr>
        </p:nvSpPr>
        <p:spPr>
          <a:xfrm>
            <a:off x="457200" y="1600200"/>
            <a:ext cx="8229600" cy="2895600"/>
          </a:xfrm>
        </p:spPr>
        <p:txBody>
          <a:bodyPr>
            <a:noAutofit/>
          </a:bodyPr>
          <a:lstStyle/>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With the change in market due to covid 19 impact, our client is facing problems with their previous car price valuation machine learning models.</a:t>
            </a:r>
          </a:p>
          <a:p>
            <a:pPr marL="114300" indent="0">
              <a:lnSpc>
                <a:spcPct val="107000"/>
              </a:lnSpc>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Some cars are in demand and making them costly and some are not in demand, and it will be cheaper.</a:t>
            </a:r>
          </a:p>
          <a:p>
            <a:pPr marL="114300" indent="0">
              <a:lnSpc>
                <a:spcPct val="107000"/>
              </a:lnSpc>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will help our client to do better trade and help in his/her business to grow.</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600" dirty="0"/>
          </a:p>
        </p:txBody>
      </p:sp>
    </p:spTree>
    <p:extLst>
      <p:ext uri="{BB962C8B-B14F-4D97-AF65-F5344CB8AC3E}">
        <p14:creationId xmlns:p14="http://schemas.microsoft.com/office/powerpoint/2010/main" val="1296186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sz="4000" dirty="0"/>
              <a:t>Motivation for the Problem Undertaken</a:t>
            </a:r>
            <a:endParaRPr lang="en-US" dirty="0"/>
          </a:p>
        </p:txBody>
      </p:sp>
      <p:sp>
        <p:nvSpPr>
          <p:cNvPr id="3" name="Content Placeholder 2"/>
          <p:cNvSpPr>
            <a:spLocks noGrp="1"/>
          </p:cNvSpPr>
          <p:nvPr>
            <p:ph idx="1"/>
          </p:nvPr>
        </p:nvSpPr>
        <p:spPr>
          <a:xfrm>
            <a:off x="457200" y="1600201"/>
            <a:ext cx="8229600" cy="2285999"/>
          </a:xfrm>
        </p:spPr>
        <p:txBody>
          <a:bodyPr/>
          <a:lstStyle/>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Car is one of the most needed in everyone lives, and all people cannot afford to buy a new one and people who want to buy can exchange their old car in a good rate.</a:t>
            </a:r>
          </a:p>
          <a:p>
            <a:pPr marL="114300" indent="0">
              <a:lnSpc>
                <a:spcPct val="107000"/>
              </a:lnSpc>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Our Prediction will help the client to sell the car in a smart way.</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8797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3202" y="639520"/>
            <a:ext cx="2571750" cy="1719072"/>
          </a:xfrm>
        </p:spPr>
        <p:txBody>
          <a:bodyPr anchor="b">
            <a:normAutofit/>
          </a:bodyPr>
          <a:lstStyle/>
          <a:p>
            <a:pPr lvl="0">
              <a:lnSpc>
                <a:spcPct val="90000"/>
              </a:lnSpc>
            </a:pPr>
            <a:r>
              <a:rPr lang="en-IN" sz="3300"/>
              <a:t>Data Sources and their formats</a:t>
            </a:r>
            <a:endParaRPr lang="en-US" sz="3300"/>
          </a:p>
        </p:txBody>
      </p:sp>
      <p:sp>
        <p:nvSpPr>
          <p:cNvPr id="3" name="Content Placeholder 2"/>
          <p:cNvSpPr>
            <a:spLocks noGrp="1"/>
          </p:cNvSpPr>
          <p:nvPr>
            <p:ph idx="1"/>
          </p:nvPr>
        </p:nvSpPr>
        <p:spPr>
          <a:xfrm>
            <a:off x="473202" y="2807208"/>
            <a:ext cx="2571750" cy="3410712"/>
          </a:xfrm>
        </p:spPr>
        <p:txBody>
          <a:bodyPr anchor="t">
            <a:normAutofit/>
          </a:bodyPr>
          <a:lstStyle/>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data is collected from One of the famous websites for used cars and price are in Euros and it has 8 columns and 9980 rows.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900" dirty="0"/>
          </a:p>
        </p:txBody>
      </p:sp>
      <p:pic>
        <p:nvPicPr>
          <p:cNvPr id="8" name="Picture 7">
            <a:extLst>
              <a:ext uri="{FF2B5EF4-FFF2-40B4-BE49-F238E27FC236}">
                <a16:creationId xmlns:a16="http://schemas.microsoft.com/office/drawing/2014/main" id="{960AE3E1-7E3C-4D85-8574-B6B970660DD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4952" y="1058227"/>
            <a:ext cx="6099047" cy="3952685"/>
          </a:xfrm>
          <a:prstGeom prst="rect">
            <a:avLst/>
          </a:prstGeom>
          <a:noFill/>
          <a:ln>
            <a:noFill/>
          </a:ln>
        </p:spPr>
      </p:pic>
    </p:spTree>
    <p:extLst>
      <p:ext uri="{BB962C8B-B14F-4D97-AF65-F5344CB8AC3E}">
        <p14:creationId xmlns:p14="http://schemas.microsoft.com/office/powerpoint/2010/main" val="704754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8879" y="800392"/>
            <a:ext cx="7698523" cy="1212102"/>
          </a:xfrm>
        </p:spPr>
        <p:txBody>
          <a:bodyPr>
            <a:normAutofit/>
          </a:bodyPr>
          <a:lstStyle/>
          <a:p>
            <a:pPr lvl="0"/>
            <a:r>
              <a:rPr lang="en-IN" sz="3500">
                <a:solidFill>
                  <a:srgbClr val="FFFFFF"/>
                </a:solidFill>
              </a:rPr>
              <a:t>Mathematical/ Analytical Modeling of the Problem</a:t>
            </a:r>
            <a:endParaRPr lang="en-US" sz="3500">
              <a:solidFill>
                <a:srgbClr val="FFFFFF"/>
              </a:solidFill>
            </a:endParaRPr>
          </a:p>
        </p:txBody>
      </p:sp>
      <p:sp>
        <p:nvSpPr>
          <p:cNvPr id="3" name="Content Placeholder 2"/>
          <p:cNvSpPr>
            <a:spLocks noGrp="1"/>
          </p:cNvSpPr>
          <p:nvPr>
            <p:ph idx="1"/>
          </p:nvPr>
        </p:nvSpPr>
        <p:spPr>
          <a:xfrm>
            <a:off x="1025718" y="2490436"/>
            <a:ext cx="7281746" cy="3567173"/>
          </a:xfrm>
        </p:spPr>
        <p:txBody>
          <a:bodyPr anchor="ctr">
            <a:normAutofit/>
          </a:bodyPr>
          <a:lstStyle/>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Our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target</a:t>
            </a:r>
            <a:r>
              <a:rPr lang="en-IN" sz="1800" dirty="0">
                <a:effectLst/>
                <a:latin typeface="Calibri" panose="020F0502020204030204" pitchFamily="34" charset="0"/>
                <a:ea typeface="Calibri" panose="020F0502020204030204" pitchFamily="34" charset="0"/>
                <a:cs typeface="Times New Roman" panose="02020603050405020304" pitchFamily="18" charset="0"/>
              </a:rPr>
              <a:t> Variable is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Price</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as the data is having continuous variables, hence this is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Regression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Problem</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100" dirty="0"/>
          </a:p>
        </p:txBody>
      </p:sp>
    </p:spTree>
    <p:extLst>
      <p:ext uri="{BB962C8B-B14F-4D97-AF65-F5344CB8AC3E}">
        <p14:creationId xmlns:p14="http://schemas.microsoft.com/office/powerpoint/2010/main" val="1098617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8007"/>
          </a:xfrm>
        </p:spPr>
        <p:txBody>
          <a:bodyPr>
            <a:normAutofit/>
          </a:bodyPr>
          <a:lstStyle/>
          <a:p>
            <a:pPr lvl="0"/>
            <a:r>
              <a:rPr lang="en-IN"/>
              <a:t>Data Pre-processing Done</a:t>
            </a:r>
            <a:endParaRPr lang="en-US" dirty="0"/>
          </a:p>
        </p:txBody>
      </p:sp>
      <p:sp>
        <p:nvSpPr>
          <p:cNvPr id="3" name="Content Placeholder 2"/>
          <p:cNvSpPr>
            <a:spLocks noGrp="1"/>
          </p:cNvSpPr>
          <p:nvPr>
            <p:ph idx="1"/>
          </p:nvPr>
        </p:nvSpPr>
        <p:spPr>
          <a:xfrm>
            <a:off x="457200" y="1066800"/>
            <a:ext cx="8229600" cy="5715000"/>
          </a:xfrm>
        </p:spPr>
        <p:txBody>
          <a:bodyPr/>
          <a:lstStyle/>
          <a:p>
            <a:r>
              <a:rPr lang="en-US" sz="2400" dirty="0"/>
              <a:t>Dropping the unwanted and less importance data,</a:t>
            </a:r>
          </a:p>
          <a:p>
            <a:pPr marL="0" indent="0">
              <a:buNone/>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marL="0" indent="0">
              <a:buNone/>
            </a:pPr>
            <a:endParaRPr lang="en-US" dirty="0"/>
          </a:p>
        </p:txBody>
      </p:sp>
      <p:pic>
        <p:nvPicPr>
          <p:cNvPr id="5" name="Picture 4">
            <a:extLst>
              <a:ext uri="{FF2B5EF4-FFF2-40B4-BE49-F238E27FC236}">
                <a16:creationId xmlns:a16="http://schemas.microsoft.com/office/drawing/2014/main" id="{DB118EDB-8EE0-427C-80CC-E75FB54D891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752600"/>
            <a:ext cx="5181600" cy="1485900"/>
          </a:xfrm>
          <a:prstGeom prst="rect">
            <a:avLst/>
          </a:prstGeom>
          <a:noFill/>
          <a:ln>
            <a:noFill/>
          </a:ln>
        </p:spPr>
      </p:pic>
      <p:pic>
        <p:nvPicPr>
          <p:cNvPr id="7" name="Picture 6">
            <a:extLst>
              <a:ext uri="{FF2B5EF4-FFF2-40B4-BE49-F238E27FC236}">
                <a16:creationId xmlns:a16="http://schemas.microsoft.com/office/drawing/2014/main" id="{1FC57D0E-B435-4847-B6E3-07ACA699C80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409950"/>
            <a:ext cx="5181600" cy="3200400"/>
          </a:xfrm>
          <a:prstGeom prst="rect">
            <a:avLst/>
          </a:prstGeom>
          <a:noFill/>
          <a:ln>
            <a:noFill/>
          </a:ln>
        </p:spPr>
      </p:pic>
    </p:spTree>
    <p:extLst>
      <p:ext uri="{BB962C8B-B14F-4D97-AF65-F5344CB8AC3E}">
        <p14:creationId xmlns:p14="http://schemas.microsoft.com/office/powerpoint/2010/main" val="4207184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8007"/>
          </a:xfrm>
        </p:spPr>
        <p:txBody>
          <a:bodyPr>
            <a:normAutofit/>
          </a:bodyPr>
          <a:lstStyle/>
          <a:p>
            <a:pPr lvl="0"/>
            <a:r>
              <a:rPr lang="en-IN" dirty="0"/>
              <a:t>Data Pre-processing</a:t>
            </a:r>
            <a:endParaRPr lang="en-US" dirty="0"/>
          </a:p>
        </p:txBody>
      </p:sp>
      <p:pic>
        <p:nvPicPr>
          <p:cNvPr id="7" name="Content Placeholder 6">
            <a:extLst>
              <a:ext uri="{FF2B5EF4-FFF2-40B4-BE49-F238E27FC236}">
                <a16:creationId xmlns:a16="http://schemas.microsoft.com/office/drawing/2014/main" id="{D1987E2C-C89C-43B7-A9C2-4E74F2A1B7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295400"/>
            <a:ext cx="4639056" cy="1859280"/>
          </a:xfrm>
        </p:spPr>
      </p:pic>
      <p:pic>
        <p:nvPicPr>
          <p:cNvPr id="8" name="Picture 7">
            <a:extLst>
              <a:ext uri="{FF2B5EF4-FFF2-40B4-BE49-F238E27FC236}">
                <a16:creationId xmlns:a16="http://schemas.microsoft.com/office/drawing/2014/main" id="{0343D415-FFF7-4451-9458-D98BAF164D7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3076067"/>
            <a:ext cx="5614986" cy="2896387"/>
          </a:xfrm>
          <a:prstGeom prst="rect">
            <a:avLst/>
          </a:prstGeom>
          <a:noFill/>
          <a:ln>
            <a:noFill/>
          </a:ln>
        </p:spPr>
      </p:pic>
    </p:spTree>
    <p:extLst>
      <p:ext uri="{BB962C8B-B14F-4D97-AF65-F5344CB8AC3E}">
        <p14:creationId xmlns:p14="http://schemas.microsoft.com/office/powerpoint/2010/main" val="8500219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517</TotalTime>
  <Words>573</Words>
  <Application>Microsoft Office PowerPoint</Application>
  <PresentationFormat>On-screen Show (4:3)</PresentationFormat>
  <Paragraphs>81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Amasis MT Pro Medium</vt:lpstr>
      <vt:lpstr>Arial</vt:lpstr>
      <vt:lpstr>Calibri</vt:lpstr>
      <vt:lpstr>Calibri Light</vt:lpstr>
      <vt:lpstr>Office Theme</vt:lpstr>
      <vt:lpstr>Used Cars Price Predict Project </vt:lpstr>
      <vt:lpstr>ACKNOWLEDGMENT</vt:lpstr>
      <vt:lpstr>Business Problem </vt:lpstr>
      <vt:lpstr>Conceptual Background of the Domain Problem</vt:lpstr>
      <vt:lpstr>Motivation for the Problem Undertaken</vt:lpstr>
      <vt:lpstr>Data Sources and their formats</vt:lpstr>
      <vt:lpstr>Mathematical/ Analytical Modeling of the Problem</vt:lpstr>
      <vt:lpstr>Data Pre-processing Done</vt:lpstr>
      <vt:lpstr>Data Pre-processing</vt:lpstr>
      <vt:lpstr>Data Visualization -</vt:lpstr>
      <vt:lpstr>Data Visualization -</vt:lpstr>
      <vt:lpstr>Data Visualization -</vt:lpstr>
      <vt:lpstr>PowerPoint Presentation</vt:lpstr>
      <vt:lpstr>PowerPoint Presentation</vt:lpstr>
      <vt:lpstr>PowerPoint Presentation</vt:lpstr>
      <vt:lpstr>PowerPoint Presentation</vt:lpstr>
      <vt:lpstr>Hyper Parameter Tuning for the final model -&gt;  Random Forest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dc:title>
  <dc:creator>hemant patar</dc:creator>
  <cp:lastModifiedBy>Radhika Narayana</cp:lastModifiedBy>
  <cp:revision>11</cp:revision>
  <dcterms:created xsi:type="dcterms:W3CDTF">2006-08-16T00:00:00Z</dcterms:created>
  <dcterms:modified xsi:type="dcterms:W3CDTF">2021-10-31T07:50:30Z</dcterms:modified>
</cp:coreProperties>
</file>