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70" r:id="rId11"/>
    <p:sldId id="271" r:id="rId12"/>
    <p:sldId id="273" r:id="rId13"/>
    <p:sldId id="267" r:id="rId14"/>
    <p:sldId id="272" r:id="rId15"/>
    <p:sldId id="274" r:id="rId16"/>
    <p:sldId id="275" r:id="rId17"/>
    <p:sldId id="276" r:id="rId18"/>
    <p:sldId id="277" r:id="rId19"/>
    <p:sldId id="268" r:id="rId20"/>
    <p:sldId id="27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291" autoAdjust="0"/>
  </p:normalViewPr>
  <p:slideViewPr>
    <p:cSldViewPr>
      <p:cViewPr varScale="1">
        <p:scale>
          <a:sx n="72" d="100"/>
          <a:sy n="72" d="100"/>
        </p:scale>
        <p:origin x="134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564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3093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8671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885015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68099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3724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7891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4376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7413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2525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29288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0202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9162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66261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04338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04387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501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10/19/2021</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360729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5" Type="http://schemas.openxmlformats.org/officeDocument/2006/relationships/image" Target="../media/image25.jpg"/><Relationship Id="rId4" Type="http://schemas.openxmlformats.org/officeDocument/2006/relationships/image" Target="../media/image24.jp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u="sng" dirty="0"/>
              <a:t>Micro-Credit Defaulter Project</a:t>
            </a:r>
            <a:endParaRPr lang="en-US" dirty="0"/>
          </a:p>
        </p:txBody>
      </p:sp>
      <p:sp>
        <p:nvSpPr>
          <p:cNvPr id="3" name="Subtitle 2"/>
          <p:cNvSpPr>
            <a:spLocks noGrp="1"/>
          </p:cNvSpPr>
          <p:nvPr>
            <p:ph type="subTitle" idx="1"/>
          </p:nvPr>
        </p:nvSpPr>
        <p:spPr/>
        <p:txBody>
          <a:bodyPr>
            <a:normAutofit fontScale="70000" lnSpcReduction="20000"/>
          </a:bodyPr>
          <a:lstStyle/>
          <a:p>
            <a:endParaRPr lang="en-IN" dirty="0"/>
          </a:p>
          <a:p>
            <a:r>
              <a:rPr lang="en-IN" dirty="0"/>
              <a:t>Submitted by:</a:t>
            </a:r>
            <a:endParaRPr lang="en-US" dirty="0"/>
          </a:p>
          <a:p>
            <a:r>
              <a:rPr lang="en-IN" dirty="0" err="1"/>
              <a:t>Raghavulu</a:t>
            </a:r>
            <a:r>
              <a:rPr lang="en-IN" dirty="0"/>
              <a:t> </a:t>
            </a:r>
            <a:r>
              <a:rPr lang="en-IN" dirty="0" err="1"/>
              <a:t>Patnala</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79151" y="304800"/>
            <a:ext cx="2929890" cy="2133600"/>
          </a:xfrm>
          <a:prstGeom prst="rect">
            <a:avLst/>
          </a:prstGeom>
          <a:noFill/>
          <a:ln>
            <a:noFill/>
          </a:ln>
        </p:spPr>
      </p:pic>
    </p:spTree>
    <p:extLst>
      <p:ext uri="{BB962C8B-B14F-4D97-AF65-F5344CB8AC3E}">
        <p14:creationId xmlns:p14="http://schemas.microsoft.com/office/powerpoint/2010/main" val="77561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6305-7C14-4E24-8165-8C98B7B93B4A}"/>
              </a:ext>
            </a:extLst>
          </p:cNvPr>
          <p:cNvSpPr>
            <a:spLocks noGrp="1"/>
          </p:cNvSpPr>
          <p:nvPr>
            <p:ph type="title"/>
          </p:nvPr>
        </p:nvSpPr>
        <p:spPr>
          <a:xfrm>
            <a:off x="457200" y="274638"/>
            <a:ext cx="8229600" cy="411162"/>
          </a:xfrm>
        </p:spPr>
        <p:txBody>
          <a:bodyPr>
            <a:normAutofit fontScale="90000"/>
          </a:bodyPr>
          <a:lstStyle/>
          <a:p>
            <a:pPr algn="l"/>
            <a:r>
              <a:rPr lang="en-US" sz="2000" dirty="0"/>
              <a:t>Some of the visualization  about the data,</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r>
              <a:rPr lang="en-US" sz="2700" dirty="0"/>
              <a:t>Data Visualization -</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r>
              <a:rPr lang="en-US" sz="2000" dirty="0"/>
              <a:t>Frequency of main account recharged by </a:t>
            </a:r>
            <a:br>
              <a:rPr lang="en-US" sz="2000" dirty="0"/>
            </a:br>
            <a:r>
              <a:rPr lang="en-US" sz="2000" dirty="0"/>
              <a:t>Defaulters in &lt; 30 days    </a:t>
            </a:r>
            <a:r>
              <a:rPr lang="en-US" sz="2000" dirty="0">
                <a:sym typeface="Wingdings" panose="05000000000000000000" pitchFamily="2" charset="2"/>
              </a:rPr>
              <a:t></a:t>
            </a:r>
            <a:endParaRPr lang="en-GB" sz="2000" dirty="0"/>
          </a:p>
        </p:txBody>
      </p:sp>
      <p:pic>
        <p:nvPicPr>
          <p:cNvPr id="4" name="Content Placeholder 3">
            <a:extLst>
              <a:ext uri="{FF2B5EF4-FFF2-40B4-BE49-F238E27FC236}">
                <a16:creationId xmlns:a16="http://schemas.microsoft.com/office/drawing/2014/main" id="{44B2977A-4525-461E-8547-276240D60727}"/>
              </a:ext>
            </a:extLst>
          </p:cNvPr>
          <p:cNvPicPr>
            <a:picLocks noGrp="1" noChangeAspect="1"/>
          </p:cNvPicPr>
          <p:nvPr>
            <p:ph idx="1"/>
          </p:nvPr>
        </p:nvPicPr>
        <p:blipFill>
          <a:blip r:embed="rId2"/>
          <a:stretch>
            <a:fillRect/>
          </a:stretch>
        </p:blipFill>
        <p:spPr>
          <a:xfrm>
            <a:off x="838200" y="990600"/>
            <a:ext cx="3429000" cy="2645893"/>
          </a:xfrm>
          <a:prstGeom prst="rect">
            <a:avLst/>
          </a:prstGeom>
        </p:spPr>
      </p:pic>
      <p:pic>
        <p:nvPicPr>
          <p:cNvPr id="5" name="Picture 4">
            <a:extLst>
              <a:ext uri="{FF2B5EF4-FFF2-40B4-BE49-F238E27FC236}">
                <a16:creationId xmlns:a16="http://schemas.microsoft.com/office/drawing/2014/main" id="{E3F10391-C2A2-4324-9686-1EF3986E1BA7}"/>
              </a:ext>
            </a:extLst>
          </p:cNvPr>
          <p:cNvPicPr>
            <a:picLocks noChangeAspect="1"/>
          </p:cNvPicPr>
          <p:nvPr/>
        </p:nvPicPr>
        <p:blipFill>
          <a:blip r:embed="rId2"/>
          <a:stretch>
            <a:fillRect/>
          </a:stretch>
        </p:blipFill>
        <p:spPr>
          <a:xfrm>
            <a:off x="4267200" y="987458"/>
            <a:ext cx="4070023" cy="2645893"/>
          </a:xfrm>
          <a:prstGeom prst="rect">
            <a:avLst/>
          </a:prstGeom>
        </p:spPr>
      </p:pic>
      <p:pic>
        <p:nvPicPr>
          <p:cNvPr id="6" name="Picture 5">
            <a:extLst>
              <a:ext uri="{FF2B5EF4-FFF2-40B4-BE49-F238E27FC236}">
                <a16:creationId xmlns:a16="http://schemas.microsoft.com/office/drawing/2014/main" id="{272C8AEE-2C59-4C86-BEC4-F418AA665921}"/>
              </a:ext>
            </a:extLst>
          </p:cNvPr>
          <p:cNvPicPr>
            <a:picLocks noChangeAspect="1"/>
          </p:cNvPicPr>
          <p:nvPr/>
        </p:nvPicPr>
        <p:blipFill>
          <a:blip r:embed="rId3"/>
          <a:stretch>
            <a:fillRect/>
          </a:stretch>
        </p:blipFill>
        <p:spPr>
          <a:xfrm>
            <a:off x="4612079" y="3733800"/>
            <a:ext cx="4150921" cy="2844590"/>
          </a:xfrm>
          <a:prstGeom prst="rect">
            <a:avLst/>
          </a:prstGeom>
        </p:spPr>
      </p:pic>
    </p:spTree>
    <p:extLst>
      <p:ext uri="{BB962C8B-B14F-4D97-AF65-F5344CB8AC3E}">
        <p14:creationId xmlns:p14="http://schemas.microsoft.com/office/powerpoint/2010/main" val="165797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6305-7C14-4E24-8165-8C98B7B93B4A}"/>
              </a:ext>
            </a:extLst>
          </p:cNvPr>
          <p:cNvSpPr>
            <a:spLocks noGrp="1"/>
          </p:cNvSpPr>
          <p:nvPr>
            <p:ph type="title"/>
          </p:nvPr>
        </p:nvSpPr>
        <p:spPr>
          <a:xfrm>
            <a:off x="457200" y="274638"/>
            <a:ext cx="8229600" cy="868362"/>
          </a:xfrm>
        </p:spPr>
        <p:txBody>
          <a:bodyPr>
            <a:normAutofit fontScale="90000"/>
          </a:bodyPr>
          <a:lstStyle/>
          <a:p>
            <a:pPr algn="l"/>
            <a:r>
              <a:rPr lang="en-US" sz="2000" dirty="0"/>
              <a:t>Some of the visualization  about the data,</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r>
              <a:rPr lang="en-IN" sz="1800" dirty="0">
                <a:effectLst/>
                <a:latin typeface="Calibri" panose="020F0502020204030204" pitchFamily="34" charset="0"/>
                <a:ea typeface="Calibri" panose="020F0502020204030204" pitchFamily="34" charset="0"/>
                <a:cs typeface="Times New Roman" panose="02020603050405020304" pitchFamily="18" charset="0"/>
              </a:rPr>
              <a:t>Maximum amount of loans is taken by defaulters in &lt; 30 days and there are 2 options 5Rs and 10Rs which customer needs to payback as 6Rs and 12Rs.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GB" sz="1800" dirty="0">
                <a:effectLst/>
                <a:latin typeface="Calibri" panose="020F0502020204030204" pitchFamily="34" charset="0"/>
                <a:ea typeface="Calibri" panose="020F0502020204030204" pitchFamily="34" charset="0"/>
                <a:cs typeface="Times New Roman" panose="02020603050405020304" pitchFamily="18" charset="0"/>
              </a:rPr>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endParaRPr lang="en-GB" sz="2000" dirty="0"/>
          </a:p>
        </p:txBody>
      </p:sp>
      <p:pic>
        <p:nvPicPr>
          <p:cNvPr id="8" name="Content Placeholder 7" descr="Chart, bar chart, treemap chart&#10;&#10;Description automatically generated">
            <a:extLst>
              <a:ext uri="{FF2B5EF4-FFF2-40B4-BE49-F238E27FC236}">
                <a16:creationId xmlns:a16="http://schemas.microsoft.com/office/drawing/2014/main" id="{4B29BAA7-7B74-47E5-B456-10CADFD815D1}"/>
              </a:ext>
            </a:extLst>
          </p:cNvPr>
          <p:cNvPicPr>
            <a:picLocks noGrp="1"/>
          </p:cNvPicPr>
          <p:nvPr>
            <p:ph idx="1"/>
          </p:nvPr>
        </p:nvPicPr>
        <p:blipFill>
          <a:blip r:embed="rId2"/>
          <a:stretch>
            <a:fillRect/>
          </a:stretch>
        </p:blipFill>
        <p:spPr>
          <a:xfrm>
            <a:off x="914400" y="1143000"/>
            <a:ext cx="6096000" cy="4572000"/>
          </a:xfrm>
          <a:prstGeom prst="rect">
            <a:avLst/>
          </a:prstGeom>
        </p:spPr>
      </p:pic>
    </p:spTree>
    <p:extLst>
      <p:ext uri="{BB962C8B-B14F-4D97-AF65-F5344CB8AC3E}">
        <p14:creationId xmlns:p14="http://schemas.microsoft.com/office/powerpoint/2010/main" val="4117562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A935D56-DEBC-4912-8118-FC175E7D1C31}"/>
              </a:ext>
            </a:extLst>
          </p:cNvPr>
          <p:cNvSpPr>
            <a:spLocks noGrp="1"/>
          </p:cNvSpPr>
          <p:nvPr>
            <p:ph idx="1"/>
          </p:nvPr>
        </p:nvSpPr>
        <p:spPr>
          <a:xfrm>
            <a:off x="688552" y="457200"/>
            <a:ext cx="4360679" cy="5204791"/>
          </a:xfrm>
        </p:spPr>
        <p:txBody>
          <a:bodyPr>
            <a:normAutofit lnSpcReduction="10000"/>
          </a:bodyPr>
          <a:lstStyle/>
          <a:p>
            <a:pPr marL="0" indent="0">
              <a:buNone/>
            </a:pPr>
            <a:r>
              <a:rPr lang="en-US" sz="1700" dirty="0"/>
              <a:t>As classes are im-balanced, Applied SMOTE technique and balanced the classes.</a:t>
            </a:r>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r>
              <a:rPr lang="en-GB" sz="1700" dirty="0"/>
              <a:t>Correlation matrix after dropping less importance feature and treated skew/outliers,</a:t>
            </a:r>
          </a:p>
          <a:p>
            <a:pPr marL="0" indent="0">
              <a:buNone/>
            </a:pPr>
            <a:endParaRPr lang="en-GB" sz="1700" dirty="0"/>
          </a:p>
          <a:p>
            <a:pPr marL="0" indent="0">
              <a:buNone/>
            </a:pPr>
            <a:endParaRPr lang="en-US" sz="1700" dirty="0"/>
          </a:p>
        </p:txBody>
      </p:sp>
      <p:pic>
        <p:nvPicPr>
          <p:cNvPr id="6" name="Picture 5" descr="Chart, bar chart&#10;&#10;Description automatically generated">
            <a:extLst>
              <a:ext uri="{FF2B5EF4-FFF2-40B4-BE49-F238E27FC236}">
                <a16:creationId xmlns:a16="http://schemas.microsoft.com/office/drawing/2014/main" id="{F4844A2F-D57F-40BB-9CA0-F06B1F6B998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334000" y="217492"/>
            <a:ext cx="3352800" cy="1804236"/>
          </a:xfrm>
          <a:prstGeom prst="rect">
            <a:avLst/>
          </a:prstGeom>
          <a:noFill/>
        </p:spPr>
      </p:pic>
      <p:pic>
        <p:nvPicPr>
          <p:cNvPr id="9" name="Picture 8" descr="Chart, timeline&#10;&#10;Description automatically generated">
            <a:extLst>
              <a:ext uri="{FF2B5EF4-FFF2-40B4-BE49-F238E27FC236}">
                <a16:creationId xmlns:a16="http://schemas.microsoft.com/office/drawing/2014/main" id="{1B27A14B-B77E-4BF4-A2A8-06B4368D626D}"/>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105400" y="2277036"/>
            <a:ext cx="3810000" cy="3837818"/>
          </a:xfrm>
          <a:prstGeom prst="rect">
            <a:avLst/>
          </a:prstGeom>
          <a:noFill/>
        </p:spPr>
      </p:pic>
    </p:spTree>
    <p:extLst>
      <p:ext uri="{BB962C8B-B14F-4D97-AF65-F5344CB8AC3E}">
        <p14:creationId xmlns:p14="http://schemas.microsoft.com/office/powerpoint/2010/main" val="294262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sz="2400" dirty="0"/>
              <a:t>Standard-Scalar is applied to standardize the input data.</a:t>
            </a:r>
          </a:p>
          <a:p>
            <a:r>
              <a:rPr lang="en-US" sz="2400" dirty="0"/>
              <a:t>Splitted the train and test data for model building,</a:t>
            </a:r>
          </a:p>
          <a:p>
            <a:pPr marL="0" indent="0">
              <a:buNone/>
            </a:pPr>
            <a:endParaRPr lang="en-US" sz="2400" dirty="0"/>
          </a:p>
          <a:p>
            <a:endParaRPr lang="en-US" sz="2400" dirty="0"/>
          </a:p>
          <a:p>
            <a:endParaRPr lang="en-US" sz="2400" dirty="0"/>
          </a:p>
          <a:p>
            <a:endParaRPr lang="en-US" sz="2400" dirty="0"/>
          </a:p>
          <a:p>
            <a:r>
              <a:rPr lang="en-US" sz="2400" dirty="0"/>
              <a:t>After train test split, we apply all the classification algorithms and cross Val score  to find the best scoring one.</a:t>
            </a:r>
          </a:p>
          <a:p>
            <a:r>
              <a:rPr lang="en-US" sz="2400" dirty="0"/>
              <a:t>Used SMOTE() to balance the data before scaling the data,</a:t>
            </a:r>
          </a:p>
          <a:p>
            <a:endParaRPr lang="en-US" sz="2400" dirty="0"/>
          </a:p>
          <a:p>
            <a:endParaRPr lang="en-US" sz="2400" dirty="0"/>
          </a:p>
          <a:p>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C446FACE-83F4-4F3D-A92A-34A2C5EA2A78}"/>
              </a:ext>
            </a:extLst>
          </p:cNvPr>
          <p:cNvPicPr>
            <a:picLocks noChangeAspect="1"/>
          </p:cNvPicPr>
          <p:nvPr/>
        </p:nvPicPr>
        <p:blipFill>
          <a:blip r:embed="rId2"/>
          <a:stretch>
            <a:fillRect/>
          </a:stretch>
        </p:blipFill>
        <p:spPr>
          <a:xfrm>
            <a:off x="838200" y="1786731"/>
            <a:ext cx="6934200" cy="1428750"/>
          </a:xfrm>
          <a:prstGeom prst="rect">
            <a:avLst/>
          </a:prstGeom>
        </p:spPr>
      </p:pic>
      <p:pic>
        <p:nvPicPr>
          <p:cNvPr id="7" name="Picture 6" descr="Text&#10;&#10;Description automatically generated">
            <a:extLst>
              <a:ext uri="{FF2B5EF4-FFF2-40B4-BE49-F238E27FC236}">
                <a16:creationId xmlns:a16="http://schemas.microsoft.com/office/drawing/2014/main" id="{5EADDC44-2915-448B-8E84-2B3801DF4350}"/>
              </a:ext>
            </a:extLst>
          </p:cNvPr>
          <p:cNvPicPr>
            <a:picLocks noChangeAspect="1"/>
          </p:cNvPicPr>
          <p:nvPr/>
        </p:nvPicPr>
        <p:blipFill>
          <a:blip r:embed="rId3"/>
          <a:stretch>
            <a:fillRect/>
          </a:stretch>
        </p:blipFill>
        <p:spPr>
          <a:xfrm>
            <a:off x="1295400" y="5715000"/>
            <a:ext cx="5638800" cy="1047750"/>
          </a:xfrm>
          <a:prstGeom prst="rect">
            <a:avLst/>
          </a:prstGeom>
        </p:spPr>
      </p:pic>
    </p:spTree>
    <p:extLst>
      <p:ext uri="{BB962C8B-B14F-4D97-AF65-F5344CB8AC3E}">
        <p14:creationId xmlns:p14="http://schemas.microsoft.com/office/powerpoint/2010/main" val="3007673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A935D56-DEBC-4912-8118-FC175E7D1C31}"/>
              </a:ext>
            </a:extLst>
          </p:cNvPr>
          <p:cNvSpPr>
            <a:spLocks noGrp="1"/>
          </p:cNvSpPr>
          <p:nvPr>
            <p:ph idx="1"/>
          </p:nvPr>
        </p:nvSpPr>
        <p:spPr>
          <a:xfrm>
            <a:off x="796873" y="-269883"/>
            <a:ext cx="7816595" cy="1605083"/>
          </a:xfrm>
        </p:spPr>
        <p:txBody>
          <a:bodyPr anchor="ctr">
            <a:normAutofit fontScale="40000" lnSpcReduction="20000"/>
          </a:bodyPr>
          <a:lstStyle/>
          <a:p>
            <a:pPr marL="0" indent="0">
              <a:lnSpc>
                <a:spcPct val="90000"/>
              </a:lnSpc>
              <a:buNone/>
            </a:pPr>
            <a:endParaRPr lang="en-US" sz="2000" dirty="0"/>
          </a:p>
          <a:p>
            <a:pPr marL="0" indent="0">
              <a:lnSpc>
                <a:spcPct val="90000"/>
              </a:lnSpc>
              <a:buNone/>
            </a:pPr>
            <a:endParaRPr lang="en-US" sz="800" dirty="0"/>
          </a:p>
          <a:p>
            <a:pPr marL="0" indent="0">
              <a:lnSpc>
                <a:spcPct val="90000"/>
              </a:lnSpc>
              <a:buNone/>
            </a:pPr>
            <a:endParaRPr lang="en-US" sz="2000" dirty="0"/>
          </a:p>
          <a:p>
            <a:pPr marL="0" indent="0">
              <a:lnSpc>
                <a:spcPct val="90000"/>
              </a:lnSpc>
              <a:buNone/>
            </a:pPr>
            <a:endParaRPr lang="en-US" sz="2000" dirty="0"/>
          </a:p>
          <a:p>
            <a:pPr marL="0" indent="0">
              <a:lnSpc>
                <a:spcPct val="90000"/>
              </a:lnSpc>
              <a:buNone/>
            </a:pPr>
            <a:r>
              <a:rPr lang="en-US" sz="2900" dirty="0"/>
              <a:t>Decision tree Algorithm has Score -&gt; 90.21% CV Score -&gt; 88.23%</a:t>
            </a:r>
          </a:p>
          <a:p>
            <a:pPr marL="0" indent="0">
              <a:lnSpc>
                <a:spcPct val="90000"/>
              </a:lnSpc>
              <a:buNone/>
            </a:pPr>
            <a:endParaRPr lang="en-US" sz="2900" dirty="0"/>
          </a:p>
          <a:p>
            <a:pPr marL="0" indent="0">
              <a:lnSpc>
                <a:spcPct val="90000"/>
              </a:lnSpc>
              <a:buNone/>
            </a:pPr>
            <a:r>
              <a:rPr lang="en-US" sz="2900" dirty="0"/>
              <a:t>Random Forest Algorithm has Score -&gt; 94.5% CV Score -&gt; 91.2%</a:t>
            </a:r>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GB" sz="800" dirty="0"/>
          </a:p>
          <a:p>
            <a:pPr marL="0" indent="0">
              <a:lnSpc>
                <a:spcPct val="90000"/>
              </a:lnSpc>
              <a:buNone/>
            </a:pPr>
            <a:endParaRPr lang="en-US" sz="800" dirty="0"/>
          </a:p>
        </p:txBody>
      </p:sp>
      <p:pic>
        <p:nvPicPr>
          <p:cNvPr id="3" name="Picture 2">
            <a:extLst>
              <a:ext uri="{FF2B5EF4-FFF2-40B4-BE49-F238E27FC236}">
                <a16:creationId xmlns:a16="http://schemas.microsoft.com/office/drawing/2014/main" id="{B6BB44B0-3CA9-4EC3-B584-55AA494364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14400"/>
            <a:ext cx="4462409" cy="4142465"/>
          </a:xfrm>
          <a:prstGeom prst="rect">
            <a:avLst/>
          </a:prstGeom>
        </p:spPr>
      </p:pic>
      <p:pic>
        <p:nvPicPr>
          <p:cNvPr id="6" name="Picture 5">
            <a:extLst>
              <a:ext uri="{FF2B5EF4-FFF2-40B4-BE49-F238E27FC236}">
                <a16:creationId xmlns:a16="http://schemas.microsoft.com/office/drawing/2014/main" id="{E0F06340-AD30-43BB-9A9D-FD4B4532F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5056865"/>
            <a:ext cx="4462411" cy="1801135"/>
          </a:xfrm>
          <a:prstGeom prst="rect">
            <a:avLst/>
          </a:prstGeom>
        </p:spPr>
      </p:pic>
      <p:pic>
        <p:nvPicPr>
          <p:cNvPr id="8" name="Picture 7">
            <a:extLst>
              <a:ext uri="{FF2B5EF4-FFF2-40B4-BE49-F238E27FC236}">
                <a16:creationId xmlns:a16="http://schemas.microsoft.com/office/drawing/2014/main" id="{3BDBA5DE-66CB-4ACC-9FA0-C524861B2C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2595" y="887437"/>
            <a:ext cx="4431405" cy="3930315"/>
          </a:xfrm>
          <a:prstGeom prst="rect">
            <a:avLst/>
          </a:prstGeom>
        </p:spPr>
      </p:pic>
      <p:pic>
        <p:nvPicPr>
          <p:cNvPr id="11" name="Picture 10">
            <a:extLst>
              <a:ext uri="{FF2B5EF4-FFF2-40B4-BE49-F238E27FC236}">
                <a16:creationId xmlns:a16="http://schemas.microsoft.com/office/drawing/2014/main" id="{6FC6A7D8-2F62-4AEC-81E9-C37D9FD2C1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3582" y="4817752"/>
            <a:ext cx="4440418" cy="2040248"/>
          </a:xfrm>
          <a:prstGeom prst="rect">
            <a:avLst/>
          </a:prstGeom>
        </p:spPr>
      </p:pic>
    </p:spTree>
    <p:extLst>
      <p:ext uri="{BB962C8B-B14F-4D97-AF65-F5344CB8AC3E}">
        <p14:creationId xmlns:p14="http://schemas.microsoft.com/office/powerpoint/2010/main" val="1233453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A935D56-DEBC-4912-8118-FC175E7D1C31}"/>
              </a:ext>
            </a:extLst>
          </p:cNvPr>
          <p:cNvSpPr>
            <a:spLocks noGrp="1"/>
          </p:cNvSpPr>
          <p:nvPr>
            <p:ph idx="1"/>
          </p:nvPr>
        </p:nvSpPr>
        <p:spPr>
          <a:xfrm>
            <a:off x="779714" y="-213867"/>
            <a:ext cx="7816595" cy="1605083"/>
          </a:xfrm>
        </p:spPr>
        <p:txBody>
          <a:bodyPr anchor="ctr">
            <a:normAutofit fontScale="40000" lnSpcReduction="20000"/>
          </a:bodyPr>
          <a:lstStyle/>
          <a:p>
            <a:pPr marL="0" indent="0">
              <a:lnSpc>
                <a:spcPct val="90000"/>
              </a:lnSpc>
              <a:buNone/>
            </a:pPr>
            <a:endParaRPr lang="en-US" sz="2000" dirty="0"/>
          </a:p>
          <a:p>
            <a:pPr marL="0" indent="0">
              <a:lnSpc>
                <a:spcPct val="90000"/>
              </a:lnSpc>
              <a:buNone/>
            </a:pPr>
            <a:endParaRPr lang="en-US" sz="800" dirty="0"/>
          </a:p>
          <a:p>
            <a:pPr marL="0" indent="0">
              <a:lnSpc>
                <a:spcPct val="90000"/>
              </a:lnSpc>
              <a:buNone/>
            </a:pPr>
            <a:endParaRPr lang="en-US" sz="2000" dirty="0"/>
          </a:p>
          <a:p>
            <a:pPr marL="0" indent="0">
              <a:lnSpc>
                <a:spcPct val="90000"/>
              </a:lnSpc>
              <a:buNone/>
            </a:pPr>
            <a:endParaRPr lang="en-US" sz="2000" dirty="0"/>
          </a:p>
          <a:p>
            <a:pPr marL="0" indent="0">
              <a:lnSpc>
                <a:spcPct val="90000"/>
              </a:lnSpc>
              <a:buNone/>
            </a:pPr>
            <a:r>
              <a:rPr lang="en-US" sz="2900" dirty="0"/>
              <a:t>Ada Boost Algorithm has Score -&gt; 85.1% CV Score -&gt; 90.93%</a:t>
            </a:r>
          </a:p>
          <a:p>
            <a:pPr marL="0" indent="0">
              <a:lnSpc>
                <a:spcPct val="90000"/>
              </a:lnSpc>
              <a:buNone/>
            </a:pPr>
            <a:endParaRPr lang="en-US" sz="2900" dirty="0"/>
          </a:p>
          <a:p>
            <a:pPr marL="0" indent="0">
              <a:lnSpc>
                <a:spcPct val="90000"/>
              </a:lnSpc>
              <a:buNone/>
            </a:pPr>
            <a:r>
              <a:rPr lang="en-US" sz="2900" dirty="0"/>
              <a:t>Gradient Boost Algorithm has Score -&gt; 88.7% CV Score -&gt; 81.7%</a:t>
            </a:r>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GB" sz="800" dirty="0"/>
          </a:p>
          <a:p>
            <a:pPr marL="0" indent="0">
              <a:lnSpc>
                <a:spcPct val="90000"/>
              </a:lnSpc>
              <a:buNone/>
            </a:pPr>
            <a:endParaRPr lang="en-US" sz="800" dirty="0"/>
          </a:p>
        </p:txBody>
      </p:sp>
      <p:pic>
        <p:nvPicPr>
          <p:cNvPr id="3" name="Picture 2">
            <a:extLst>
              <a:ext uri="{FF2B5EF4-FFF2-40B4-BE49-F238E27FC236}">
                <a16:creationId xmlns:a16="http://schemas.microsoft.com/office/drawing/2014/main" id="{04AC8B68-CCED-4695-A74E-617C0760D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49769"/>
            <a:ext cx="4448299" cy="3617866"/>
          </a:xfrm>
          <a:prstGeom prst="rect">
            <a:avLst/>
          </a:prstGeom>
        </p:spPr>
      </p:pic>
      <p:pic>
        <p:nvPicPr>
          <p:cNvPr id="6" name="Picture 5">
            <a:extLst>
              <a:ext uri="{FF2B5EF4-FFF2-40B4-BE49-F238E27FC236}">
                <a16:creationId xmlns:a16="http://schemas.microsoft.com/office/drawing/2014/main" id="{DBBC7F83-D26B-47EB-9CC2-27763DE5D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4567634"/>
            <a:ext cx="4448298" cy="2269029"/>
          </a:xfrm>
          <a:prstGeom prst="rect">
            <a:avLst/>
          </a:prstGeom>
        </p:spPr>
      </p:pic>
      <p:pic>
        <p:nvPicPr>
          <p:cNvPr id="11" name="Picture 10">
            <a:extLst>
              <a:ext uri="{FF2B5EF4-FFF2-40B4-BE49-F238E27FC236}">
                <a16:creationId xmlns:a16="http://schemas.microsoft.com/office/drawing/2014/main" id="{73067595-404E-42A6-BE03-296A2C157C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1061" y="928432"/>
            <a:ext cx="4452939" cy="3639202"/>
          </a:xfrm>
          <a:prstGeom prst="rect">
            <a:avLst/>
          </a:prstGeom>
        </p:spPr>
      </p:pic>
      <p:pic>
        <p:nvPicPr>
          <p:cNvPr id="13" name="Picture 12">
            <a:extLst>
              <a:ext uri="{FF2B5EF4-FFF2-40B4-BE49-F238E27FC236}">
                <a16:creationId xmlns:a16="http://schemas.microsoft.com/office/drawing/2014/main" id="{94B9965F-89B7-483D-9F93-5689C20A40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8011" y="4567634"/>
            <a:ext cx="4448298" cy="2269029"/>
          </a:xfrm>
          <a:prstGeom prst="rect">
            <a:avLst/>
          </a:prstGeom>
        </p:spPr>
      </p:pic>
    </p:spTree>
    <p:extLst>
      <p:ext uri="{BB962C8B-B14F-4D97-AF65-F5344CB8AC3E}">
        <p14:creationId xmlns:p14="http://schemas.microsoft.com/office/powerpoint/2010/main" val="589591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p:txBody>
          <a:bodyPr>
            <a:normAutofit/>
          </a:bodyPr>
          <a:lstStyle/>
          <a:p>
            <a:r>
              <a:rPr lang="en-US" sz="3200" dirty="0"/>
              <a:t>Roc Curve for all Models</a:t>
            </a:r>
            <a:endParaRPr lang="en-GB" sz="3200" dirty="0"/>
          </a:p>
        </p:txBody>
      </p:sp>
      <p:pic>
        <p:nvPicPr>
          <p:cNvPr id="1026" name="Picture 2">
            <a:extLst>
              <a:ext uri="{FF2B5EF4-FFF2-40B4-BE49-F238E27FC236}">
                <a16:creationId xmlns:a16="http://schemas.microsoft.com/office/drawing/2014/main" id="{D552F6B5-D2C2-4007-8342-6FE742FBB1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990601"/>
            <a:ext cx="4572000" cy="3124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550D6F3-2B47-4CF6-A46F-35D3495C1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43000"/>
            <a:ext cx="4572000" cy="29718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DE10424-B335-4445-AD28-3E1C2EDAF0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35826"/>
            <a:ext cx="4572000" cy="284597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9DB8F26-F53F-4412-A7A5-AA052935E4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094301"/>
            <a:ext cx="457200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000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p:txBody>
          <a:bodyPr>
            <a:normAutofit/>
          </a:bodyPr>
          <a:lstStyle/>
          <a:p>
            <a:r>
              <a:rPr lang="en-US" sz="2800" dirty="0"/>
              <a:t>Hyper Parameter Tuning for the final model -&gt; </a:t>
            </a:r>
            <a:br>
              <a:rPr lang="en-US" sz="2800" dirty="0"/>
            </a:br>
            <a:r>
              <a:rPr lang="en-US" sz="2800" dirty="0"/>
              <a:t>Decision Tree</a:t>
            </a:r>
            <a:endParaRPr lang="en-GB" sz="2800" dirty="0"/>
          </a:p>
        </p:txBody>
      </p:sp>
      <p:sp>
        <p:nvSpPr>
          <p:cNvPr id="5" name="Content Placeholder 4">
            <a:extLst>
              <a:ext uri="{FF2B5EF4-FFF2-40B4-BE49-F238E27FC236}">
                <a16:creationId xmlns:a16="http://schemas.microsoft.com/office/drawing/2014/main" id="{1A2D00E3-E5A2-4B67-8CBE-A8B1692264A2}"/>
              </a:ext>
            </a:extLst>
          </p:cNvPr>
          <p:cNvSpPr>
            <a:spLocks noGrp="1"/>
          </p:cNvSpPr>
          <p:nvPr>
            <p:ph idx="1"/>
          </p:nvPr>
        </p:nvSpPr>
        <p:spPr>
          <a:xfrm>
            <a:off x="457199" y="1417638"/>
            <a:ext cx="5890867" cy="4708525"/>
          </a:xfrm>
        </p:spPr>
        <p:txBody>
          <a:bodyPr/>
          <a:lstStyle/>
          <a:p>
            <a:endParaRPr lang="en-IN"/>
          </a:p>
        </p:txBody>
      </p:sp>
      <p:pic>
        <p:nvPicPr>
          <p:cNvPr id="8" name="Picture 7">
            <a:extLst>
              <a:ext uri="{FF2B5EF4-FFF2-40B4-BE49-F238E27FC236}">
                <a16:creationId xmlns:a16="http://schemas.microsoft.com/office/drawing/2014/main" id="{B1829696-A872-4E4F-A1F4-391982E4B2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31844"/>
            <a:ext cx="6291469" cy="5562599"/>
          </a:xfrm>
          <a:prstGeom prst="rect">
            <a:avLst/>
          </a:prstGeom>
          <a:noFill/>
          <a:ln>
            <a:noFill/>
          </a:ln>
        </p:spPr>
      </p:pic>
    </p:spTree>
    <p:extLst>
      <p:ext uri="{BB962C8B-B14F-4D97-AF65-F5344CB8AC3E}">
        <p14:creationId xmlns:p14="http://schemas.microsoft.com/office/powerpoint/2010/main" val="1500470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a:xfrm>
            <a:off x="495030" y="948458"/>
            <a:ext cx="2160621" cy="4890554"/>
          </a:xfrm>
        </p:spPr>
        <p:txBody>
          <a:bodyPr vert="horz" lIns="91440" tIns="45720" rIns="91440" bIns="45720" rtlCol="0" anchor="t">
            <a:normAutofit/>
          </a:bodyPr>
          <a:lstStyle/>
          <a:p>
            <a:pPr algn="l">
              <a:lnSpc>
                <a:spcPct val="90000"/>
              </a:lnSpc>
            </a:pP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ROC Curve </a:t>
            </a: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Final Model </a:t>
            </a:r>
            <a:r>
              <a:rPr lang="en-US" sz="2400" kern="1200" dirty="0">
                <a:solidFill>
                  <a:srgbClr val="FFFFFF"/>
                </a:solidFill>
                <a:latin typeface="+mj-lt"/>
                <a:ea typeface="+mj-ea"/>
                <a:cs typeface="+mj-cs"/>
                <a:sym typeface="Wingdings" panose="05000000000000000000" pitchFamily="2" charset="2"/>
              </a:rPr>
              <a:t></a:t>
            </a:r>
            <a:r>
              <a:rPr lang="en-US" sz="2400" kern="1200" dirty="0">
                <a:solidFill>
                  <a:srgbClr val="FFFFFF"/>
                </a:solidFill>
                <a:latin typeface="+mj-lt"/>
                <a:ea typeface="+mj-ea"/>
                <a:cs typeface="+mj-cs"/>
              </a:rPr>
              <a:t> Decision Tree</a:t>
            </a:r>
          </a:p>
        </p:txBody>
      </p:sp>
      <p:pic>
        <p:nvPicPr>
          <p:cNvPr id="4" name="Picture 3">
            <a:extLst>
              <a:ext uri="{FF2B5EF4-FFF2-40B4-BE49-F238E27FC236}">
                <a16:creationId xmlns:a16="http://schemas.microsoft.com/office/drawing/2014/main" id="{B34E9E20-9066-4E3B-94D7-0F0EF746B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2204" y="0"/>
            <a:ext cx="6101796" cy="6016752"/>
          </a:xfrm>
          <a:prstGeom prst="rect">
            <a:avLst/>
          </a:prstGeom>
        </p:spPr>
      </p:pic>
    </p:spTree>
    <p:extLst>
      <p:ext uri="{BB962C8B-B14F-4D97-AF65-F5344CB8AC3E}">
        <p14:creationId xmlns:p14="http://schemas.microsoft.com/office/powerpoint/2010/main" val="1163243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ED3B9A-E422-4D99-B47D-4D4217A3AB45}"/>
              </a:ext>
            </a:extLst>
          </p:cNvPr>
          <p:cNvSpPr>
            <a:spLocks noGrp="1"/>
          </p:cNvSpPr>
          <p:nvPr>
            <p:ph idx="1"/>
          </p:nvPr>
        </p:nvSpPr>
        <p:spPr>
          <a:xfrm>
            <a:off x="1068678" y="2494450"/>
            <a:ext cx="3040158" cy="917985"/>
          </a:xfrm>
        </p:spPr>
        <p:txBody>
          <a:bodyPr>
            <a:normAutofit/>
          </a:bodyPr>
          <a:lstStyle/>
          <a:p>
            <a:r>
              <a:rPr lang="en-US" sz="2100" dirty="0"/>
              <a:t>Finally Saving the </a:t>
            </a:r>
            <a:r>
              <a:rPr lang="en-US" sz="2100" dirty="0" err="1"/>
              <a:t>Moldel</a:t>
            </a:r>
            <a:endParaRPr lang="en-US" sz="2100" dirty="0"/>
          </a:p>
          <a:p>
            <a:pPr marL="0" indent="0">
              <a:buNone/>
            </a:pPr>
            <a:endParaRPr lang="en-US" sz="2100" dirty="0"/>
          </a:p>
          <a:p>
            <a:endParaRPr lang="en-US" sz="2100" dirty="0"/>
          </a:p>
          <a:p>
            <a:endParaRPr lang="en-GB" sz="2100" dirty="0"/>
          </a:p>
        </p:txBody>
      </p:sp>
      <p:pic>
        <p:nvPicPr>
          <p:cNvPr id="4" name="Picture 3">
            <a:extLst>
              <a:ext uri="{FF2B5EF4-FFF2-40B4-BE49-F238E27FC236}">
                <a16:creationId xmlns:a16="http://schemas.microsoft.com/office/drawing/2014/main" id="{5C7A5F56-FFA5-435B-A567-1B506AD70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445565"/>
            <a:ext cx="6614160" cy="1700784"/>
          </a:xfrm>
          <a:prstGeom prst="rect">
            <a:avLst/>
          </a:prstGeom>
        </p:spPr>
      </p:pic>
    </p:spTree>
    <p:extLst>
      <p:ext uri="{BB962C8B-B14F-4D97-AF65-F5344CB8AC3E}">
        <p14:creationId xmlns:p14="http://schemas.microsoft.com/office/powerpoint/2010/main" val="285057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ACKNOWLEDGMENT</a:t>
            </a:r>
            <a:endParaRPr lang="en-US" dirty="0"/>
          </a:p>
        </p:txBody>
      </p:sp>
      <p:sp>
        <p:nvSpPr>
          <p:cNvPr id="3" name="Content Placeholder 2"/>
          <p:cNvSpPr>
            <a:spLocks noGrp="1"/>
          </p:cNvSpPr>
          <p:nvPr>
            <p:ph idx="1"/>
          </p:nvPr>
        </p:nvSpPr>
        <p:spPr/>
        <p:txBody>
          <a:bodyPr>
            <a:normAutofit/>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Thanks for giving me the opportunity to work in FlipRobo Technologies as Intern and would like to express my gratitude to Data Trained Institute as well for trained me in Data Science Domain. This helps me to do my projects well and understand the concepts.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Dataset – FlipRobo Tech</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Resources used – Google, GitHub, Blogs for conceptual referring.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dirty="0"/>
          </a:p>
        </p:txBody>
      </p:sp>
    </p:spTree>
    <p:extLst>
      <p:ext uri="{BB962C8B-B14F-4D97-AF65-F5344CB8AC3E}">
        <p14:creationId xmlns:p14="http://schemas.microsoft.com/office/powerpoint/2010/main" val="31069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679C2-A24C-438F-8825-BD1F383A417C}"/>
              </a:ext>
            </a:extLst>
          </p:cNvPr>
          <p:cNvSpPr>
            <a:spLocks noGrp="1"/>
          </p:cNvSpPr>
          <p:nvPr>
            <p:ph idx="1"/>
          </p:nvPr>
        </p:nvSpPr>
        <p:spPr>
          <a:xfrm>
            <a:off x="457200" y="2438400"/>
            <a:ext cx="8229600" cy="1524000"/>
          </a:xfrm>
        </p:spPr>
        <p:txBody>
          <a:bodyPr/>
          <a:lstStyle/>
          <a:p>
            <a:pPr marL="0" indent="0">
              <a:buNone/>
            </a:pPr>
            <a:r>
              <a:rPr lang="en-US" dirty="0"/>
              <a:t>		</a:t>
            </a:r>
          </a:p>
          <a:p>
            <a:pPr marL="0" indent="0">
              <a:buNone/>
            </a:pPr>
            <a:r>
              <a:rPr lang="en-US" dirty="0"/>
              <a:t>		   </a:t>
            </a:r>
            <a:r>
              <a:rPr lang="en-US" sz="4800" b="1" dirty="0">
                <a:solidFill>
                  <a:schemeClr val="accent1">
                    <a:lumMod val="75000"/>
                  </a:schemeClr>
                </a:solidFill>
                <a:latin typeface="Amasis MT Pro Medium" panose="02040604050005020304" pitchFamily="18" charset="0"/>
              </a:rPr>
              <a:t>Thank You !! </a:t>
            </a:r>
            <a:r>
              <a:rPr lang="en-US" sz="4800" b="1" dirty="0">
                <a:solidFill>
                  <a:schemeClr val="accent1">
                    <a:lumMod val="75000"/>
                  </a:schemeClr>
                </a:solidFill>
                <a:latin typeface="Amasis MT Pro Medium" panose="02040604050005020304" pitchFamily="18" charset="0"/>
                <a:sym typeface="Wingdings" panose="05000000000000000000" pitchFamily="2" charset="2"/>
              </a:rPr>
              <a:t></a:t>
            </a:r>
            <a:endParaRPr lang="en-GB" sz="4800" b="1" dirty="0">
              <a:solidFill>
                <a:schemeClr val="accent1">
                  <a:lumMod val="75000"/>
                </a:schemeClr>
              </a:solidFill>
              <a:latin typeface="Amasis MT Pro Medium" panose="02040604050005020304" pitchFamily="18" charset="0"/>
            </a:endParaRPr>
          </a:p>
        </p:txBody>
      </p:sp>
    </p:spTree>
    <p:extLst>
      <p:ext uri="{BB962C8B-B14F-4D97-AF65-F5344CB8AC3E}">
        <p14:creationId xmlns:p14="http://schemas.microsoft.com/office/powerpoint/2010/main" val="287123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Business Problem </a:t>
            </a:r>
            <a:endParaRPr lang="en-US" dirty="0"/>
          </a:p>
        </p:txBody>
      </p:sp>
      <p:sp>
        <p:nvSpPr>
          <p:cNvPr id="3" name="Content Placeholder 2"/>
          <p:cNvSpPr>
            <a:spLocks noGrp="1"/>
          </p:cNvSpPr>
          <p:nvPr>
            <p:ph idx="1"/>
          </p:nvPr>
        </p:nvSpPr>
        <p:spPr/>
        <p:txBody>
          <a:bodyPr>
            <a:normAutofit fontScale="92500" lnSpcReduction="10000"/>
          </a:bodyPr>
          <a:lstStyle/>
          <a:p>
            <a:pPr marL="400050" indent="-28575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low-income populations. </a:t>
            </a:r>
          </a:p>
          <a:p>
            <a:pPr marL="400050" indent="-285750" algn="just">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28575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MFS becomes very useful when targeting especially the unbanked poor families living in remote areas with not much sources of income.</a:t>
            </a:r>
          </a:p>
          <a:p>
            <a:pPr marL="400050" indent="-285750" algn="just">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400050" indent="-28575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It is widely accepted as a poverty-reduction tool, representing $70 billion in outstanding loans and a global outreach of 200 million clients.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28575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client wants some predictions that could help them in further investment and improvement in selection of customers for the credit.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100791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Conceptual Background of the Domain Problem</a:t>
            </a:r>
            <a:endParaRPr lang="en-US" sz="3200" dirty="0"/>
          </a:p>
        </p:txBody>
      </p:sp>
      <p:sp>
        <p:nvSpPr>
          <p:cNvPr id="3" name="Content Placeholder 2"/>
          <p:cNvSpPr>
            <a:spLocks noGrp="1"/>
          </p:cNvSpPr>
          <p:nvPr>
            <p:ph idx="1"/>
          </p:nvPr>
        </p:nvSpPr>
        <p:spPr>
          <a:xfrm>
            <a:off x="457200" y="1600200"/>
            <a:ext cx="8229600" cy="4876800"/>
          </a:xfrm>
        </p:spPr>
        <p:txBody>
          <a:bodyPr>
            <a:noAutofit/>
          </a:bodyPr>
          <a:lstStyle/>
          <a:p>
            <a:pPr marL="400050" indent="-28575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28575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28575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problem contains data of customers who is defaulter / Non – defaulters and has the main account and data account recharge and total amount of sum amount and its frequency. So, we need to predict for each loan transaction, whether the customer will be paying back the loaned amount within 5 days of insurance of loan.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600" dirty="0"/>
          </a:p>
        </p:txBody>
      </p:sp>
    </p:spTree>
    <p:extLst>
      <p:ext uri="{BB962C8B-B14F-4D97-AF65-F5344CB8AC3E}">
        <p14:creationId xmlns:p14="http://schemas.microsoft.com/office/powerpoint/2010/main" val="129618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4000" dirty="0"/>
              <a:t>Motivation for the Problem Undertaken</a:t>
            </a:r>
            <a:endParaRPr lang="en-US" dirty="0"/>
          </a:p>
        </p:txBody>
      </p:sp>
      <p:sp>
        <p:nvSpPr>
          <p:cNvPr id="3" name="Content Placeholder 2"/>
          <p:cNvSpPr>
            <a:spLocks noGrp="1"/>
          </p:cNvSpPr>
          <p:nvPr>
            <p:ph idx="1"/>
          </p:nvPr>
        </p:nvSpPr>
        <p:spPr/>
        <p:txBody>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will help the client to get help on their future investment on telecom industry and that will improve the importance of communication in a person’s life, thus, focusing on providing their services and products to low-income families and poor customers that can help them in the need of hour.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879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3202" y="639520"/>
            <a:ext cx="2571750" cy="1719072"/>
          </a:xfrm>
        </p:spPr>
        <p:txBody>
          <a:bodyPr anchor="b">
            <a:normAutofit fontScale="90000"/>
          </a:bodyPr>
          <a:lstStyle/>
          <a:p>
            <a:pPr lvl="0">
              <a:lnSpc>
                <a:spcPct val="90000"/>
              </a:lnSpc>
            </a:pPr>
            <a:r>
              <a:rPr lang="en-IN" sz="3300"/>
              <a:t>Data Sources and their formats</a:t>
            </a:r>
            <a:endParaRPr lang="en-US" sz="3300"/>
          </a:p>
        </p:txBody>
      </p:sp>
      <p:sp>
        <p:nvSpPr>
          <p:cNvPr id="3" name="Content Placeholder 2"/>
          <p:cNvSpPr>
            <a:spLocks noGrp="1"/>
          </p:cNvSpPr>
          <p:nvPr>
            <p:ph idx="1"/>
          </p:nvPr>
        </p:nvSpPr>
        <p:spPr>
          <a:xfrm>
            <a:off x="473202" y="2807208"/>
            <a:ext cx="2571750" cy="3410712"/>
          </a:xfrm>
        </p:spPr>
        <p:txBody>
          <a:bodyPr anchor="t">
            <a:normAutofit/>
          </a:bodyPr>
          <a:lstStyle/>
          <a:p>
            <a:r>
              <a:rPr lang="en-IN" sz="1900"/>
              <a:t>The sample data is provided to us from FlipRobo client database, and we can see there are 209593 rows and 37 columns in the given dataset.</a:t>
            </a:r>
          </a:p>
          <a:p>
            <a:pPr marL="0" indent="0">
              <a:buNone/>
            </a:pPr>
            <a:endParaRPr lang="en-US" sz="1900"/>
          </a:p>
          <a:p>
            <a:endParaRPr lang="en-US" sz="1900"/>
          </a:p>
        </p:txBody>
      </p:sp>
      <p:pic>
        <p:nvPicPr>
          <p:cNvPr id="5" name="Picture 4">
            <a:extLst>
              <a:ext uri="{FF2B5EF4-FFF2-40B4-BE49-F238E27FC236}">
                <a16:creationId xmlns:a16="http://schemas.microsoft.com/office/drawing/2014/main" id="{2863EFC8-5E54-4D1B-8013-05DC053B3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626" y="838200"/>
            <a:ext cx="5591193" cy="4194498"/>
          </a:xfrm>
          <a:prstGeom prst="rect">
            <a:avLst/>
          </a:prstGeom>
        </p:spPr>
      </p:pic>
    </p:spTree>
    <p:extLst>
      <p:ext uri="{BB962C8B-B14F-4D97-AF65-F5344CB8AC3E}">
        <p14:creationId xmlns:p14="http://schemas.microsoft.com/office/powerpoint/2010/main" val="70475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8879" y="800392"/>
            <a:ext cx="7698523" cy="1212102"/>
          </a:xfrm>
        </p:spPr>
        <p:txBody>
          <a:bodyPr>
            <a:normAutofit/>
          </a:bodyPr>
          <a:lstStyle/>
          <a:p>
            <a:pPr lvl="0"/>
            <a:r>
              <a:rPr lang="en-IN" sz="3500">
                <a:solidFill>
                  <a:srgbClr val="FFFFFF"/>
                </a:solidFill>
              </a:rPr>
              <a:t>Mathematical/ Analytical Modeling of the Problem</a:t>
            </a:r>
            <a:endParaRPr lang="en-US" sz="3500">
              <a:solidFill>
                <a:srgbClr val="FFFFFF"/>
              </a:solidFill>
            </a:endParaRPr>
          </a:p>
        </p:txBody>
      </p:sp>
      <p:sp>
        <p:nvSpPr>
          <p:cNvPr id="3" name="Content Placeholder 2"/>
          <p:cNvSpPr>
            <a:spLocks noGrp="1"/>
          </p:cNvSpPr>
          <p:nvPr>
            <p:ph idx="1"/>
          </p:nvPr>
        </p:nvSpPr>
        <p:spPr>
          <a:xfrm>
            <a:off x="1025718" y="2490436"/>
            <a:ext cx="7281746" cy="3567173"/>
          </a:xfrm>
        </p:spPr>
        <p:txBody>
          <a:bodyPr anchor="ctr">
            <a:normAutofit/>
          </a:bodyPr>
          <a:lstStyle/>
          <a:p>
            <a:r>
              <a:rPr lang="en-IN" sz="2100" dirty="0"/>
              <a:t>In this case, Label ‘1’ indicates that the loan has been payed i.e., Non- defaulter, while Label ‘0’ indicates that the loan has not been payed i.e., defaulter.  In the provided </a:t>
            </a:r>
            <a:r>
              <a:rPr lang="en-IN" sz="2100" b="1" i="1" dirty="0"/>
              <a:t>dataset</a:t>
            </a:r>
            <a:r>
              <a:rPr lang="en-IN" sz="2100" dirty="0"/>
              <a:t>, our target variable "label" is a </a:t>
            </a:r>
            <a:r>
              <a:rPr lang="en-IN" sz="2100" b="1" i="1" dirty="0"/>
              <a:t>categorical</a:t>
            </a:r>
            <a:r>
              <a:rPr lang="en-IN" sz="2100" dirty="0"/>
              <a:t> with two categories: " defaulter " and " Non- defaulter ".  Therefore, we will be handling this modelling problem as classification. </a:t>
            </a:r>
            <a:endParaRPr lang="en-US" sz="2100" dirty="0"/>
          </a:p>
          <a:p>
            <a:endParaRPr lang="en-US" sz="2100" dirty="0"/>
          </a:p>
        </p:txBody>
      </p:sp>
    </p:spTree>
    <p:extLst>
      <p:ext uri="{BB962C8B-B14F-4D97-AF65-F5344CB8AC3E}">
        <p14:creationId xmlns:p14="http://schemas.microsoft.com/office/powerpoint/2010/main" val="1098617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fontScale="90000"/>
          </a:bodyPr>
          <a:lstStyle/>
          <a:p>
            <a:pPr lvl="0"/>
            <a:r>
              <a:rPr lang="en-IN"/>
              <a:t>Data Pre-processing Done</a:t>
            </a:r>
            <a:endParaRPr lang="en-US" dirty="0"/>
          </a:p>
        </p:txBody>
      </p:sp>
      <p:sp>
        <p:nvSpPr>
          <p:cNvPr id="3" name="Content Placeholder 2"/>
          <p:cNvSpPr>
            <a:spLocks noGrp="1"/>
          </p:cNvSpPr>
          <p:nvPr>
            <p:ph idx="1"/>
          </p:nvPr>
        </p:nvSpPr>
        <p:spPr>
          <a:xfrm>
            <a:off x="457200" y="1066800"/>
            <a:ext cx="8229600" cy="5715000"/>
          </a:xfrm>
        </p:spPr>
        <p:txBody>
          <a:bodyPr/>
          <a:lstStyle/>
          <a:p>
            <a:r>
              <a:rPr lang="en-US" sz="2400" dirty="0"/>
              <a:t>Splitted day and month and Dropping unimportant columns.</a:t>
            </a:r>
          </a:p>
          <a:p>
            <a:endParaRPr lang="en-US" sz="2400" dirty="0"/>
          </a:p>
          <a:p>
            <a:endParaRPr lang="en-US" sz="2400" dirty="0"/>
          </a:p>
          <a:p>
            <a:endParaRPr lang="en-US" sz="2400" dirty="0"/>
          </a:p>
          <a:p>
            <a:endParaRPr lang="en-US" sz="2400" dirty="0"/>
          </a:p>
          <a:p>
            <a:endParaRPr lang="en-US" sz="2400" dirty="0"/>
          </a:p>
          <a:p>
            <a:r>
              <a:rPr lang="en-US" sz="2400" dirty="0"/>
              <a:t>Feature Importance</a:t>
            </a:r>
            <a:endParaRPr lang="en-US" sz="2000" dirty="0"/>
          </a:p>
          <a:p>
            <a:pPr marL="0" indent="0">
              <a:buNone/>
            </a:pPr>
            <a:endParaRPr lang="en-US" dirty="0"/>
          </a:p>
        </p:txBody>
      </p:sp>
      <p:pic>
        <p:nvPicPr>
          <p:cNvPr id="1026" name="Picture 2">
            <a:extLst>
              <a:ext uri="{FF2B5EF4-FFF2-40B4-BE49-F238E27FC236}">
                <a16:creationId xmlns:a16="http://schemas.microsoft.com/office/drawing/2014/main" id="{8102B14E-2B8A-4E31-8861-6312A3CFFC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8600" y="3694340"/>
            <a:ext cx="5105400" cy="28890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27DB448-AFB3-4763-AC06-0633F8837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222" y="1905061"/>
            <a:ext cx="6693408" cy="816864"/>
          </a:xfrm>
          <a:prstGeom prst="rect">
            <a:avLst/>
          </a:prstGeom>
        </p:spPr>
      </p:pic>
      <p:pic>
        <p:nvPicPr>
          <p:cNvPr id="7" name="Picture 6">
            <a:extLst>
              <a:ext uri="{FF2B5EF4-FFF2-40B4-BE49-F238E27FC236}">
                <a16:creationId xmlns:a16="http://schemas.microsoft.com/office/drawing/2014/main" id="{07689005-DCB4-4E71-ACFC-FFDED1DC27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222" y="2728752"/>
            <a:ext cx="6723888" cy="780288"/>
          </a:xfrm>
          <a:prstGeom prst="rect">
            <a:avLst/>
          </a:prstGeom>
        </p:spPr>
      </p:pic>
    </p:spTree>
    <p:extLst>
      <p:ext uri="{BB962C8B-B14F-4D97-AF65-F5344CB8AC3E}">
        <p14:creationId xmlns:p14="http://schemas.microsoft.com/office/powerpoint/2010/main" val="850021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038" y="-385026"/>
            <a:ext cx="8416672" cy="1605083"/>
          </a:xfrm>
        </p:spPr>
        <p:txBody>
          <a:bodyPr anchor="ctr">
            <a:normAutofit/>
          </a:bodyPr>
          <a:lstStyle/>
          <a:p>
            <a:pPr marL="0" indent="0" algn="just">
              <a:buNone/>
            </a:pPr>
            <a:r>
              <a:rPr lang="en-US" sz="1700" dirty="0"/>
              <a:t>			  </a:t>
            </a:r>
            <a:r>
              <a:rPr lang="en-US" sz="2800" dirty="0"/>
              <a:t>Outliers Handling</a:t>
            </a:r>
          </a:p>
          <a:p>
            <a:pPr marL="0" indent="0">
              <a:buNone/>
            </a:pPr>
            <a:endParaRPr lang="en-US" sz="1700" dirty="0"/>
          </a:p>
        </p:txBody>
      </p:sp>
      <p:pic>
        <p:nvPicPr>
          <p:cNvPr id="4" name="Picture 3">
            <a:extLst>
              <a:ext uri="{FF2B5EF4-FFF2-40B4-BE49-F238E27FC236}">
                <a16:creationId xmlns:a16="http://schemas.microsoft.com/office/drawing/2014/main" id="{9D844EA5-B34B-4CB3-987E-65461A7E11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4" y="534171"/>
            <a:ext cx="4525131" cy="3565829"/>
          </a:xfrm>
          <a:prstGeom prst="rect">
            <a:avLst/>
          </a:prstGeom>
        </p:spPr>
      </p:pic>
      <p:pic>
        <p:nvPicPr>
          <p:cNvPr id="7" name="Picture 6">
            <a:extLst>
              <a:ext uri="{FF2B5EF4-FFF2-40B4-BE49-F238E27FC236}">
                <a16:creationId xmlns:a16="http://schemas.microsoft.com/office/drawing/2014/main" id="{2D6A1FD4-1E6E-4266-8249-1CC63E8523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40" y="2926542"/>
            <a:ext cx="4495800" cy="3931458"/>
          </a:xfrm>
          <a:prstGeom prst="rect">
            <a:avLst/>
          </a:prstGeom>
        </p:spPr>
      </p:pic>
      <p:pic>
        <p:nvPicPr>
          <p:cNvPr id="12" name="Picture 11">
            <a:extLst>
              <a:ext uri="{FF2B5EF4-FFF2-40B4-BE49-F238E27FC236}">
                <a16:creationId xmlns:a16="http://schemas.microsoft.com/office/drawing/2014/main" id="{E40C9AC3-48CF-4F6B-94F9-2AD4EBDDB1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63636" y="504525"/>
            <a:ext cx="4572000" cy="3565829"/>
          </a:xfrm>
          <a:prstGeom prst="rect">
            <a:avLst/>
          </a:prstGeom>
        </p:spPr>
      </p:pic>
      <p:pic>
        <p:nvPicPr>
          <p:cNvPr id="16" name="Picture 15">
            <a:extLst>
              <a:ext uri="{FF2B5EF4-FFF2-40B4-BE49-F238E27FC236}">
                <a16:creationId xmlns:a16="http://schemas.microsoft.com/office/drawing/2014/main" id="{9AA1AF39-155D-4FAD-8B1A-3D290F008D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56348" y="4070354"/>
            <a:ext cx="4707317" cy="2758000"/>
          </a:xfrm>
          <a:prstGeom prst="rect">
            <a:avLst/>
          </a:prstGeom>
        </p:spPr>
      </p:pic>
    </p:spTree>
    <p:extLst>
      <p:ext uri="{BB962C8B-B14F-4D97-AF65-F5344CB8AC3E}">
        <p14:creationId xmlns:p14="http://schemas.microsoft.com/office/powerpoint/2010/main" val="905776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466</TotalTime>
  <Words>859</Words>
  <Application>Microsoft Office PowerPoint</Application>
  <PresentationFormat>On-screen Show (4:3)</PresentationFormat>
  <Paragraphs>90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Amasis MT Pro Medium</vt:lpstr>
      <vt:lpstr>Arial</vt:lpstr>
      <vt:lpstr>Calibri</vt:lpstr>
      <vt:lpstr>Century Gothic</vt:lpstr>
      <vt:lpstr>Wingdings 3</vt:lpstr>
      <vt:lpstr>Ion</vt:lpstr>
      <vt:lpstr>Micro-Credit Defaulter Project</vt:lpstr>
      <vt:lpstr>ACKNOWLEDGMENT</vt:lpstr>
      <vt:lpstr>Business Problem </vt:lpstr>
      <vt:lpstr>Conceptual Background of the Domain Problem</vt:lpstr>
      <vt:lpstr>Motivation for the Problem Undertaken</vt:lpstr>
      <vt:lpstr>Data Sources and their formats</vt:lpstr>
      <vt:lpstr>Mathematical/ Analytical Modeling of the Problem</vt:lpstr>
      <vt:lpstr>Data Pre-processing Done</vt:lpstr>
      <vt:lpstr>PowerPoint Presentation</vt:lpstr>
      <vt:lpstr>Some of the visualization  about the data,              Data Visualization -             Frequency of main account recharged by  Defaulters in &lt; 30 days    </vt:lpstr>
      <vt:lpstr>Some of the visualization  about the data,              Maximum amount of loans is taken by defaulters in &lt; 30 days and there are 2 options 5Rs and 10Rs which customer needs to payback as 6Rs and 12Rs.               </vt:lpstr>
      <vt:lpstr>PowerPoint Presentation</vt:lpstr>
      <vt:lpstr>PowerPoint Presentation</vt:lpstr>
      <vt:lpstr>PowerPoint Presentation</vt:lpstr>
      <vt:lpstr>PowerPoint Presentation</vt:lpstr>
      <vt:lpstr>Roc Curve for all Models</vt:lpstr>
      <vt:lpstr>Hyper Parameter Tuning for the final model -&gt;  Decision Tree</vt:lpstr>
      <vt:lpstr>      ROC Curve  Final Model  Decision Tree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dc:title>
  <dc:creator>hemant patar</dc:creator>
  <cp:lastModifiedBy>Radhika Narayana</cp:lastModifiedBy>
  <cp:revision>9</cp:revision>
  <dcterms:created xsi:type="dcterms:W3CDTF">2006-08-16T00:00:00Z</dcterms:created>
  <dcterms:modified xsi:type="dcterms:W3CDTF">2021-10-19T03:38:18Z</dcterms:modified>
</cp:coreProperties>
</file>