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1" r:id="rId6"/>
    <p:sldId id="262" r:id="rId7"/>
    <p:sldId id="263" r:id="rId8"/>
    <p:sldId id="279" r:id="rId9"/>
    <p:sldId id="264" r:id="rId10"/>
    <p:sldId id="265" r:id="rId11"/>
    <p:sldId id="280" r:id="rId12"/>
    <p:sldId id="281" r:id="rId13"/>
    <p:sldId id="282" r:id="rId14"/>
    <p:sldId id="283" r:id="rId15"/>
    <p:sldId id="284" r:id="rId16"/>
    <p:sldId id="285" r:id="rId17"/>
    <p:sldId id="286" r:id="rId18"/>
    <p:sldId id="272" r:id="rId19"/>
    <p:sldId id="287" r:id="rId20"/>
    <p:sldId id="276" r:id="rId21"/>
    <p:sldId id="268"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1444E0-D15F-45CC-9A4A-F452D581F8DE}">
          <p14:sldIdLst>
            <p14:sldId id="256"/>
            <p14:sldId id="257"/>
            <p14:sldId id="258"/>
            <p14:sldId id="259"/>
            <p14:sldId id="261"/>
            <p14:sldId id="262"/>
            <p14:sldId id="263"/>
            <p14:sldId id="279"/>
            <p14:sldId id="264"/>
            <p14:sldId id="265"/>
            <p14:sldId id="280"/>
            <p14:sldId id="281"/>
            <p14:sldId id="282"/>
            <p14:sldId id="283"/>
            <p14:sldId id="284"/>
            <p14:sldId id="285"/>
            <p14:sldId id="286"/>
            <p14:sldId id="272"/>
            <p14:sldId id="287"/>
            <p14:sldId id="276"/>
            <p14:sldId id="26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68" d="100"/>
          <a:sy n="68" d="100"/>
        </p:scale>
        <p:origin x="1464" y="1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1D8BD707-D9CF-40AE-B4C6-C98DA3205C09}" type="datetimeFigureOut">
              <a:rPr lang="en-US" smtClean="0"/>
              <a:pPr/>
              <a:t>9/30/2021</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7278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50106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5546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99199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2391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8691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1237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78790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219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5084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336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72746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97901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28981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9/30/2021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3959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4163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54567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9/30/2021</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13197819"/>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799" y="2202447"/>
            <a:ext cx="7772400" cy="1470025"/>
          </a:xfrm>
        </p:spPr>
        <p:txBody>
          <a:bodyPr>
            <a:normAutofit fontScale="90000"/>
          </a:bodyPr>
          <a:lstStyle/>
          <a:p>
            <a:r>
              <a:rPr lang="en-IN" b="1" i="1" u="sng" dirty="0"/>
              <a:t>Housing Price predict Project</a:t>
            </a:r>
            <a:br>
              <a:rPr lang="en-IN" b="1" i="1" u="sng" dirty="0"/>
            </a:br>
            <a:br>
              <a:rPr lang="en-IN" b="1" i="1" u="sng" dirty="0"/>
            </a:br>
            <a:br>
              <a:rPr lang="en-IN" b="1" i="1" u="sng" dirty="0"/>
            </a:br>
            <a:br>
              <a:rPr lang="en-IN" b="1" i="1" u="sng" dirty="0"/>
            </a:br>
            <a:br>
              <a:rPr lang="en-IN" b="1" i="1" u="sng" dirty="0"/>
            </a:br>
            <a:endParaRPr lang="en-US" b="1" i="1" dirty="0"/>
          </a:p>
        </p:txBody>
      </p:sp>
      <p:sp>
        <p:nvSpPr>
          <p:cNvPr id="3" name="Subtitle 2"/>
          <p:cNvSpPr>
            <a:spLocks noGrp="1"/>
          </p:cNvSpPr>
          <p:nvPr>
            <p:ph type="subTitle" idx="1"/>
          </p:nvPr>
        </p:nvSpPr>
        <p:spPr>
          <a:xfrm>
            <a:off x="457200" y="3930211"/>
            <a:ext cx="5029200" cy="1752600"/>
          </a:xfrm>
        </p:spPr>
        <p:txBody>
          <a:bodyPr/>
          <a:lstStyle/>
          <a:p>
            <a:endParaRPr lang="en-IN" dirty="0"/>
          </a:p>
          <a:p>
            <a:r>
              <a:rPr lang="en-IN" dirty="0"/>
              <a:t>Submitted by:</a:t>
            </a:r>
            <a:endParaRPr lang="en-US" dirty="0"/>
          </a:p>
          <a:p>
            <a:r>
              <a:rPr lang="en-IN" dirty="0" err="1"/>
              <a:t>P.V.Raghavulu</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112783" y="68681"/>
            <a:ext cx="2684146" cy="1836319"/>
          </a:xfrm>
          <a:prstGeom prst="rect">
            <a:avLst/>
          </a:prstGeom>
          <a:noFill/>
          <a:ln>
            <a:noFill/>
          </a:ln>
        </p:spPr>
      </p:pic>
      <p:pic>
        <p:nvPicPr>
          <p:cNvPr id="1028" name="Picture 4" descr="GitHub - dsciitpatna/House-price-prediction-dsc">
            <a:extLst>
              <a:ext uri="{FF2B5EF4-FFF2-40B4-BE49-F238E27FC236}">
                <a16:creationId xmlns:a16="http://schemas.microsoft.com/office/drawing/2014/main" id="{6204B9FF-62EB-4EDB-AE7B-09437B4CEE4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8911" y="1415610"/>
            <a:ext cx="3891890"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61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38124" y="338328"/>
            <a:ext cx="8416672" cy="1605083"/>
          </a:xfrm>
        </p:spPr>
        <p:txBody>
          <a:bodyPr anchor="ctr">
            <a:normAutofit/>
          </a:bodyPr>
          <a:lstStyle/>
          <a:p>
            <a:pPr marL="0" indent="0" algn="just">
              <a:buNone/>
            </a:pPr>
            <a:r>
              <a:rPr lang="en-US" sz="1700" dirty="0"/>
              <a:t>			  </a:t>
            </a:r>
            <a:r>
              <a:rPr lang="en-US" sz="2800" dirty="0"/>
              <a:t>Outliers Handling</a:t>
            </a:r>
          </a:p>
          <a:p>
            <a:pPr marL="0" indent="0">
              <a:buNone/>
            </a:pPr>
            <a:endParaRPr lang="en-US" sz="1700" dirty="0"/>
          </a:p>
        </p:txBody>
      </p:sp>
      <p:pic>
        <p:nvPicPr>
          <p:cNvPr id="9" name="Picture 8" descr="Text&#10;&#10;Description automatically generated">
            <a:extLst>
              <a:ext uri="{FF2B5EF4-FFF2-40B4-BE49-F238E27FC236}">
                <a16:creationId xmlns:a16="http://schemas.microsoft.com/office/drawing/2014/main" id="{5E9CDAFE-C0A5-49B8-8CE8-8BBFAED96FE7}"/>
              </a:ext>
            </a:extLst>
          </p:cNvPr>
          <p:cNvPicPr/>
          <p:nvPr/>
        </p:nvPicPr>
        <p:blipFill>
          <a:blip r:embed="rId2"/>
          <a:stretch>
            <a:fillRect/>
          </a:stretch>
        </p:blipFill>
        <p:spPr>
          <a:xfrm>
            <a:off x="238124" y="2419320"/>
            <a:ext cx="4236720" cy="2115185"/>
          </a:xfrm>
          <a:prstGeom prst="rect">
            <a:avLst/>
          </a:prstGeom>
        </p:spPr>
      </p:pic>
      <p:pic>
        <p:nvPicPr>
          <p:cNvPr id="4" name="Picture 3">
            <a:extLst>
              <a:ext uri="{FF2B5EF4-FFF2-40B4-BE49-F238E27FC236}">
                <a16:creationId xmlns:a16="http://schemas.microsoft.com/office/drawing/2014/main" id="{A330F5AA-1928-4A88-91E3-64678E07DFDA}"/>
              </a:ext>
            </a:extLst>
          </p:cNvPr>
          <p:cNvPicPr>
            <a:picLocks noChangeAspect="1"/>
          </p:cNvPicPr>
          <p:nvPr/>
        </p:nvPicPr>
        <p:blipFill>
          <a:blip r:embed="rId3"/>
          <a:stretch>
            <a:fillRect/>
          </a:stretch>
        </p:blipFill>
        <p:spPr>
          <a:xfrm>
            <a:off x="236410" y="4347374"/>
            <a:ext cx="4210050" cy="2115186"/>
          </a:xfrm>
          <a:prstGeom prst="rect">
            <a:avLst/>
          </a:prstGeom>
        </p:spPr>
      </p:pic>
      <p:pic>
        <p:nvPicPr>
          <p:cNvPr id="1026" name="Picture 2">
            <a:extLst>
              <a:ext uri="{FF2B5EF4-FFF2-40B4-BE49-F238E27FC236}">
                <a16:creationId xmlns:a16="http://schemas.microsoft.com/office/drawing/2014/main" id="{99BB82F2-7B8A-455A-821A-7A6C58618D1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7427" y="2419320"/>
            <a:ext cx="4724858" cy="3934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776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3" name="Content Placeholder 2"/>
          <p:cNvSpPr>
            <a:spLocks noGrp="1"/>
          </p:cNvSpPr>
          <p:nvPr>
            <p:ph idx="1"/>
          </p:nvPr>
        </p:nvSpPr>
        <p:spPr>
          <a:xfrm>
            <a:off x="862287" y="2423821"/>
            <a:ext cx="4447067" cy="3519780"/>
          </a:xfrm>
        </p:spPr>
        <p:txBody>
          <a:bodyPr>
            <a:normAutofit/>
          </a:bodyPr>
          <a:lstStyle/>
          <a:p>
            <a:pPr marL="457200"/>
            <a:r>
              <a:rPr lang="en-IN" sz="1700" dirty="0">
                <a:effectLst/>
                <a:latin typeface="Calibri" panose="020F0502020204030204" pitchFamily="34" charset="0"/>
                <a:ea typeface="Calibri" panose="020F0502020204030204" pitchFamily="34" charset="0"/>
                <a:cs typeface="Times New Roman" panose="02020603050405020304" pitchFamily="18" charset="0"/>
              </a:rPr>
              <a:t>The below plot shows that rating of over all conditions of house which is greater than 5 has price of &gt; 1.5L and the house which has rating of &gt;8 of material and finishing of house price is &gt;30L. </a:t>
            </a:r>
            <a:endParaRPr lang="en-GB" sz="1700" dirty="0">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800"/>
              </a:spcAft>
            </a:pPr>
            <a:r>
              <a:rPr lang="en-IN" sz="1700" dirty="0">
                <a:effectLst/>
                <a:latin typeface="Calibri" panose="020F0502020204030204" pitchFamily="34" charset="0"/>
                <a:ea typeface="Calibri" panose="020F0502020204030204" pitchFamily="34" charset="0"/>
                <a:cs typeface="Times New Roman" panose="02020603050405020304" pitchFamily="18" charset="0"/>
              </a:rPr>
              <a:t>Also, the plot shows that most of the house roof style is shed / hip / flat.</a:t>
            </a:r>
          </a:p>
          <a:p>
            <a:pPr marL="114300" indent="0">
              <a:spcAft>
                <a:spcPts val="800"/>
              </a:spcAft>
              <a:buNone/>
            </a:pPr>
            <a:endParaRPr lang="en-US" sz="1700" dirty="0"/>
          </a:p>
        </p:txBody>
      </p:sp>
      <p:pic>
        <p:nvPicPr>
          <p:cNvPr id="8" name="Picture 7">
            <a:extLst>
              <a:ext uri="{FF2B5EF4-FFF2-40B4-BE49-F238E27FC236}">
                <a16:creationId xmlns:a16="http://schemas.microsoft.com/office/drawing/2014/main" id="{F56380C0-AB95-4EE2-8057-FCB0EF48802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09353" y="0"/>
            <a:ext cx="3758447" cy="6403491"/>
          </a:xfrm>
          <a:prstGeom prst="rect">
            <a:avLst/>
          </a:prstGeom>
          <a:noFill/>
          <a:ln>
            <a:noFill/>
          </a:ln>
        </p:spPr>
      </p:pic>
    </p:spTree>
    <p:extLst>
      <p:ext uri="{BB962C8B-B14F-4D97-AF65-F5344CB8AC3E}">
        <p14:creationId xmlns:p14="http://schemas.microsoft.com/office/powerpoint/2010/main" val="4191654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3" name="Content Placeholder 2"/>
          <p:cNvSpPr>
            <a:spLocks noGrp="1"/>
          </p:cNvSpPr>
          <p:nvPr>
            <p:ph idx="1"/>
          </p:nvPr>
        </p:nvSpPr>
        <p:spPr>
          <a:xfrm>
            <a:off x="862287" y="2423821"/>
            <a:ext cx="4447067" cy="3519780"/>
          </a:xfrm>
        </p:spPr>
        <p:txBody>
          <a:bodyPr>
            <a:normAutofit/>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below plot explains that most of the roof material in houses are Wood Shingles and the exterior used on houses are Imitation Stucco and Masonry veneer type of most of the houses are Stone and the houses which is satisfying these conditions are selling the house price &gt;25L.</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spcAft>
                <a:spcPts val="800"/>
              </a:spcAft>
              <a:buNone/>
            </a:pPr>
            <a:endParaRPr lang="en-US" sz="1700" dirty="0"/>
          </a:p>
        </p:txBody>
      </p:sp>
      <p:pic>
        <p:nvPicPr>
          <p:cNvPr id="9" name="Picture 8">
            <a:extLst>
              <a:ext uri="{FF2B5EF4-FFF2-40B4-BE49-F238E27FC236}">
                <a16:creationId xmlns:a16="http://schemas.microsoft.com/office/drawing/2014/main" id="{C118B788-6076-44E2-9A5D-99E17BB52C8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199" y="-56271"/>
            <a:ext cx="3276601" cy="4038600"/>
          </a:xfrm>
          <a:prstGeom prst="rect">
            <a:avLst/>
          </a:prstGeom>
          <a:noFill/>
          <a:ln>
            <a:noFill/>
          </a:ln>
        </p:spPr>
      </p:pic>
      <p:pic>
        <p:nvPicPr>
          <p:cNvPr id="11" name="Picture 10">
            <a:extLst>
              <a:ext uri="{FF2B5EF4-FFF2-40B4-BE49-F238E27FC236}">
                <a16:creationId xmlns:a16="http://schemas.microsoft.com/office/drawing/2014/main" id="{0739B385-E4C9-47D7-9C5B-573F3338A8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91199" y="4038600"/>
            <a:ext cx="3352799" cy="2364891"/>
          </a:xfrm>
          <a:prstGeom prst="rect">
            <a:avLst/>
          </a:prstGeom>
          <a:noFill/>
          <a:ln>
            <a:noFill/>
          </a:ln>
        </p:spPr>
      </p:pic>
    </p:spTree>
    <p:extLst>
      <p:ext uri="{BB962C8B-B14F-4D97-AF65-F5344CB8AC3E}">
        <p14:creationId xmlns:p14="http://schemas.microsoft.com/office/powerpoint/2010/main" val="4069142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3" name="Content Placeholder 2"/>
          <p:cNvSpPr>
            <a:spLocks noGrp="1"/>
          </p:cNvSpPr>
          <p:nvPr>
            <p:ph idx="1"/>
          </p:nvPr>
        </p:nvSpPr>
        <p:spPr>
          <a:xfrm>
            <a:off x="862287" y="2423821"/>
            <a:ext cx="4447067" cy="3519780"/>
          </a:xfrm>
        </p:spPr>
        <p:txBody>
          <a:bodyPr>
            <a:normAutofit/>
          </a:bodyPr>
          <a:lstStyle/>
          <a:p>
            <a:pPr marL="400050" indent="-28575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The exterior condition and basement of house which is having rating of Excellent has price of &gt;20L.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Most of the house possess the foundation type as Poured Concrete and it has the high price of &gt;20L.</a:t>
            </a:r>
            <a:endParaRPr lang="en-US" sz="1700" dirty="0"/>
          </a:p>
        </p:txBody>
      </p:sp>
      <p:pic>
        <p:nvPicPr>
          <p:cNvPr id="8" name="Picture 7">
            <a:extLst>
              <a:ext uri="{FF2B5EF4-FFF2-40B4-BE49-F238E27FC236}">
                <a16:creationId xmlns:a16="http://schemas.microsoft.com/office/drawing/2014/main" id="{DA2B1BCB-FCA7-4C44-AA32-121380B3E34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09352" y="-33307"/>
            <a:ext cx="3862781" cy="3995707"/>
          </a:xfrm>
          <a:prstGeom prst="rect">
            <a:avLst/>
          </a:prstGeom>
          <a:noFill/>
          <a:ln>
            <a:noFill/>
          </a:ln>
        </p:spPr>
      </p:pic>
      <p:pic>
        <p:nvPicPr>
          <p:cNvPr id="11" name="Picture 10">
            <a:extLst>
              <a:ext uri="{FF2B5EF4-FFF2-40B4-BE49-F238E27FC236}">
                <a16:creationId xmlns:a16="http://schemas.microsoft.com/office/drawing/2014/main" id="{DE6E0BDF-9D5C-40BA-B682-B0A097F5337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09352" y="3962400"/>
            <a:ext cx="3862781" cy="2441091"/>
          </a:xfrm>
          <a:prstGeom prst="rect">
            <a:avLst/>
          </a:prstGeom>
          <a:noFill/>
          <a:ln>
            <a:noFill/>
          </a:ln>
        </p:spPr>
      </p:pic>
    </p:spTree>
    <p:extLst>
      <p:ext uri="{BB962C8B-B14F-4D97-AF65-F5344CB8AC3E}">
        <p14:creationId xmlns:p14="http://schemas.microsoft.com/office/powerpoint/2010/main" val="1277535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2287" y="499397"/>
            <a:ext cx="4447066" cy="1640180"/>
          </a:xfrm>
        </p:spPr>
        <p:txBody>
          <a:bodyPr anchor="b">
            <a:normAutofit/>
          </a:bodyPr>
          <a:lstStyle/>
          <a:p>
            <a:pPr lvl="0"/>
            <a:r>
              <a:rPr lang="en-US" sz="3500"/>
              <a:t>Data Visualization -</a:t>
            </a:r>
          </a:p>
        </p:txBody>
      </p:sp>
      <p:sp>
        <p:nvSpPr>
          <p:cNvPr id="3" name="Content Placeholder 2"/>
          <p:cNvSpPr>
            <a:spLocks noGrp="1"/>
          </p:cNvSpPr>
          <p:nvPr>
            <p:ph idx="1"/>
          </p:nvPr>
        </p:nvSpPr>
        <p:spPr>
          <a:xfrm>
            <a:off x="862287" y="2423821"/>
            <a:ext cx="4447067" cy="3519780"/>
          </a:xfrm>
        </p:spPr>
        <p:txBody>
          <a:bodyPr>
            <a:normAutofit/>
          </a:bodyPr>
          <a:lstStyle/>
          <a:p>
            <a:pPr marL="400050" indent="-28575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plot shows that most of the house heating type is Gas forced warm air furnace and central air conditioned and fireplace quality should be excellent has price of &gt;1.5L.</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endParaRPr lang="en-US" sz="1700" dirty="0"/>
          </a:p>
        </p:txBody>
      </p:sp>
      <p:pic>
        <p:nvPicPr>
          <p:cNvPr id="9" name="Picture 8">
            <a:extLst>
              <a:ext uri="{FF2B5EF4-FFF2-40B4-BE49-F238E27FC236}">
                <a16:creationId xmlns:a16="http://schemas.microsoft.com/office/drawing/2014/main" id="{992C7BE3-E07A-4566-A899-56F7F9C2188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47665" y="-15390"/>
            <a:ext cx="3696335" cy="4206390"/>
          </a:xfrm>
          <a:prstGeom prst="rect">
            <a:avLst/>
          </a:prstGeom>
          <a:noFill/>
          <a:ln>
            <a:noFill/>
          </a:ln>
        </p:spPr>
      </p:pic>
      <p:pic>
        <p:nvPicPr>
          <p:cNvPr id="11" name="Picture 10">
            <a:extLst>
              <a:ext uri="{FF2B5EF4-FFF2-40B4-BE49-F238E27FC236}">
                <a16:creationId xmlns:a16="http://schemas.microsoft.com/office/drawing/2014/main" id="{38C5ED4A-6623-4AF1-ADF1-D296A08CF1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47663" y="4191001"/>
            <a:ext cx="3696335" cy="2167602"/>
          </a:xfrm>
          <a:prstGeom prst="rect">
            <a:avLst/>
          </a:prstGeom>
          <a:noFill/>
          <a:ln>
            <a:noFill/>
          </a:ln>
        </p:spPr>
      </p:pic>
    </p:spTree>
    <p:extLst>
      <p:ext uri="{BB962C8B-B14F-4D97-AF65-F5344CB8AC3E}">
        <p14:creationId xmlns:p14="http://schemas.microsoft.com/office/powerpoint/2010/main" val="1004520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38124" y="338328"/>
            <a:ext cx="8416672" cy="1605083"/>
          </a:xfrm>
        </p:spPr>
        <p:txBody>
          <a:bodyPr anchor="ctr">
            <a:normAutofit/>
          </a:bodyPr>
          <a:lstStyle/>
          <a:p>
            <a:pPr marL="0" indent="0" algn="just">
              <a:buNone/>
            </a:pPr>
            <a:r>
              <a:rPr lang="en-US" sz="1700" dirty="0"/>
              <a:t>			  </a:t>
            </a:r>
            <a:r>
              <a:rPr lang="en-US" sz="2800" dirty="0"/>
              <a:t>Data Visualization</a:t>
            </a:r>
          </a:p>
          <a:p>
            <a:pPr marL="0" indent="0">
              <a:buNone/>
            </a:pPr>
            <a:endParaRPr lang="en-US" sz="1700" dirty="0"/>
          </a:p>
        </p:txBody>
      </p:sp>
      <p:pic>
        <p:nvPicPr>
          <p:cNvPr id="2" name="Picture 1">
            <a:extLst>
              <a:ext uri="{FF2B5EF4-FFF2-40B4-BE49-F238E27FC236}">
                <a16:creationId xmlns:a16="http://schemas.microsoft.com/office/drawing/2014/main" id="{03F8F548-4153-4051-9831-F64A2141A918}"/>
              </a:ext>
            </a:extLst>
          </p:cNvPr>
          <p:cNvPicPr>
            <a:picLocks noChangeAspect="1"/>
          </p:cNvPicPr>
          <p:nvPr/>
        </p:nvPicPr>
        <p:blipFill>
          <a:blip r:embed="rId2"/>
          <a:stretch>
            <a:fillRect/>
          </a:stretch>
        </p:blipFill>
        <p:spPr>
          <a:xfrm>
            <a:off x="242958" y="2419320"/>
            <a:ext cx="4206605" cy="3926164"/>
          </a:xfrm>
          <a:prstGeom prst="rect">
            <a:avLst/>
          </a:prstGeom>
        </p:spPr>
      </p:pic>
      <p:pic>
        <p:nvPicPr>
          <p:cNvPr id="5" name="Picture 4">
            <a:extLst>
              <a:ext uri="{FF2B5EF4-FFF2-40B4-BE49-F238E27FC236}">
                <a16:creationId xmlns:a16="http://schemas.microsoft.com/office/drawing/2014/main" id="{D8E20D93-2D61-4D22-ABE8-B1FD468AD177}"/>
              </a:ext>
            </a:extLst>
          </p:cNvPr>
          <p:cNvPicPr>
            <a:picLocks noChangeAspect="1"/>
          </p:cNvPicPr>
          <p:nvPr/>
        </p:nvPicPr>
        <p:blipFill>
          <a:blip r:embed="rId3"/>
          <a:stretch>
            <a:fillRect/>
          </a:stretch>
        </p:blipFill>
        <p:spPr>
          <a:xfrm>
            <a:off x="4694437" y="2419320"/>
            <a:ext cx="4206605" cy="3926164"/>
          </a:xfrm>
          <a:prstGeom prst="rect">
            <a:avLst/>
          </a:prstGeom>
        </p:spPr>
      </p:pic>
    </p:spTree>
    <p:extLst>
      <p:ext uri="{BB962C8B-B14F-4D97-AF65-F5344CB8AC3E}">
        <p14:creationId xmlns:p14="http://schemas.microsoft.com/office/powerpoint/2010/main" val="819735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sz="2400" dirty="0"/>
              <a:t>Standard-Scalar is applied to standardize the input data.</a:t>
            </a:r>
          </a:p>
          <a:p>
            <a:r>
              <a:rPr lang="en-US" sz="2400" dirty="0"/>
              <a:t>Splitted the train and test data for model building,</a:t>
            </a:r>
          </a:p>
          <a:p>
            <a:pPr marL="0" indent="0">
              <a:buNone/>
            </a:pPr>
            <a:endParaRPr lang="en-US" sz="2400" dirty="0"/>
          </a:p>
          <a:p>
            <a:endParaRPr lang="en-US" sz="2400" dirty="0"/>
          </a:p>
          <a:p>
            <a:endParaRPr lang="en-US" sz="2400" dirty="0"/>
          </a:p>
          <a:p>
            <a:endParaRPr lang="en-US" sz="2400" dirty="0"/>
          </a:p>
          <a:p>
            <a:endParaRPr lang="en-US" sz="2400" dirty="0"/>
          </a:p>
          <a:p>
            <a:r>
              <a:rPr lang="en-US" sz="2400" dirty="0"/>
              <a:t>After train test split, we apply the below Regression algorithms and cross Val score  to find the best scoring one.</a:t>
            </a:r>
          </a:p>
          <a:p>
            <a:pPr marL="457200" indent="-457200" algn="just">
              <a:buFont typeface="+mj-lt"/>
              <a:buAutoNum type="arabicPeriod"/>
            </a:pPr>
            <a:r>
              <a:rPr lang="en-US" sz="2400" dirty="0">
                <a:solidFill>
                  <a:srgbClr val="FF0000"/>
                </a:solidFill>
              </a:rPr>
              <a:t>Random Forest</a:t>
            </a:r>
          </a:p>
          <a:p>
            <a:pPr marL="457200" indent="-457200" algn="just">
              <a:buFont typeface="+mj-lt"/>
              <a:buAutoNum type="arabicPeriod"/>
            </a:pPr>
            <a:r>
              <a:rPr lang="en-US" sz="2400" dirty="0">
                <a:solidFill>
                  <a:srgbClr val="FF0000"/>
                </a:solidFill>
              </a:rPr>
              <a:t>K- Neighbors</a:t>
            </a:r>
          </a:p>
          <a:p>
            <a:pPr marL="457200" indent="-457200" algn="just">
              <a:buFont typeface="+mj-lt"/>
              <a:buAutoNum type="arabicPeriod"/>
            </a:pPr>
            <a:r>
              <a:rPr lang="en-US" sz="2400" dirty="0">
                <a:solidFill>
                  <a:srgbClr val="FF0000"/>
                </a:solidFill>
              </a:rPr>
              <a:t>Ada / Gradient Boost</a:t>
            </a:r>
          </a:p>
          <a:p>
            <a:pPr marL="457200" indent="-457200" algn="just">
              <a:buFont typeface="+mj-lt"/>
              <a:buAutoNum type="arabicPeriod"/>
            </a:pPr>
            <a:r>
              <a:rPr lang="en-US" sz="2400" dirty="0">
                <a:solidFill>
                  <a:srgbClr val="FF0000"/>
                </a:solidFill>
              </a:rPr>
              <a:t>Linear Regression</a:t>
            </a:r>
          </a:p>
          <a:p>
            <a:pPr marL="0" indent="0">
              <a:buNone/>
            </a:pPr>
            <a:endParaRPr lang="en-US" sz="2400" dirty="0"/>
          </a:p>
        </p:txBody>
      </p:sp>
      <p:pic>
        <p:nvPicPr>
          <p:cNvPr id="4" name="Picture 3" descr="Text&#10;&#10;Description automatically generated">
            <a:extLst>
              <a:ext uri="{FF2B5EF4-FFF2-40B4-BE49-F238E27FC236}">
                <a16:creationId xmlns:a16="http://schemas.microsoft.com/office/drawing/2014/main" id="{0CB16967-455A-4E96-B4FF-FA19B96FE298}"/>
              </a:ext>
            </a:extLst>
          </p:cNvPr>
          <p:cNvPicPr/>
          <p:nvPr/>
        </p:nvPicPr>
        <p:blipFill>
          <a:blip r:embed="rId2"/>
          <a:stretch>
            <a:fillRect/>
          </a:stretch>
        </p:blipFill>
        <p:spPr>
          <a:xfrm>
            <a:off x="1600200" y="1447800"/>
            <a:ext cx="5731510" cy="1530350"/>
          </a:xfrm>
          <a:prstGeom prst="rect">
            <a:avLst/>
          </a:prstGeom>
        </p:spPr>
      </p:pic>
    </p:spTree>
    <p:extLst>
      <p:ext uri="{BB962C8B-B14F-4D97-AF65-F5344CB8AC3E}">
        <p14:creationId xmlns:p14="http://schemas.microsoft.com/office/powerpoint/2010/main" val="1443914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013" y="54865"/>
            <a:ext cx="8416672" cy="1651620"/>
          </a:xfrm>
        </p:spPr>
        <p:txBody>
          <a:bodyPr anchor="ctr">
            <a:normAutofit/>
          </a:bodyPr>
          <a:lstStyle/>
          <a:p>
            <a:pPr marL="0" indent="0" algn="just">
              <a:buNone/>
            </a:pPr>
            <a:r>
              <a:rPr lang="en-US" sz="2800" dirty="0"/>
              <a:t>Model Building:</a:t>
            </a:r>
          </a:p>
          <a:p>
            <a:r>
              <a:rPr lang="en-US" sz="2400" dirty="0"/>
              <a:t>Random Forest has CV Score </a:t>
            </a:r>
            <a:r>
              <a:rPr lang="en-US" sz="2800" dirty="0"/>
              <a:t>– 74.4%</a:t>
            </a:r>
          </a:p>
          <a:p>
            <a:r>
              <a:rPr lang="en-US" sz="2400" dirty="0"/>
              <a:t>K- Neighbors has CV Score – 55.2%</a:t>
            </a:r>
          </a:p>
        </p:txBody>
      </p:sp>
      <p:pic>
        <p:nvPicPr>
          <p:cNvPr id="8" name="Picture 7" descr="Scatter chart&#10;&#10;Description automatically generated with medium confidence">
            <a:extLst>
              <a:ext uri="{FF2B5EF4-FFF2-40B4-BE49-F238E27FC236}">
                <a16:creationId xmlns:a16="http://schemas.microsoft.com/office/drawing/2014/main" id="{19D4A572-1765-4CB8-A2CB-5AFE0FABFAD7}"/>
              </a:ext>
            </a:extLst>
          </p:cNvPr>
          <p:cNvPicPr/>
          <p:nvPr/>
        </p:nvPicPr>
        <p:blipFill>
          <a:blip r:embed="rId2"/>
          <a:stretch>
            <a:fillRect/>
          </a:stretch>
        </p:blipFill>
        <p:spPr>
          <a:xfrm>
            <a:off x="307273" y="2419320"/>
            <a:ext cx="4005580" cy="3829079"/>
          </a:xfrm>
          <a:prstGeom prst="rect">
            <a:avLst/>
          </a:prstGeom>
        </p:spPr>
      </p:pic>
      <p:pic>
        <p:nvPicPr>
          <p:cNvPr id="9" name="Picture 8" descr="Chart, scatter chart&#10;&#10;Description automatically generated">
            <a:extLst>
              <a:ext uri="{FF2B5EF4-FFF2-40B4-BE49-F238E27FC236}">
                <a16:creationId xmlns:a16="http://schemas.microsoft.com/office/drawing/2014/main" id="{12D220C1-DB63-4950-8DF3-C1F6C071AB4D}"/>
              </a:ext>
            </a:extLst>
          </p:cNvPr>
          <p:cNvPicPr/>
          <p:nvPr/>
        </p:nvPicPr>
        <p:blipFill>
          <a:blip r:embed="rId3"/>
          <a:stretch>
            <a:fillRect/>
          </a:stretch>
        </p:blipFill>
        <p:spPr>
          <a:xfrm>
            <a:off x="4728277" y="2483398"/>
            <a:ext cx="4108450" cy="3870077"/>
          </a:xfrm>
          <a:prstGeom prst="rect">
            <a:avLst/>
          </a:prstGeom>
        </p:spPr>
      </p:pic>
    </p:spTree>
    <p:extLst>
      <p:ext uri="{BB962C8B-B14F-4D97-AF65-F5344CB8AC3E}">
        <p14:creationId xmlns:p14="http://schemas.microsoft.com/office/powerpoint/2010/main" val="3306291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A935D56-DEBC-4912-8118-FC175E7D1C31}"/>
              </a:ext>
            </a:extLst>
          </p:cNvPr>
          <p:cNvSpPr>
            <a:spLocks noGrp="1"/>
          </p:cNvSpPr>
          <p:nvPr>
            <p:ph idx="1"/>
          </p:nvPr>
        </p:nvSpPr>
        <p:spPr>
          <a:xfrm>
            <a:off x="838200" y="338328"/>
            <a:ext cx="7816595" cy="1605083"/>
          </a:xfrm>
        </p:spPr>
        <p:txBody>
          <a:bodyPr anchor="ctr">
            <a:normAutofit fontScale="40000" lnSpcReduction="20000"/>
          </a:bodyPr>
          <a:lstStyle/>
          <a:p>
            <a:pPr marL="0" indent="0">
              <a:lnSpc>
                <a:spcPct val="90000"/>
              </a:lnSpc>
              <a:buNone/>
            </a:pPr>
            <a:endParaRPr lang="en-US" sz="2000" dirty="0"/>
          </a:p>
          <a:p>
            <a:pPr marL="0" indent="0">
              <a:lnSpc>
                <a:spcPct val="90000"/>
              </a:lnSpc>
              <a:buNone/>
            </a:pPr>
            <a:endParaRPr lang="en-US" sz="800" dirty="0"/>
          </a:p>
          <a:p>
            <a:pPr marL="0" indent="0">
              <a:lnSpc>
                <a:spcPct val="90000"/>
              </a:lnSpc>
              <a:buNone/>
            </a:pPr>
            <a:endParaRPr lang="en-US" sz="2000" dirty="0"/>
          </a:p>
          <a:p>
            <a:r>
              <a:rPr lang="en-US" sz="3200" dirty="0"/>
              <a:t>Gradient Boost has CV Score </a:t>
            </a:r>
            <a:r>
              <a:rPr lang="en-US" sz="3600" dirty="0"/>
              <a:t>– 75%</a:t>
            </a:r>
          </a:p>
          <a:p>
            <a:endParaRPr lang="en-US" sz="3600" dirty="0"/>
          </a:p>
          <a:p>
            <a:r>
              <a:rPr lang="en-US" sz="3200" dirty="0"/>
              <a:t>Linear Regression has CV Score – 69.5%</a:t>
            </a:r>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GB" sz="800" dirty="0"/>
          </a:p>
          <a:p>
            <a:pPr marL="0" indent="0">
              <a:lnSpc>
                <a:spcPct val="90000"/>
              </a:lnSpc>
              <a:buNone/>
            </a:pPr>
            <a:endParaRPr lang="en-US" sz="800" dirty="0"/>
          </a:p>
        </p:txBody>
      </p:sp>
      <p:pic>
        <p:nvPicPr>
          <p:cNvPr id="8" name="Picture 7" descr="Chart, scatter chart&#10;&#10;Description automatically generated">
            <a:extLst>
              <a:ext uri="{FF2B5EF4-FFF2-40B4-BE49-F238E27FC236}">
                <a16:creationId xmlns:a16="http://schemas.microsoft.com/office/drawing/2014/main" id="{5A234612-C674-4001-86C3-0117BE101920}"/>
              </a:ext>
            </a:extLst>
          </p:cNvPr>
          <p:cNvPicPr/>
          <p:nvPr/>
        </p:nvPicPr>
        <p:blipFill>
          <a:blip r:embed="rId2"/>
          <a:stretch>
            <a:fillRect/>
          </a:stretch>
        </p:blipFill>
        <p:spPr>
          <a:xfrm>
            <a:off x="258317" y="2211010"/>
            <a:ext cx="4313683" cy="4189790"/>
          </a:xfrm>
          <a:prstGeom prst="rect">
            <a:avLst/>
          </a:prstGeom>
        </p:spPr>
      </p:pic>
      <p:pic>
        <p:nvPicPr>
          <p:cNvPr id="9" name="Picture 8" descr="Chart, scatter chart&#10;&#10;Description automatically generated">
            <a:extLst>
              <a:ext uri="{FF2B5EF4-FFF2-40B4-BE49-F238E27FC236}">
                <a16:creationId xmlns:a16="http://schemas.microsoft.com/office/drawing/2014/main" id="{860D46E6-19B9-47CE-B49D-0B365AAAD26F}"/>
              </a:ext>
            </a:extLst>
          </p:cNvPr>
          <p:cNvPicPr/>
          <p:nvPr/>
        </p:nvPicPr>
        <p:blipFill>
          <a:blip r:embed="rId3"/>
          <a:stretch>
            <a:fillRect/>
          </a:stretch>
        </p:blipFill>
        <p:spPr>
          <a:xfrm>
            <a:off x="4602480" y="2159922"/>
            <a:ext cx="4541520" cy="4291965"/>
          </a:xfrm>
          <a:prstGeom prst="rect">
            <a:avLst/>
          </a:prstGeom>
        </p:spPr>
      </p:pic>
    </p:spTree>
    <p:extLst>
      <p:ext uri="{BB962C8B-B14F-4D97-AF65-F5344CB8AC3E}">
        <p14:creationId xmlns:p14="http://schemas.microsoft.com/office/powerpoint/2010/main" val="1233453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FFEF-18E8-4276-85C1-EE4A8BA04343}"/>
              </a:ext>
            </a:extLst>
          </p:cNvPr>
          <p:cNvSpPr>
            <a:spLocks noGrp="1"/>
          </p:cNvSpPr>
          <p:nvPr>
            <p:ph type="title"/>
          </p:nvPr>
        </p:nvSpPr>
        <p:spPr/>
        <p:txBody>
          <a:bodyPr>
            <a:normAutofit/>
          </a:bodyPr>
          <a:lstStyle/>
          <a:p>
            <a:r>
              <a:rPr lang="en-US" sz="2800" dirty="0"/>
              <a:t>Ada Boost has CV Score </a:t>
            </a:r>
            <a:r>
              <a:rPr lang="en-US" sz="3200" dirty="0"/>
              <a:t>– 75%</a:t>
            </a:r>
          </a:p>
        </p:txBody>
      </p:sp>
      <p:pic>
        <p:nvPicPr>
          <p:cNvPr id="12" name="Content Placeholder 11">
            <a:extLst>
              <a:ext uri="{FF2B5EF4-FFF2-40B4-BE49-F238E27FC236}">
                <a16:creationId xmlns:a16="http://schemas.microsoft.com/office/drawing/2014/main" id="{1AE68AA8-CCA0-46B7-B2BF-4D33D083ECC6}"/>
              </a:ext>
            </a:extLst>
          </p:cNvPr>
          <p:cNvPicPr>
            <a:picLocks noGrp="1" noChangeAspect="1"/>
          </p:cNvPicPr>
          <p:nvPr>
            <p:ph idx="1"/>
          </p:nvPr>
        </p:nvPicPr>
        <p:blipFill>
          <a:blip r:embed="rId2"/>
          <a:stretch>
            <a:fillRect/>
          </a:stretch>
        </p:blipFill>
        <p:spPr>
          <a:xfrm>
            <a:off x="3124213" y="2141538"/>
            <a:ext cx="2438374" cy="3649662"/>
          </a:xfrm>
        </p:spPr>
      </p:pic>
    </p:spTree>
    <p:extLst>
      <p:ext uri="{BB962C8B-B14F-4D97-AF65-F5344CB8AC3E}">
        <p14:creationId xmlns:p14="http://schemas.microsoft.com/office/powerpoint/2010/main" val="3612462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ACKNOWLEDGMENT</a:t>
            </a:r>
            <a:endParaRPr lang="en-US" dirty="0"/>
          </a:p>
        </p:txBody>
      </p:sp>
      <p:sp>
        <p:nvSpPr>
          <p:cNvPr id="3" name="Content Placeholder 2"/>
          <p:cNvSpPr>
            <a:spLocks noGrp="1"/>
          </p:cNvSpPr>
          <p:nvPr>
            <p:ph idx="1"/>
          </p:nvPr>
        </p:nvSpPr>
        <p:spPr/>
        <p:txBody>
          <a:bodyPr>
            <a:normAutofit/>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Thanks for giving me the opportunity to work in Flip Robo Technologies as Intern and would like to express my gratitude to Data Trained Institute as well for trained me in Data Science Domain. This helps me to do my projects well and understand the concepts.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Dataset – FlipRobo Tech</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Resources used – Google, GitHub, Blogs for conceptual referring.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dirty="0"/>
          </a:p>
        </p:txBody>
      </p:sp>
    </p:spTree>
    <p:extLst>
      <p:ext uri="{BB962C8B-B14F-4D97-AF65-F5344CB8AC3E}">
        <p14:creationId xmlns:p14="http://schemas.microsoft.com/office/powerpoint/2010/main" val="31069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FFEF-18E8-4276-85C1-EE4A8BA04343}"/>
              </a:ext>
            </a:extLst>
          </p:cNvPr>
          <p:cNvSpPr>
            <a:spLocks noGrp="1"/>
          </p:cNvSpPr>
          <p:nvPr>
            <p:ph type="title"/>
          </p:nvPr>
        </p:nvSpPr>
        <p:spPr/>
        <p:txBody>
          <a:bodyPr>
            <a:normAutofit/>
          </a:bodyPr>
          <a:lstStyle/>
          <a:p>
            <a:r>
              <a:rPr lang="en-US" sz="2800" dirty="0"/>
              <a:t>Hyper Parameter Tuning for the final model -&gt; </a:t>
            </a:r>
            <a:br>
              <a:rPr lang="en-US" sz="2800" dirty="0"/>
            </a:br>
            <a:r>
              <a:rPr lang="en-US" sz="2800" dirty="0"/>
              <a:t>Gradient Boost</a:t>
            </a:r>
            <a:endParaRPr lang="en-GB" sz="2800" dirty="0"/>
          </a:p>
        </p:txBody>
      </p:sp>
      <p:pic>
        <p:nvPicPr>
          <p:cNvPr id="6" name="Content Placeholder 5" descr="Graphical user interface, text, application&#10;&#10;Description automatically generated">
            <a:extLst>
              <a:ext uri="{FF2B5EF4-FFF2-40B4-BE49-F238E27FC236}">
                <a16:creationId xmlns:a16="http://schemas.microsoft.com/office/drawing/2014/main" id="{93CE5ABB-174C-4209-8BBE-8A5236EFD3A7}"/>
              </a:ext>
            </a:extLst>
          </p:cNvPr>
          <p:cNvPicPr>
            <a:picLocks noGrp="1"/>
          </p:cNvPicPr>
          <p:nvPr>
            <p:ph idx="1"/>
          </p:nvPr>
        </p:nvPicPr>
        <p:blipFill>
          <a:blip r:embed="rId2"/>
          <a:stretch>
            <a:fillRect/>
          </a:stretch>
        </p:blipFill>
        <p:spPr>
          <a:xfrm>
            <a:off x="2209543" y="2141538"/>
            <a:ext cx="4267713" cy="3649662"/>
          </a:xfrm>
          <a:prstGeom prst="rect">
            <a:avLst/>
          </a:prstGeom>
        </p:spPr>
      </p:pic>
    </p:spTree>
    <p:extLst>
      <p:ext uri="{BB962C8B-B14F-4D97-AF65-F5344CB8AC3E}">
        <p14:creationId xmlns:p14="http://schemas.microsoft.com/office/powerpoint/2010/main" val="1500470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ED3B9A-E422-4D99-B47D-4D4217A3AB45}"/>
              </a:ext>
            </a:extLst>
          </p:cNvPr>
          <p:cNvSpPr>
            <a:spLocks noGrp="1"/>
          </p:cNvSpPr>
          <p:nvPr>
            <p:ph idx="1"/>
          </p:nvPr>
        </p:nvSpPr>
        <p:spPr>
          <a:xfrm>
            <a:off x="1068678" y="2494450"/>
            <a:ext cx="3040158" cy="3563159"/>
          </a:xfrm>
        </p:spPr>
        <p:txBody>
          <a:bodyPr>
            <a:normAutofit/>
          </a:bodyPr>
          <a:lstStyle/>
          <a:p>
            <a:r>
              <a:rPr lang="en-US" sz="2100" dirty="0"/>
              <a:t>Finally Saving the model .pkl file  and Loading the test data File,</a:t>
            </a:r>
          </a:p>
          <a:p>
            <a:pPr marL="0" indent="0">
              <a:buNone/>
            </a:pPr>
            <a:endParaRPr lang="en-US" sz="2100" dirty="0"/>
          </a:p>
          <a:p>
            <a:endParaRPr lang="en-US" sz="2100" dirty="0"/>
          </a:p>
          <a:p>
            <a:endParaRPr lang="en-GB" sz="2100" dirty="0"/>
          </a:p>
        </p:txBody>
      </p:sp>
      <p:pic>
        <p:nvPicPr>
          <p:cNvPr id="4" name="Picture 3">
            <a:extLst>
              <a:ext uri="{FF2B5EF4-FFF2-40B4-BE49-F238E27FC236}">
                <a16:creationId xmlns:a16="http://schemas.microsoft.com/office/drawing/2014/main" id="{19CDA65C-8022-41A5-B0BC-D8726C403194}"/>
              </a:ext>
            </a:extLst>
          </p:cNvPr>
          <p:cNvPicPr>
            <a:picLocks noChangeAspect="1"/>
          </p:cNvPicPr>
          <p:nvPr/>
        </p:nvPicPr>
        <p:blipFill>
          <a:blip r:embed="rId2"/>
          <a:stretch>
            <a:fillRect/>
          </a:stretch>
        </p:blipFill>
        <p:spPr>
          <a:xfrm>
            <a:off x="4028247" y="2494450"/>
            <a:ext cx="4512384" cy="3672103"/>
          </a:xfrm>
          <a:prstGeom prst="rect">
            <a:avLst/>
          </a:prstGeom>
        </p:spPr>
      </p:pic>
    </p:spTree>
    <p:extLst>
      <p:ext uri="{BB962C8B-B14F-4D97-AF65-F5344CB8AC3E}">
        <p14:creationId xmlns:p14="http://schemas.microsoft.com/office/powerpoint/2010/main" val="285057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Business Problem </a:t>
            </a:r>
            <a:endParaRPr lang="en-US" dirty="0"/>
          </a:p>
        </p:txBody>
      </p:sp>
      <p:sp>
        <p:nvSpPr>
          <p:cNvPr id="3" name="Content Placeholder 2"/>
          <p:cNvSpPr>
            <a:spLocks noGrp="1"/>
          </p:cNvSpPr>
          <p:nvPr>
            <p:ph idx="1"/>
          </p:nvPr>
        </p:nvSpPr>
        <p:spPr/>
        <p:txBody>
          <a:bodyPr>
            <a:normAutofit fontScale="92500"/>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company is looking at prospective properties to buy houses to enter the market. You are required to build a model using Machine Learning in order to predict the actual value of the prospective properties and decide whether to invest in them or not.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this company wants to know: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ctr">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 Which variables are important to predict the price of variable? </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114300" indent="0" algn="ctr">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How do these variables describe the price of the house?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100791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Conceptual Background of the Domain Problem</a:t>
            </a:r>
            <a:endParaRPr lang="en-US" sz="3200" dirty="0"/>
          </a:p>
        </p:txBody>
      </p:sp>
      <p:sp>
        <p:nvSpPr>
          <p:cNvPr id="3" name="Content Placeholder 2"/>
          <p:cNvSpPr>
            <a:spLocks noGrp="1"/>
          </p:cNvSpPr>
          <p:nvPr>
            <p:ph idx="1"/>
          </p:nvPr>
        </p:nvSpPr>
        <p:spPr>
          <a:xfrm>
            <a:off x="457200" y="1600200"/>
            <a:ext cx="8229600" cy="4876800"/>
          </a:xfrm>
        </p:spPr>
        <p:txBody>
          <a:bodyPr>
            <a:noAutofit/>
          </a:bodyPr>
          <a:lstStyle/>
          <a:p>
            <a:pPr marL="400050" indent="-28575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The company is looking at prospective properties to buy houses to enter the market.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285750">
              <a:lnSpc>
                <a:spcPct val="107000"/>
              </a:lnSpc>
            </a:pPr>
            <a:r>
              <a:rPr lang="en-US" sz="1800" dirty="0">
                <a:latin typeface="Calibri" panose="020F0502020204030204" pitchFamily="34" charset="0"/>
                <a:cs typeface="Times New Roman" panose="02020603050405020304" pitchFamily="18" charset="0"/>
              </a:rPr>
              <a:t>Data science comes as a very important tool to solve problems in the domain to help the companies increase their overall revenue, profits, improving their marketing strategies and focusing on changing trends in house sales and purchases.</a:t>
            </a:r>
          </a:p>
          <a:p>
            <a:pPr marL="400050" indent="-285750">
              <a:lnSpc>
                <a:spcPct val="107000"/>
              </a:lnSpc>
            </a:pPr>
            <a:r>
              <a:rPr lang="en-US" sz="1800" dirty="0">
                <a:latin typeface="Calibri" panose="020F0502020204030204" pitchFamily="34" charset="0"/>
                <a:cs typeface="Times New Roman" panose="02020603050405020304" pitchFamily="18" charset="0"/>
              </a:rPr>
              <a:t>A US-based housing company named Surprise Housing has decided to enter the Australian market. The company uses data analytics to purchase houses at a price below their actual values and flip them at a higher price.</a:t>
            </a:r>
            <a:endParaRPr lang="en-GB" sz="1800" dirty="0">
              <a:latin typeface="Calibri" panose="020F0502020204030204" pitchFamily="34" charset="0"/>
              <a:cs typeface="Times New Roman" panose="02020603050405020304" pitchFamily="18" charset="0"/>
            </a:endParaRPr>
          </a:p>
          <a:p>
            <a:pPr marL="0" indent="0">
              <a:buNone/>
            </a:pPr>
            <a:endParaRPr lang="en-US" sz="1600" dirty="0"/>
          </a:p>
        </p:txBody>
      </p:sp>
    </p:spTree>
    <p:extLst>
      <p:ext uri="{BB962C8B-B14F-4D97-AF65-F5344CB8AC3E}">
        <p14:creationId xmlns:p14="http://schemas.microsoft.com/office/powerpoint/2010/main" val="129618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4000" dirty="0"/>
              <a:t>Motivation for the Problem Undertaken</a:t>
            </a:r>
            <a:endParaRPr lang="en-US" dirty="0"/>
          </a:p>
        </p:txBody>
      </p:sp>
      <p:sp>
        <p:nvSpPr>
          <p:cNvPr id="3" name="Content Placeholder 2"/>
          <p:cNvSpPr>
            <a:spLocks noGrp="1"/>
          </p:cNvSpPr>
          <p:nvPr>
            <p:ph idx="1"/>
          </p:nvPr>
        </p:nvSpPr>
        <p:spPr/>
        <p:txBody>
          <a:bodyPr/>
          <a:lstStyle/>
          <a:p>
            <a:pPr marL="457200">
              <a:lnSpc>
                <a:spcPct val="107000"/>
              </a:lnSpc>
              <a:spcAft>
                <a:spcPts val="800"/>
              </a:spcAft>
            </a:pPr>
            <a:r>
              <a:rPr lang="en-US" sz="1800" dirty="0">
                <a:latin typeface="Calibri" panose="020F0502020204030204" pitchFamily="34" charset="0"/>
                <a:cs typeface="Times New Roman" panose="02020603050405020304" pitchFamily="18" charset="0"/>
              </a:rPr>
              <a:t>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endParaRPr lang="en-GB" sz="18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8797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3202" y="639520"/>
            <a:ext cx="2571750" cy="1719072"/>
          </a:xfrm>
        </p:spPr>
        <p:txBody>
          <a:bodyPr anchor="b">
            <a:normAutofit fontScale="90000"/>
          </a:bodyPr>
          <a:lstStyle/>
          <a:p>
            <a:pPr lvl="0">
              <a:lnSpc>
                <a:spcPct val="90000"/>
              </a:lnSpc>
            </a:pPr>
            <a:r>
              <a:rPr lang="en-IN" sz="3300" dirty="0"/>
              <a:t>Data Sources and their formats</a:t>
            </a:r>
            <a:endParaRPr lang="en-US" sz="3300" dirty="0"/>
          </a:p>
        </p:txBody>
      </p:sp>
      <p:sp>
        <p:nvSpPr>
          <p:cNvPr id="3" name="Content Placeholder 2"/>
          <p:cNvSpPr>
            <a:spLocks noGrp="1"/>
          </p:cNvSpPr>
          <p:nvPr>
            <p:ph idx="1"/>
          </p:nvPr>
        </p:nvSpPr>
        <p:spPr>
          <a:xfrm>
            <a:off x="473202" y="2807208"/>
            <a:ext cx="2571750" cy="3410712"/>
          </a:xfrm>
        </p:spPr>
        <p:txBody>
          <a:bodyPr anchor="t">
            <a:normAutofit lnSpcReduction="10000"/>
          </a:bodyPr>
          <a:lstStyle/>
          <a:p>
            <a:r>
              <a:rPr lang="en-IN" sz="1900" dirty="0"/>
              <a:t>The sample data is provided to us from Flip Robo client database, and there are 2 Files – Train and Test datasets.</a:t>
            </a:r>
          </a:p>
          <a:p>
            <a:r>
              <a:rPr lang="en-IN" sz="1900" dirty="0"/>
              <a:t>We need to train the data in Train dataset and predict the output using Test dataset.</a:t>
            </a:r>
            <a:endParaRPr lang="en-US" sz="1900" dirty="0"/>
          </a:p>
          <a:p>
            <a:endParaRPr lang="en-US" sz="1900" dirty="0"/>
          </a:p>
        </p:txBody>
      </p:sp>
      <p:pic>
        <p:nvPicPr>
          <p:cNvPr id="7" name="Picture 6">
            <a:extLst>
              <a:ext uri="{FF2B5EF4-FFF2-40B4-BE49-F238E27FC236}">
                <a16:creationId xmlns:a16="http://schemas.microsoft.com/office/drawing/2014/main" id="{2AA13C95-A2E8-4BF9-87D5-DBEA453AD14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95341" y="23355"/>
            <a:ext cx="5543860" cy="3305377"/>
          </a:xfrm>
          <a:prstGeom prst="rect">
            <a:avLst/>
          </a:prstGeom>
          <a:noFill/>
          <a:ln>
            <a:noFill/>
          </a:ln>
        </p:spPr>
      </p:pic>
      <p:pic>
        <p:nvPicPr>
          <p:cNvPr id="8" name="Picture 7">
            <a:extLst>
              <a:ext uri="{FF2B5EF4-FFF2-40B4-BE49-F238E27FC236}">
                <a16:creationId xmlns:a16="http://schemas.microsoft.com/office/drawing/2014/main" id="{B4C19A50-2F3D-41E9-BAD9-D66FDEFFB2A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95341" y="3328732"/>
            <a:ext cx="5808450" cy="3547555"/>
          </a:xfrm>
          <a:prstGeom prst="rect">
            <a:avLst/>
          </a:prstGeom>
          <a:noFill/>
          <a:ln>
            <a:noFill/>
          </a:ln>
        </p:spPr>
      </p:pic>
    </p:spTree>
    <p:extLst>
      <p:ext uri="{BB962C8B-B14F-4D97-AF65-F5344CB8AC3E}">
        <p14:creationId xmlns:p14="http://schemas.microsoft.com/office/powerpoint/2010/main" val="704754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8879" y="800392"/>
            <a:ext cx="7698523" cy="1212102"/>
          </a:xfrm>
        </p:spPr>
        <p:txBody>
          <a:bodyPr>
            <a:normAutofit/>
          </a:bodyPr>
          <a:lstStyle/>
          <a:p>
            <a:pPr lvl="0"/>
            <a:r>
              <a:rPr lang="en-IN" sz="3500">
                <a:solidFill>
                  <a:srgbClr val="FFFFFF"/>
                </a:solidFill>
              </a:rPr>
              <a:t>Mathematical/ Analytical Modeling of the Problem</a:t>
            </a:r>
            <a:endParaRPr lang="en-US" sz="3500">
              <a:solidFill>
                <a:srgbClr val="FFFFFF"/>
              </a:solidFill>
            </a:endParaRPr>
          </a:p>
        </p:txBody>
      </p:sp>
      <p:sp>
        <p:nvSpPr>
          <p:cNvPr id="3" name="Content Placeholder 2"/>
          <p:cNvSpPr>
            <a:spLocks noGrp="1"/>
          </p:cNvSpPr>
          <p:nvPr>
            <p:ph idx="1"/>
          </p:nvPr>
        </p:nvSpPr>
        <p:spPr>
          <a:xfrm>
            <a:off x="1025718" y="2490436"/>
            <a:ext cx="7281746" cy="3567173"/>
          </a:xfrm>
        </p:spPr>
        <p:txBody>
          <a:bodyPr anchor="ctr">
            <a:normAutofit/>
          </a:bodyPr>
          <a:lstStyle/>
          <a:p>
            <a:r>
              <a:rPr lang="en-IN" sz="1800" dirty="0">
                <a:latin typeface="Calibri" panose="020F0502020204030204" pitchFamily="34" charset="0"/>
                <a:cs typeface="Times New Roman" panose="02020603050405020304" pitchFamily="18" charset="0"/>
              </a:rPr>
              <a:t>Our target variable is the “Sale Price” and need to predict the prices of the house. As the data is continuous and our problem is Regression. Therefore, we will be handling this modelling problem as classification. </a:t>
            </a:r>
            <a:endParaRPr lang="en-US" sz="1800" dirty="0">
              <a:latin typeface="Calibri" panose="020F0502020204030204" pitchFamily="34" charset="0"/>
              <a:cs typeface="Times New Roman" panose="02020603050405020304" pitchFamily="18" charset="0"/>
            </a:endParaRPr>
          </a:p>
          <a:p>
            <a:endParaRPr lang="en-US" sz="2100" dirty="0"/>
          </a:p>
        </p:txBody>
      </p:sp>
    </p:spTree>
    <p:extLst>
      <p:ext uri="{BB962C8B-B14F-4D97-AF65-F5344CB8AC3E}">
        <p14:creationId xmlns:p14="http://schemas.microsoft.com/office/powerpoint/2010/main" val="1098617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007"/>
          </a:xfrm>
        </p:spPr>
        <p:txBody>
          <a:bodyPr>
            <a:normAutofit/>
          </a:bodyPr>
          <a:lstStyle/>
          <a:p>
            <a:pPr lvl="0"/>
            <a:r>
              <a:rPr lang="en-IN"/>
              <a:t>Data Pre-processing Done</a:t>
            </a:r>
            <a:endParaRPr lang="en-US" dirty="0"/>
          </a:p>
        </p:txBody>
      </p:sp>
      <p:sp>
        <p:nvSpPr>
          <p:cNvPr id="3" name="Content Placeholder 2"/>
          <p:cNvSpPr>
            <a:spLocks noGrp="1"/>
          </p:cNvSpPr>
          <p:nvPr>
            <p:ph idx="1"/>
          </p:nvPr>
        </p:nvSpPr>
        <p:spPr>
          <a:xfrm>
            <a:off x="457200" y="1066800"/>
            <a:ext cx="8229600" cy="5715000"/>
          </a:xfrm>
        </p:spPr>
        <p:txBody>
          <a:bodyPr/>
          <a:lstStyle/>
          <a:p>
            <a:r>
              <a:rPr lang="en-US" sz="2400" dirty="0"/>
              <a:t>Dropping the unwanted and less importance data,</a:t>
            </a:r>
          </a:p>
          <a:p>
            <a:pPr marL="0" indent="0">
              <a:buNone/>
            </a:pPr>
            <a:endParaRPr lang="en-US" sz="2400" dirty="0"/>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endParaRPr lang="en-US" dirty="0"/>
          </a:p>
        </p:txBody>
      </p:sp>
      <p:pic>
        <p:nvPicPr>
          <p:cNvPr id="6" name="Picture 5">
            <a:extLst>
              <a:ext uri="{FF2B5EF4-FFF2-40B4-BE49-F238E27FC236}">
                <a16:creationId xmlns:a16="http://schemas.microsoft.com/office/drawing/2014/main" id="{58A0F3B8-1EBF-4C0F-8950-0758CB25193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833880"/>
            <a:ext cx="5031105" cy="2090420"/>
          </a:xfrm>
          <a:prstGeom prst="rect">
            <a:avLst/>
          </a:prstGeom>
          <a:noFill/>
          <a:ln>
            <a:noFill/>
          </a:ln>
        </p:spPr>
      </p:pic>
      <p:pic>
        <p:nvPicPr>
          <p:cNvPr id="7" name="Picture 6">
            <a:extLst>
              <a:ext uri="{FF2B5EF4-FFF2-40B4-BE49-F238E27FC236}">
                <a16:creationId xmlns:a16="http://schemas.microsoft.com/office/drawing/2014/main" id="{ED19573D-6D4F-4142-85BC-7D041C13D2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399" y="3924300"/>
            <a:ext cx="5031105" cy="2133267"/>
          </a:xfrm>
          <a:prstGeom prst="rect">
            <a:avLst/>
          </a:prstGeom>
        </p:spPr>
      </p:pic>
    </p:spTree>
    <p:extLst>
      <p:ext uri="{BB962C8B-B14F-4D97-AF65-F5344CB8AC3E}">
        <p14:creationId xmlns:p14="http://schemas.microsoft.com/office/powerpoint/2010/main" val="4207184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007"/>
          </a:xfrm>
        </p:spPr>
        <p:txBody>
          <a:bodyPr>
            <a:normAutofit/>
          </a:bodyPr>
          <a:lstStyle/>
          <a:p>
            <a:pPr lvl="0"/>
            <a:r>
              <a:rPr lang="en-IN" dirty="0"/>
              <a:t>Data Pre-processing</a:t>
            </a:r>
            <a:endParaRPr lang="en-US" dirty="0"/>
          </a:p>
        </p:txBody>
      </p:sp>
      <p:sp>
        <p:nvSpPr>
          <p:cNvPr id="3" name="Content Placeholder 2"/>
          <p:cNvSpPr>
            <a:spLocks noGrp="1"/>
          </p:cNvSpPr>
          <p:nvPr>
            <p:ph idx="1"/>
          </p:nvPr>
        </p:nvSpPr>
        <p:spPr>
          <a:xfrm>
            <a:off x="457200" y="1066800"/>
            <a:ext cx="8229600" cy="5715000"/>
          </a:xfrm>
        </p:spPr>
        <p:txBody>
          <a:bodyPr/>
          <a:lstStyle/>
          <a:p>
            <a:r>
              <a:rPr lang="en-US" sz="2400" dirty="0"/>
              <a:t>Feature Importance-</a:t>
            </a:r>
            <a:endParaRPr lang="en-US" sz="2000" dirty="0"/>
          </a:p>
          <a:p>
            <a:pPr marL="0" indent="0">
              <a:buNone/>
            </a:pPr>
            <a:endParaRPr lang="en-US" dirty="0"/>
          </a:p>
        </p:txBody>
      </p:sp>
      <p:pic>
        <p:nvPicPr>
          <p:cNvPr id="7" name="Picture 6" descr="Graphical user interface, application, table&#10;&#10;Description automatically generated">
            <a:extLst>
              <a:ext uri="{FF2B5EF4-FFF2-40B4-BE49-F238E27FC236}">
                <a16:creationId xmlns:a16="http://schemas.microsoft.com/office/drawing/2014/main" id="{A4CF1B28-43DF-42B8-950F-36D7414913E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859597"/>
            <a:ext cx="7162800" cy="4312603"/>
          </a:xfrm>
          <a:prstGeom prst="rect">
            <a:avLst/>
          </a:prstGeom>
          <a:noFill/>
          <a:ln>
            <a:noFill/>
          </a:ln>
        </p:spPr>
      </p:pic>
    </p:spTree>
    <p:extLst>
      <p:ext uri="{BB962C8B-B14F-4D97-AF65-F5344CB8AC3E}">
        <p14:creationId xmlns:p14="http://schemas.microsoft.com/office/powerpoint/2010/main" val="850021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
  <TotalTime>472</TotalTime>
  <Words>878</Words>
  <Application>Microsoft Office PowerPoint</Application>
  <PresentationFormat>On-screen Show (4:3)</PresentationFormat>
  <Paragraphs>78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Celestial</vt:lpstr>
      <vt:lpstr>Housing Price predict Project     </vt:lpstr>
      <vt:lpstr>ACKNOWLEDGMENT</vt:lpstr>
      <vt:lpstr>Business Problem </vt:lpstr>
      <vt:lpstr>Conceptual Background of the Domain Problem</vt:lpstr>
      <vt:lpstr>Motivation for the Problem Undertaken</vt:lpstr>
      <vt:lpstr>Data Sources and their formats</vt:lpstr>
      <vt:lpstr>Mathematical/ Analytical Modeling of the Problem</vt:lpstr>
      <vt:lpstr>Data Pre-processing Done</vt:lpstr>
      <vt:lpstr>Data Pre-processing</vt:lpstr>
      <vt:lpstr>PowerPoint Presentation</vt:lpstr>
      <vt:lpstr>Data Visualization -</vt:lpstr>
      <vt:lpstr>Data Visualization -</vt:lpstr>
      <vt:lpstr>Data Visualization -</vt:lpstr>
      <vt:lpstr>Data Visualization -</vt:lpstr>
      <vt:lpstr>PowerPoint Presentation</vt:lpstr>
      <vt:lpstr>PowerPoint Presentation</vt:lpstr>
      <vt:lpstr>PowerPoint Presentation</vt:lpstr>
      <vt:lpstr>PowerPoint Presentation</vt:lpstr>
      <vt:lpstr>Ada Boost has CV Score – 75%</vt:lpstr>
      <vt:lpstr>Hyper Parameter Tuning for the final model -&gt;  Gradient Boost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dc:title>
  <dc:creator>hemant patar</dc:creator>
  <cp:lastModifiedBy>Radhika Narayana</cp:lastModifiedBy>
  <cp:revision>10</cp:revision>
  <dcterms:created xsi:type="dcterms:W3CDTF">2006-08-16T00:00:00Z</dcterms:created>
  <dcterms:modified xsi:type="dcterms:W3CDTF">2021-09-30T14:08:34Z</dcterms:modified>
</cp:coreProperties>
</file>