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63" r:id="rId7"/>
    <p:sldId id="279" r:id="rId8"/>
    <p:sldId id="264" r:id="rId9"/>
    <p:sldId id="287" r:id="rId10"/>
    <p:sldId id="289" r:id="rId11"/>
    <p:sldId id="280" r:id="rId12"/>
    <p:sldId id="281" r:id="rId13"/>
    <p:sldId id="282" r:id="rId14"/>
    <p:sldId id="290" r:id="rId15"/>
    <p:sldId id="285" r:id="rId16"/>
    <p:sldId id="286" r:id="rId17"/>
    <p:sldId id="272" r:id="rId18"/>
    <p:sldId id="276" r:id="rId19"/>
    <p:sldId id="288" r:id="rId20"/>
    <p:sldId id="268"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61"/>
            <p14:sldId id="262"/>
            <p14:sldId id="263"/>
            <p14:sldId id="279"/>
            <p14:sldId id="264"/>
            <p14:sldId id="287"/>
            <p14:sldId id="289"/>
            <p14:sldId id="280"/>
            <p14:sldId id="281"/>
            <p14:sldId id="282"/>
            <p14:sldId id="290"/>
            <p14:sldId id="285"/>
            <p14:sldId id="286"/>
            <p14:sldId id="272"/>
            <p14:sldId id="276"/>
            <p14:sldId id="288"/>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7" d="100"/>
          <a:sy n="67"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248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848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4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47089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960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6378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6826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8673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635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1D8BD707-D9CF-40AE-B4C6-C98DA3205C09}" type="datetimeFigureOut">
              <a:rPr lang="en-US" smtClean="0"/>
              <a:pPr/>
              <a:t>11/23/2021</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069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756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752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774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20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974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125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340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pPr/>
              <a:t>11/23/2021</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385404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Flight Price Predict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err="1"/>
              <a:t>Raghavulu</a:t>
            </a:r>
            <a:r>
              <a:rPr lang="en-IN" dirty="0"/>
              <a:t> </a:t>
            </a:r>
            <a:r>
              <a:rPr lang="en-IN" dirty="0" err="1"/>
              <a:t>Patnala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82F3-D974-401D-93D2-8FCB28C518C4}"/>
              </a:ext>
            </a:extLst>
          </p:cNvPr>
          <p:cNvSpPr>
            <a:spLocks noGrp="1"/>
          </p:cNvSpPr>
          <p:nvPr>
            <p:ph type="title"/>
          </p:nvPr>
        </p:nvSpPr>
        <p:spPr>
          <a:xfrm>
            <a:off x="457200" y="457200"/>
            <a:ext cx="4800600" cy="1524000"/>
          </a:xfrm>
        </p:spPr>
        <p:txBody>
          <a:bodyPr/>
          <a:lstStyle/>
          <a:p>
            <a:r>
              <a:rPr lang="en-US" sz="3600" dirty="0"/>
              <a:t>Data Visualization </a:t>
            </a:r>
            <a:r>
              <a:rPr lang="en-US" sz="4400" dirty="0"/>
              <a:t>-</a:t>
            </a:r>
            <a:endParaRPr lang="en-IN" dirty="0"/>
          </a:p>
        </p:txBody>
      </p:sp>
      <p:pic>
        <p:nvPicPr>
          <p:cNvPr id="2050" name="Picture 2">
            <a:extLst>
              <a:ext uri="{FF2B5EF4-FFF2-40B4-BE49-F238E27FC236}">
                <a16:creationId xmlns:a16="http://schemas.microsoft.com/office/drawing/2014/main" id="{680C63BA-54C6-4B90-B736-39E1998134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2485707"/>
            <a:ext cx="4343399" cy="41262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3835968-82C7-4089-AB24-04A4706C0C76}"/>
              </a:ext>
            </a:extLst>
          </p:cNvPr>
          <p:cNvSpPr txBox="1"/>
          <p:nvPr/>
        </p:nvSpPr>
        <p:spPr>
          <a:xfrm>
            <a:off x="457200" y="2352135"/>
            <a:ext cx="4114800" cy="1264642"/>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all flight brands are in demand but among all popular brands, </a:t>
            </a:r>
            <a:r>
              <a:rPr lang="en-US" sz="1800" dirty="0" err="1">
                <a:effectLst/>
                <a:latin typeface="Calibri" panose="020F0502020204030204" pitchFamily="34" charset="0"/>
                <a:ea typeface="Calibri" panose="020F0502020204030204" pitchFamily="34" charset="0"/>
              </a:rPr>
              <a:t>AirIndia,Vistara,Indigo</a:t>
            </a:r>
            <a:r>
              <a:rPr lang="en-US" sz="1800" dirty="0">
                <a:effectLst/>
                <a:latin typeface="Calibri" panose="020F0502020204030204" pitchFamily="34" charset="0"/>
                <a:ea typeface="Calibri" panose="020F0502020204030204" pitchFamily="34"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are having brand flights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331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dirty="0"/>
              <a:t>Data Visualization -</a:t>
            </a:r>
          </a:p>
        </p:txBody>
      </p:sp>
      <p:sp>
        <p:nvSpPr>
          <p:cNvPr id="3" name="Content Placeholder 2"/>
          <p:cNvSpPr>
            <a:spLocks noGrp="1"/>
          </p:cNvSpPr>
          <p:nvPr>
            <p:ph idx="1"/>
          </p:nvPr>
        </p:nvSpPr>
        <p:spPr>
          <a:xfrm>
            <a:off x="862287" y="2423821"/>
            <a:ext cx="4447067" cy="1919579"/>
          </a:xfrm>
        </p:spPr>
        <p:txBody>
          <a:bodyPr>
            <a:normAutofit fontScale="85000" lnSpcReduction="20000"/>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that there are stops such as – Direct, 1 /2/3 stops and either we can change or not change.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as per the below chart, we can see that most of the flights has minimum 1 or 2 stops to proceed further.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pic>
        <p:nvPicPr>
          <p:cNvPr id="1026" name="Picture 2">
            <a:extLst>
              <a:ext uri="{FF2B5EF4-FFF2-40B4-BE49-F238E27FC236}">
                <a16:creationId xmlns:a16="http://schemas.microsoft.com/office/drawing/2014/main" id="{7E2441D9-5664-4CA6-9E02-12B060F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999" y="3258601"/>
            <a:ext cx="3879548" cy="316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65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928979"/>
          </a:xfrm>
        </p:spPr>
        <p:txBody>
          <a:bodyPr>
            <a:normAutofit fontScale="92500"/>
          </a:bodyPr>
          <a:lstStyle/>
          <a:p>
            <a:pPr marL="520700" marR="527050">
              <a:lnSpc>
                <a:spcPct val="107000"/>
              </a:lnSpc>
              <a:spcBef>
                <a:spcPts val="275"/>
              </a:spcBef>
              <a:spcAft>
                <a:spcPts val="450"/>
              </a:spcAft>
            </a:pPr>
            <a:r>
              <a:rPr lang="en-US" sz="1800" dirty="0">
                <a:effectLst/>
                <a:latin typeface="Calibri" panose="020F0502020204030204" pitchFamily="34" charset="0"/>
                <a:ea typeface="Calibri" panose="020F0502020204030204" pitchFamily="34" charset="0"/>
              </a:rPr>
              <a:t>Passengers most booked departure place is DEL (</a:t>
            </a:r>
            <a:r>
              <a:rPr lang="en-US" sz="1800" dirty="0" err="1">
                <a:effectLst/>
                <a:latin typeface="Calibri" panose="020F0502020204030204" pitchFamily="34" charset="0"/>
                <a:ea typeface="Calibri" panose="020F0502020204030204" pitchFamily="34" charset="0"/>
              </a:rPr>
              <a:t>Indhira</a:t>
            </a:r>
            <a:r>
              <a:rPr lang="en-US" sz="1800" dirty="0">
                <a:effectLst/>
                <a:latin typeface="Calibri" panose="020F0502020204030204" pitchFamily="34" charset="0"/>
                <a:ea typeface="Calibri" panose="020F0502020204030204" pitchFamily="34" charset="0"/>
              </a:rPr>
              <a:t> Gandhi Intl)</a:t>
            </a:r>
            <a:endParaRPr lang="en-IN" sz="1800" dirty="0">
              <a:effectLst/>
              <a:latin typeface="Calibri" panose="020F0502020204030204" pitchFamily="34" charset="0"/>
              <a:ea typeface="Calibri" panose="020F0502020204030204" pitchFamily="34" charset="0"/>
            </a:endParaRPr>
          </a:p>
          <a:p>
            <a:pPr marL="114300" indent="0">
              <a:spcAft>
                <a:spcPts val="800"/>
              </a:spcAft>
              <a:buNone/>
            </a:pPr>
            <a:endParaRPr lang="en-US" sz="1700" dirty="0"/>
          </a:p>
        </p:txBody>
      </p:sp>
      <p:pic>
        <p:nvPicPr>
          <p:cNvPr id="3074" name="Picture 2">
            <a:extLst>
              <a:ext uri="{FF2B5EF4-FFF2-40B4-BE49-F238E27FC236}">
                <a16:creationId xmlns:a16="http://schemas.microsoft.com/office/drawing/2014/main" id="{3382781B-456A-44D5-B1CE-AB19B8646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851" y="3147721"/>
            <a:ext cx="4000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4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014513" cy="2452979"/>
          </a:xfrm>
        </p:spPr>
        <p:txBody>
          <a:bodyPr>
            <a:normAutofit/>
          </a:bodyPr>
          <a:lstStyle/>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arrival place is CUU Netaji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price has some skewness on right side and its because depends on place, price will be varying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65D5BBD2-F36F-4A80-A468-CB2BD6165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0" y="882277"/>
            <a:ext cx="40005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2A12596-C8CC-40C2-884E-BB7128679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50" y="3644196"/>
            <a:ext cx="40005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3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7393-A571-4026-A08C-82488CDA2D80}"/>
              </a:ext>
            </a:extLst>
          </p:cNvPr>
          <p:cNvSpPr>
            <a:spLocks noGrp="1"/>
          </p:cNvSpPr>
          <p:nvPr>
            <p:ph type="title"/>
          </p:nvPr>
        </p:nvSpPr>
        <p:spPr>
          <a:xfrm>
            <a:off x="457200" y="914400"/>
            <a:ext cx="5181600" cy="845156"/>
          </a:xfrm>
        </p:spPr>
        <p:txBody>
          <a:bodyPr/>
          <a:lstStyle/>
          <a:p>
            <a:r>
              <a:rPr lang="en-IN" dirty="0"/>
              <a:t>Remove Skewness</a:t>
            </a:r>
          </a:p>
        </p:txBody>
      </p:sp>
      <p:sp>
        <p:nvSpPr>
          <p:cNvPr id="7" name="TextBox 6">
            <a:extLst>
              <a:ext uri="{FF2B5EF4-FFF2-40B4-BE49-F238E27FC236}">
                <a16:creationId xmlns:a16="http://schemas.microsoft.com/office/drawing/2014/main" id="{70EE80B3-9ED0-4F1B-AD11-D35C05C35199}"/>
              </a:ext>
            </a:extLst>
          </p:cNvPr>
          <p:cNvSpPr txBox="1"/>
          <p:nvPr/>
        </p:nvSpPr>
        <p:spPr>
          <a:xfrm>
            <a:off x="457200" y="1759556"/>
            <a:ext cx="6400800" cy="2267737"/>
          </a:xfrm>
          <a:prstGeom prst="rect">
            <a:avLst/>
          </a:prstGeom>
          <a:noFill/>
        </p:spPr>
        <p:txBody>
          <a:bodyPr wrap="square">
            <a:spAutoFit/>
          </a:bodyPr>
          <a:lstStyle/>
          <a:p>
            <a:pPr marL="114300">
              <a:lnSpc>
                <a:spcPct val="107000"/>
              </a:lnSpc>
              <a:spcAft>
                <a:spcPts val="800"/>
              </a:spcAft>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Removing outliers from the data using Z score.</a:t>
            </a:r>
          </a:p>
          <a:p>
            <a:pPr marL="1143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and then removing skewness.</a:t>
            </a:r>
          </a:p>
          <a:p>
            <a:pPr marL="114300">
              <a:lnSpc>
                <a:spcPct val="107000"/>
              </a:lnSpc>
              <a:spcAft>
                <a:spcPts val="800"/>
              </a:spcAft>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emoving skewness from the data.</a:t>
            </a:r>
          </a:p>
          <a:p>
            <a:pPr marL="1143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Scaling the data using standard scaler so that there is no biasness during model learning.</a:t>
            </a:r>
          </a:p>
          <a:p>
            <a:pPr marL="1143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PCA and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SequentialFeatureSelector</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for feature selection</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5122" name="Picture 2">
            <a:extLst>
              <a:ext uri="{FF2B5EF4-FFF2-40B4-BE49-F238E27FC236}">
                <a16:creationId xmlns:a16="http://schemas.microsoft.com/office/drawing/2014/main" id="{ABAA9A01-595B-45F9-B05A-683A888533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3850132"/>
            <a:ext cx="2881312" cy="28772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28F1716-923A-403D-9F01-E11F0068F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970143"/>
            <a:ext cx="5562600" cy="2793368"/>
          </a:xfrm>
          <a:prstGeom prst="rect">
            <a:avLst/>
          </a:prstGeom>
        </p:spPr>
      </p:pic>
    </p:spTree>
    <p:extLst>
      <p:ext uri="{BB962C8B-B14F-4D97-AF65-F5344CB8AC3E}">
        <p14:creationId xmlns:p14="http://schemas.microsoft.com/office/powerpoint/2010/main" val="1724736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Ada Boost</a:t>
            </a:r>
          </a:p>
          <a:p>
            <a:pPr marL="0" indent="0">
              <a:buNone/>
            </a:pPr>
            <a:endParaRPr lang="en-US" sz="2400" dirty="0"/>
          </a:p>
        </p:txBody>
      </p:sp>
      <p:pic>
        <p:nvPicPr>
          <p:cNvPr id="5" name="Picture 4">
            <a:extLst>
              <a:ext uri="{FF2B5EF4-FFF2-40B4-BE49-F238E27FC236}">
                <a16:creationId xmlns:a16="http://schemas.microsoft.com/office/drawing/2014/main" id="{D8E21C14-2071-4606-B277-5C2C8441C5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90600"/>
            <a:ext cx="6629400" cy="1524000"/>
          </a:xfrm>
          <a:prstGeom prst="rect">
            <a:avLst/>
          </a:prstGeom>
          <a:noFill/>
          <a:ln>
            <a:noFill/>
          </a:ln>
        </p:spPr>
      </p:pic>
    </p:spTree>
    <p:extLst>
      <p:ext uri="{BB962C8B-B14F-4D97-AF65-F5344CB8AC3E}">
        <p14:creationId xmlns:p14="http://schemas.microsoft.com/office/powerpoint/2010/main" val="144391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fontScale="92500" lnSpcReduction="10000"/>
          </a:bodyPr>
          <a:lstStyle/>
          <a:p>
            <a:pPr marL="0" indent="0" algn="just">
              <a:buNone/>
            </a:pPr>
            <a:r>
              <a:rPr lang="en-US" sz="2800" dirty="0"/>
              <a:t>Model Building:</a:t>
            </a:r>
          </a:p>
          <a:p>
            <a:r>
              <a:rPr lang="en-US" sz="2400" dirty="0"/>
              <a:t>Random Forest has CV Score </a:t>
            </a:r>
            <a:r>
              <a:rPr lang="en-US" sz="2800" dirty="0"/>
              <a:t>–</a:t>
            </a:r>
            <a:r>
              <a:rPr lang="en-US" sz="2400" dirty="0"/>
              <a:t>86.04</a:t>
            </a:r>
            <a:r>
              <a:rPr lang="en-US" sz="2800" dirty="0"/>
              <a:t>%</a:t>
            </a:r>
          </a:p>
          <a:p>
            <a:r>
              <a:rPr lang="en-US" sz="2400" dirty="0"/>
              <a:t>K- Neighbors has CV Score – 69.06%</a:t>
            </a:r>
          </a:p>
        </p:txBody>
      </p:sp>
      <p:pic>
        <p:nvPicPr>
          <p:cNvPr id="10" name="Picture 9">
            <a:extLst>
              <a:ext uri="{FF2B5EF4-FFF2-40B4-BE49-F238E27FC236}">
                <a16:creationId xmlns:a16="http://schemas.microsoft.com/office/drawing/2014/main" id="{DCA59B1D-6B0E-4D3C-8E49-F1EC4CCB5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73" y="2423157"/>
            <a:ext cx="4210176" cy="2377443"/>
          </a:xfrm>
          <a:prstGeom prst="rect">
            <a:avLst/>
          </a:prstGeom>
          <a:noFill/>
          <a:ln>
            <a:noFill/>
          </a:ln>
        </p:spPr>
      </p:pic>
      <p:pic>
        <p:nvPicPr>
          <p:cNvPr id="6146" name="Picture 2">
            <a:extLst>
              <a:ext uri="{FF2B5EF4-FFF2-40B4-BE49-F238E27FC236}">
                <a16:creationId xmlns:a16="http://schemas.microsoft.com/office/drawing/2014/main" id="{E6300EE0-FB11-43B2-9369-6930C51F8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3" y="4800600"/>
            <a:ext cx="4210176" cy="1509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FFC8641-7CE4-4F08-A842-89DE4555DD3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1061" y="2429815"/>
            <a:ext cx="4210176" cy="3923660"/>
          </a:xfrm>
          <a:prstGeom prst="rect">
            <a:avLst/>
          </a:prstGeom>
          <a:noFill/>
          <a:ln>
            <a:noFill/>
          </a:ln>
        </p:spPr>
      </p:pic>
    </p:spTree>
    <p:extLst>
      <p:ext uri="{BB962C8B-B14F-4D97-AF65-F5344CB8AC3E}">
        <p14:creationId xmlns:p14="http://schemas.microsoft.com/office/powerpoint/2010/main" val="3306291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4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79.57%</a:t>
            </a:r>
          </a:p>
          <a:p>
            <a:endParaRPr lang="en-US" sz="3600" dirty="0"/>
          </a:p>
          <a:p>
            <a:r>
              <a:rPr lang="en-US" sz="3200" dirty="0"/>
              <a:t>Ada Boost has CV Score – </a:t>
            </a:r>
            <a:r>
              <a:rPr lang="en-US" dirty="0"/>
              <a:t>21.17</a:t>
            </a:r>
            <a:r>
              <a:rPr lang="en-US" sz="3200" dirty="0"/>
              <a:t>%</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pic>
        <p:nvPicPr>
          <p:cNvPr id="10" name="Picture 9">
            <a:extLst>
              <a:ext uri="{FF2B5EF4-FFF2-40B4-BE49-F238E27FC236}">
                <a16:creationId xmlns:a16="http://schemas.microsoft.com/office/drawing/2014/main" id="{6A3386C4-903B-4339-B170-4C12ABBE52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1" y="2431218"/>
            <a:ext cx="4240543" cy="3917968"/>
          </a:xfrm>
          <a:prstGeom prst="rect">
            <a:avLst/>
          </a:prstGeom>
          <a:noFill/>
          <a:ln>
            <a:noFill/>
          </a:ln>
        </p:spPr>
      </p:pic>
      <p:pic>
        <p:nvPicPr>
          <p:cNvPr id="11" name="Picture 10">
            <a:extLst>
              <a:ext uri="{FF2B5EF4-FFF2-40B4-BE49-F238E27FC236}">
                <a16:creationId xmlns:a16="http://schemas.microsoft.com/office/drawing/2014/main" id="{2FDE4321-BDD0-49A0-82A4-1CFC4EF7322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0696" y="2431218"/>
            <a:ext cx="4240541" cy="3947201"/>
          </a:xfrm>
          <a:prstGeom prst="rect">
            <a:avLst/>
          </a:prstGeom>
          <a:noFill/>
          <a:ln>
            <a:noFill/>
          </a:ln>
        </p:spPr>
      </p:pic>
    </p:spTree>
    <p:extLst>
      <p:ext uri="{BB962C8B-B14F-4D97-AF65-F5344CB8AC3E}">
        <p14:creationId xmlns:p14="http://schemas.microsoft.com/office/powerpoint/2010/main" val="123345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7" name="Picture 6">
            <a:extLst>
              <a:ext uri="{FF2B5EF4-FFF2-40B4-BE49-F238E27FC236}">
                <a16:creationId xmlns:a16="http://schemas.microsoft.com/office/drawing/2014/main" id="{4B733870-E057-4E68-B643-E1486B3761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6536" y="1876424"/>
            <a:ext cx="5158104" cy="1171575"/>
          </a:xfrm>
          <a:prstGeom prst="rect">
            <a:avLst/>
          </a:prstGeom>
          <a:noFill/>
          <a:ln>
            <a:noFill/>
          </a:ln>
        </p:spPr>
      </p:pic>
      <p:pic>
        <p:nvPicPr>
          <p:cNvPr id="8" name="Picture 7">
            <a:extLst>
              <a:ext uri="{FF2B5EF4-FFF2-40B4-BE49-F238E27FC236}">
                <a16:creationId xmlns:a16="http://schemas.microsoft.com/office/drawing/2014/main" id="{FBE1D628-A8CF-431D-806C-B91B7E7C3B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535" y="3047999"/>
            <a:ext cx="5158104" cy="3800475"/>
          </a:xfrm>
          <a:prstGeom prst="rect">
            <a:avLst/>
          </a:prstGeom>
          <a:noFill/>
          <a:ln>
            <a:noFill/>
          </a:ln>
        </p:spPr>
      </p:pic>
    </p:spTree>
    <p:extLst>
      <p:ext uri="{BB962C8B-B14F-4D97-AF65-F5344CB8AC3E}">
        <p14:creationId xmlns:p14="http://schemas.microsoft.com/office/powerpoint/2010/main" val="150047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4" name="Picture 3">
            <a:extLst>
              <a:ext uri="{FF2B5EF4-FFF2-40B4-BE49-F238E27FC236}">
                <a16:creationId xmlns:a16="http://schemas.microsoft.com/office/drawing/2014/main" id="{EE9F48B4-01E2-4FAF-BFF9-9D427AD4A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112" y="2286000"/>
            <a:ext cx="5827776" cy="4343400"/>
          </a:xfrm>
          <a:prstGeom prst="rect">
            <a:avLst/>
          </a:prstGeom>
        </p:spPr>
      </p:pic>
    </p:spTree>
    <p:extLst>
      <p:ext uri="{BB962C8B-B14F-4D97-AF65-F5344CB8AC3E}">
        <p14:creationId xmlns:p14="http://schemas.microsoft.com/office/powerpoint/2010/main" val="34897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5" name="Picture 4">
            <a:extLst>
              <a:ext uri="{FF2B5EF4-FFF2-40B4-BE49-F238E27FC236}">
                <a16:creationId xmlns:a16="http://schemas.microsoft.com/office/drawing/2014/main" id="{07FB5AE9-79DD-4CAC-975C-599C83CB7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170" y="4080365"/>
            <a:ext cx="6790944" cy="1584960"/>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1"/>
            <a:ext cx="8229600" cy="3276600"/>
          </a:xfrm>
        </p:spPr>
        <p:txBody>
          <a:bodyPr>
            <a:normAutofit fontScale="92500" lnSpcReduction="100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need to predict the flight price here as we know already that flight prices will vary due to many factors like festive time and booking ticket at a last moment and based on airlines also prices will vary too.</a:t>
            </a: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Keeping the flight full as they want it because last minute purchases are expensive.</a:t>
            </a: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Depends on the route and the duration between the places. This is also one of the factors that they can raise the price of the ticket at any time.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7"/>
            <a:ext cx="7429499" cy="1524608"/>
          </a:xfrm>
        </p:spPr>
        <p:txBody>
          <a:bodyPr>
            <a:normAutofit/>
          </a:bodyPr>
          <a:lstStyle/>
          <a:p>
            <a:pPr lvl="0"/>
            <a:r>
              <a:rPr lang="en-IN" sz="4000" dirty="0"/>
              <a:t>Motivation for the Problem Undertaken</a:t>
            </a:r>
            <a:endParaRPr lang="en-US" dirty="0"/>
          </a:p>
        </p:txBody>
      </p:sp>
      <p:sp>
        <p:nvSpPr>
          <p:cNvPr id="3" name="Content Placeholder 2"/>
          <p:cNvSpPr>
            <a:spLocks noGrp="1"/>
          </p:cNvSpPr>
          <p:nvPr>
            <p:ph idx="1"/>
          </p:nvPr>
        </p:nvSpPr>
        <p:spPr>
          <a:xfrm>
            <a:off x="457200" y="2362200"/>
            <a:ext cx="8229600" cy="342900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Due to the high price strategy, all cannot afford to travel in flight, and it is the fastest mode of travel now a days.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Predicting the prices will help us to know the cheapest and best route and it will help us to find the price of the flight.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the all kinds of people to conclude when the prices will be high and when it will be less.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39520"/>
            <a:ext cx="2571750" cy="1719072"/>
          </a:xfrm>
        </p:spPr>
        <p:txBody>
          <a:bodyPr anchor="b">
            <a:normAutofit fontScale="90000"/>
          </a:bodyPr>
          <a:lstStyle/>
          <a:p>
            <a:pPr lvl="0">
              <a:lnSpc>
                <a:spcPct val="90000"/>
              </a:lnSpc>
            </a:pPr>
            <a:r>
              <a:rPr lang="en-IN" sz="3300" dirty="0"/>
              <a:t>Data Sources and their formats</a:t>
            </a:r>
            <a:endParaRPr lang="en-US" sz="3300" dirty="0"/>
          </a:p>
        </p:txBody>
      </p:sp>
      <p:sp>
        <p:nvSpPr>
          <p:cNvPr id="3" name="Content Placeholder 2"/>
          <p:cNvSpPr>
            <a:spLocks noGrp="1"/>
          </p:cNvSpPr>
          <p:nvPr>
            <p:ph idx="1"/>
          </p:nvPr>
        </p:nvSpPr>
        <p:spPr>
          <a:xfrm>
            <a:off x="473202" y="2807208"/>
            <a:ext cx="2571750" cy="3538728"/>
          </a:xfrm>
        </p:spPr>
        <p:txBody>
          <a:bodyPr anchor="t">
            <a:normAutofit fontScale="925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has been collected by me from one of the official websites of flight and it has 2305 rows and 9 columns.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doesn’t have any null values or missing data. So, we are good to pre-process the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7" name="Picture 6">
            <a:extLst>
              <a:ext uri="{FF2B5EF4-FFF2-40B4-BE49-F238E27FC236}">
                <a16:creationId xmlns:a16="http://schemas.microsoft.com/office/drawing/2014/main" id="{ACFCA30B-9AD5-4D3F-9828-FF7EDCDDF0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6839" y="1838885"/>
            <a:ext cx="6105525" cy="4370070"/>
          </a:xfrm>
          <a:prstGeom prst="rect">
            <a:avLst/>
          </a:prstGeom>
          <a:noFill/>
          <a:ln>
            <a:noFill/>
          </a:ln>
        </p:spPr>
      </p:pic>
    </p:spTree>
    <p:extLst>
      <p:ext uri="{BB962C8B-B14F-4D97-AF65-F5344CB8AC3E}">
        <p14:creationId xmlns:p14="http://schemas.microsoft.com/office/powerpoint/2010/main" val="70475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9" y="800392"/>
            <a:ext cx="7698523" cy="1212102"/>
          </a:xfrm>
        </p:spPr>
        <p:txBody>
          <a:bodyPr>
            <a:normAutofit/>
          </a:bodyPr>
          <a:lstStyle/>
          <a:p>
            <a:pPr lvl="0"/>
            <a:r>
              <a:rPr lang="en-IN" sz="3500" dirty="0">
                <a:solidFill>
                  <a:srgbClr val="FFFFFF"/>
                </a:solidFill>
              </a:rPr>
              <a:t>Mathematical/ Analytical </a:t>
            </a:r>
            <a:r>
              <a:rPr lang="en-IN" sz="3500" dirty="0" err="1">
                <a:solidFill>
                  <a:srgbClr val="FFFFFF"/>
                </a:solidFill>
              </a:rPr>
              <a:t>Modeling</a:t>
            </a:r>
            <a:r>
              <a:rPr lang="en-IN" sz="3500" dirty="0">
                <a:solidFill>
                  <a:srgbClr val="FFFFFF"/>
                </a:solidFill>
              </a:rPr>
              <a:t> of the Problem</a:t>
            </a:r>
            <a:endParaRPr lang="en-US" sz="3500" dirty="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Variable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as the data is having continuous variables, hence this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pPr marL="457200">
              <a:lnSpc>
                <a:spcPct val="107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we have object datatypes for most of the columns in dataset.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convert those categorical columns into numerical columns as pre- processing step for better model.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6" name="Picture 5">
            <a:extLst>
              <a:ext uri="{FF2B5EF4-FFF2-40B4-BE49-F238E27FC236}">
                <a16:creationId xmlns:a16="http://schemas.microsoft.com/office/drawing/2014/main" id="{F1971FAA-ACB0-49BA-893F-9B3B8E5335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62200"/>
            <a:ext cx="5334000" cy="3962400"/>
          </a:xfrm>
          <a:prstGeom prst="rect">
            <a:avLst/>
          </a:prstGeom>
          <a:noFill/>
          <a:ln>
            <a:noFill/>
          </a:ln>
        </p:spPr>
      </p:pic>
    </p:spTree>
    <p:extLst>
      <p:ext uri="{BB962C8B-B14F-4D97-AF65-F5344CB8AC3E}">
        <p14:creationId xmlns:p14="http://schemas.microsoft.com/office/powerpoint/2010/main" val="420718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dirty="0"/>
              <a:t>Data Pre-processing</a:t>
            </a:r>
            <a:endParaRPr lang="en-US" dirty="0"/>
          </a:p>
        </p:txBody>
      </p:sp>
      <p:sp>
        <p:nvSpPr>
          <p:cNvPr id="10" name="TextBox 9">
            <a:extLst>
              <a:ext uri="{FF2B5EF4-FFF2-40B4-BE49-F238E27FC236}">
                <a16:creationId xmlns:a16="http://schemas.microsoft.com/office/drawing/2014/main" id="{0C62515B-A8B8-4430-A96B-C4DB20C70463}"/>
              </a:ext>
            </a:extLst>
          </p:cNvPr>
          <p:cNvSpPr txBox="1"/>
          <p:nvPr/>
        </p:nvSpPr>
        <p:spPr>
          <a:xfrm>
            <a:off x="609600" y="1066800"/>
            <a:ext cx="4572000" cy="923330"/>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pplying Datetime index to split the hour and minute from departure / arrival time and duration columns.</a:t>
            </a:r>
            <a:endParaRPr lang="en-GB" dirty="0"/>
          </a:p>
        </p:txBody>
      </p:sp>
      <p:pic>
        <p:nvPicPr>
          <p:cNvPr id="7" name="Picture 6">
            <a:extLst>
              <a:ext uri="{FF2B5EF4-FFF2-40B4-BE49-F238E27FC236}">
                <a16:creationId xmlns:a16="http://schemas.microsoft.com/office/drawing/2014/main" id="{4FFBF263-B420-4271-BB77-5C59194D18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362200"/>
            <a:ext cx="6781800" cy="4114800"/>
          </a:xfrm>
          <a:prstGeom prst="rect">
            <a:avLst/>
          </a:prstGeom>
          <a:noFill/>
          <a:ln>
            <a:noFill/>
          </a:ln>
        </p:spPr>
      </p:pic>
    </p:spTree>
    <p:extLst>
      <p:ext uri="{BB962C8B-B14F-4D97-AF65-F5344CB8AC3E}">
        <p14:creationId xmlns:p14="http://schemas.microsoft.com/office/powerpoint/2010/main" val="8500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dirty="0"/>
              <a:t>Data Pre-processing</a:t>
            </a:r>
            <a:endParaRPr lang="en-US" dirty="0"/>
          </a:p>
        </p:txBody>
      </p:sp>
      <p:sp>
        <p:nvSpPr>
          <p:cNvPr id="10" name="TextBox 9">
            <a:extLst>
              <a:ext uri="{FF2B5EF4-FFF2-40B4-BE49-F238E27FC236}">
                <a16:creationId xmlns:a16="http://schemas.microsoft.com/office/drawing/2014/main" id="{0C62515B-A8B8-4430-A96B-C4DB20C70463}"/>
              </a:ext>
            </a:extLst>
          </p:cNvPr>
          <p:cNvSpPr txBox="1"/>
          <p:nvPr/>
        </p:nvSpPr>
        <p:spPr>
          <a:xfrm>
            <a:off x="609600" y="1066800"/>
            <a:ext cx="7780020" cy="646331"/>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A</a:t>
            </a:r>
            <a:r>
              <a:rPr lang="en-IN" sz="1800" dirty="0">
                <a:effectLst/>
                <a:latin typeface="Calibri" panose="020F0502020204030204" pitchFamily="34" charset="0"/>
                <a:ea typeface="Calibri" panose="020F0502020204030204" pitchFamily="34" charset="0"/>
                <a:cs typeface="Times New Roman" panose="02020603050405020304" pitchFamily="18" charset="0"/>
              </a:rPr>
              <a:t>pplying Datetime index to split the hour and minute from departure / arrival time and duration columns.</a:t>
            </a:r>
            <a:endParaRPr lang="en-GB" dirty="0"/>
          </a:p>
        </p:txBody>
      </p:sp>
      <p:pic>
        <p:nvPicPr>
          <p:cNvPr id="6" name="Picture 5">
            <a:extLst>
              <a:ext uri="{FF2B5EF4-FFF2-40B4-BE49-F238E27FC236}">
                <a16:creationId xmlns:a16="http://schemas.microsoft.com/office/drawing/2014/main" id="{1B7C47BB-F432-4966-A139-86A06AA3E7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9654" y="1847285"/>
            <a:ext cx="5827946" cy="4170911"/>
          </a:xfrm>
          <a:prstGeom prst="rect">
            <a:avLst/>
          </a:prstGeom>
          <a:noFill/>
          <a:ln>
            <a:noFill/>
          </a:ln>
        </p:spPr>
      </p:pic>
    </p:spTree>
    <p:extLst>
      <p:ext uri="{BB962C8B-B14F-4D97-AF65-F5344CB8AC3E}">
        <p14:creationId xmlns:p14="http://schemas.microsoft.com/office/powerpoint/2010/main" val="561104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870</TotalTime>
  <Words>695</Words>
  <Application>Microsoft Office PowerPoint</Application>
  <PresentationFormat>On-screen Show (4:3)</PresentationFormat>
  <Paragraphs>91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Amasis MT Pro Medium</vt:lpstr>
      <vt:lpstr>Arial</vt:lpstr>
      <vt:lpstr>Calibri</vt:lpstr>
      <vt:lpstr>Tw Cen MT</vt:lpstr>
      <vt:lpstr>Circuit</vt:lpstr>
      <vt:lpstr>Flight Price Predict Project</vt:lpstr>
      <vt:lpstr>ACKNOWLEDGMENT</vt:lpstr>
      <vt:lpstr>Business Problem </vt:lpstr>
      <vt:lpstr>Motivation for the Problem Undertaken</vt:lpstr>
      <vt:lpstr>Data Sources and their formats</vt:lpstr>
      <vt:lpstr>Mathematical/ Analytical Modeling of the Problem</vt:lpstr>
      <vt:lpstr>Data Pre-processing Done</vt:lpstr>
      <vt:lpstr>Data Pre-processing</vt:lpstr>
      <vt:lpstr>Data Pre-processing</vt:lpstr>
      <vt:lpstr>Data Visualization -</vt:lpstr>
      <vt:lpstr>Data Visualization -</vt:lpstr>
      <vt:lpstr>Data Visualization -</vt:lpstr>
      <vt:lpstr>Data Visualization -</vt:lpstr>
      <vt:lpstr>Remove Skewness</vt:lpstr>
      <vt:lpstr>PowerPoint Presentation</vt:lpstr>
      <vt:lpstr>PowerPoint Presentation</vt:lpstr>
      <vt:lpstr>PowerPoint Presentation</vt:lpstr>
      <vt:lpstr>Hyper Parameter Tuning for the final model -&gt;  Random Forest</vt:lpstr>
      <vt:lpstr>Hyper Parameter Tuning for the final model -&gt;  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14</cp:revision>
  <dcterms:created xsi:type="dcterms:W3CDTF">2006-08-16T00:00:00Z</dcterms:created>
  <dcterms:modified xsi:type="dcterms:W3CDTF">2021-11-23T14:07:25Z</dcterms:modified>
</cp:coreProperties>
</file>