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bbofawJRQ3GuwOmsQg/0KoXVX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IN"/>
              <a:t>There are total of 25 seasons from 1993-94 to 2017-18</a:t>
            </a:r>
            <a:endParaRPr/>
          </a:p>
          <a:p>
            <a:pPr indent="-171450" lvl="0" marL="171450" rtl="0" algn="l">
              <a:spcBef>
                <a:spcPts val="0"/>
              </a:spcBef>
              <a:spcAft>
                <a:spcPts val="0"/>
              </a:spcAft>
              <a:buClr>
                <a:schemeClr val="dk1"/>
              </a:buClr>
              <a:buSzPts val="1200"/>
              <a:buFont typeface="Arial"/>
              <a:buChar char="•"/>
            </a:pPr>
            <a:r>
              <a:rPr lang="en-IN"/>
              <a:t>9664 records – matches</a:t>
            </a:r>
            <a:endParaRPr/>
          </a:p>
          <a:p>
            <a:pPr indent="-171450" lvl="0" marL="171450" rtl="0" algn="l">
              <a:spcBef>
                <a:spcPts val="0"/>
              </a:spcBef>
              <a:spcAft>
                <a:spcPts val="0"/>
              </a:spcAft>
              <a:buClr>
                <a:schemeClr val="dk1"/>
              </a:buClr>
              <a:buSzPts val="1200"/>
              <a:buFont typeface="Arial"/>
              <a:buChar char="•"/>
            </a:pPr>
            <a:r>
              <a:rPr lang="en-IN"/>
              <a:t>Date, FTR, HTR, FTHG, FTAG</a:t>
            </a:r>
            <a:endParaRPr/>
          </a:p>
        </p:txBody>
      </p:sp>
      <p:sp>
        <p:nvSpPr>
          <p:cNvPr id="107" name="Google Shape;1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7"/>
          <p:cNvSpPr/>
          <p:nvPr/>
        </p:nvSpPr>
        <p:spPr>
          <a:xfrm>
            <a:off x="920834" y="1346946"/>
            <a:ext cx="10222992" cy="80683"/>
          </a:xfrm>
          <a:prstGeom prst="rect">
            <a:avLst/>
          </a:prstGeom>
          <a:blipFill rotWithShape="1">
            <a:blip r:embed="rId2">
              <a:alphaModFix amt="83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7"/>
          <p:cNvSpPr/>
          <p:nvPr/>
        </p:nvSpPr>
        <p:spPr>
          <a:xfrm>
            <a:off x="920834" y="4299696"/>
            <a:ext cx="10222992" cy="80683"/>
          </a:xfrm>
          <a:prstGeom prst="rect">
            <a:avLst/>
          </a:prstGeom>
          <a:blipFill rotWithShape="1">
            <a:blip r:embed="rId2">
              <a:alphaModFix amt="83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7"/>
          <p:cNvSpPr/>
          <p:nvPr/>
        </p:nvSpPr>
        <p:spPr>
          <a:xfrm>
            <a:off x="920834" y="1484779"/>
            <a:ext cx="10222992" cy="274320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7"/>
          <p:cNvGrpSpPr/>
          <p:nvPr/>
        </p:nvGrpSpPr>
        <p:grpSpPr>
          <a:xfrm>
            <a:off x="9649215" y="4068923"/>
            <a:ext cx="1080904" cy="1080902"/>
            <a:chOff x="9685338" y="4460675"/>
            <a:chExt cx="1080904" cy="1080902"/>
          </a:xfrm>
        </p:grpSpPr>
        <p:sp>
          <p:nvSpPr>
            <p:cNvPr id="23" name="Google Shape;23;p27"/>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7"/>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SzPts val="7200"/>
              <a:buFont typeface="Georgia"/>
              <a:buNone/>
              <a:defRPr b="1"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7"/>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6"/>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3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7"/>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7"/>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5" name="Shape 45"/>
        <p:cNvGrpSpPr/>
        <p:nvPr/>
      </p:nvGrpSpPr>
      <p:grpSpPr>
        <a:xfrm>
          <a:off x="0" y="0"/>
          <a:ext cx="0" cy="0"/>
          <a:chOff x="0" y="0"/>
          <a:chExt cx="0" cy="0"/>
        </a:xfrm>
      </p:grpSpPr>
      <p:sp>
        <p:nvSpPr>
          <p:cNvPr id="46" name="Google Shape;46;p31"/>
          <p:cNvSpPr/>
          <p:nvPr/>
        </p:nvSpPr>
        <p:spPr>
          <a:xfrm>
            <a:off x="0" y="4917989"/>
            <a:ext cx="12192000" cy="194001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7200"/>
              <a:buFont typeface="Georgia"/>
              <a:buNone/>
              <a:defRPr b="1"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9" name="Google Shape;49;p31"/>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1"/>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1" name="Google Shape;51;p31"/>
          <p:cNvGrpSpPr/>
          <p:nvPr/>
        </p:nvGrpSpPr>
        <p:grpSpPr>
          <a:xfrm>
            <a:off x="897399" y="2325848"/>
            <a:ext cx="1080904" cy="1080902"/>
            <a:chOff x="9685338" y="4460675"/>
            <a:chExt cx="1080904" cy="1080902"/>
          </a:xfrm>
        </p:grpSpPr>
        <p:sp>
          <p:nvSpPr>
            <p:cNvPr id="52" name="Google Shape;52;p31"/>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31"/>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Trebuchet MS"/>
                <a:ea typeface="Trebuchet MS"/>
                <a:cs typeface="Trebuchet MS"/>
                <a:sym typeface="Trebuchet MS"/>
              </a:defRPr>
            </a:lvl1pPr>
            <a:lvl2pPr indent="0" lvl="1" marL="0" algn="ctr">
              <a:spcBef>
                <a:spcPts val="0"/>
              </a:spcBef>
              <a:buNone/>
              <a:defRPr b="1" sz="2800">
                <a:solidFill>
                  <a:srgbClr val="FFFFFF"/>
                </a:solidFill>
                <a:latin typeface="Trebuchet MS"/>
                <a:ea typeface="Trebuchet MS"/>
                <a:cs typeface="Trebuchet MS"/>
                <a:sym typeface="Trebuchet MS"/>
              </a:defRPr>
            </a:lvl2pPr>
            <a:lvl3pPr indent="0" lvl="2" marL="0" algn="ctr">
              <a:spcBef>
                <a:spcPts val="0"/>
              </a:spcBef>
              <a:buNone/>
              <a:defRPr b="1" sz="2800">
                <a:solidFill>
                  <a:srgbClr val="FFFFFF"/>
                </a:solidFill>
                <a:latin typeface="Trebuchet MS"/>
                <a:ea typeface="Trebuchet MS"/>
                <a:cs typeface="Trebuchet MS"/>
                <a:sym typeface="Trebuchet MS"/>
              </a:defRPr>
            </a:lvl3pPr>
            <a:lvl4pPr indent="0" lvl="3" marL="0" algn="ctr">
              <a:spcBef>
                <a:spcPts val="0"/>
              </a:spcBef>
              <a:buNone/>
              <a:defRPr b="1" sz="2800">
                <a:solidFill>
                  <a:srgbClr val="FFFFFF"/>
                </a:solidFill>
                <a:latin typeface="Trebuchet MS"/>
                <a:ea typeface="Trebuchet MS"/>
                <a:cs typeface="Trebuchet MS"/>
                <a:sym typeface="Trebuchet MS"/>
              </a:defRPr>
            </a:lvl4pPr>
            <a:lvl5pPr indent="0" lvl="4" marL="0" algn="ctr">
              <a:spcBef>
                <a:spcPts val="0"/>
              </a:spcBef>
              <a:buNone/>
              <a:defRPr b="1" sz="2800">
                <a:solidFill>
                  <a:srgbClr val="FFFFFF"/>
                </a:solidFill>
                <a:latin typeface="Trebuchet MS"/>
                <a:ea typeface="Trebuchet MS"/>
                <a:cs typeface="Trebuchet MS"/>
                <a:sym typeface="Trebuchet MS"/>
              </a:defRPr>
            </a:lvl5pPr>
            <a:lvl6pPr indent="0" lvl="5" marL="0" algn="ctr">
              <a:spcBef>
                <a:spcPts val="0"/>
              </a:spcBef>
              <a:buNone/>
              <a:defRPr b="1" sz="2800">
                <a:solidFill>
                  <a:srgbClr val="FFFFFF"/>
                </a:solidFill>
                <a:latin typeface="Trebuchet MS"/>
                <a:ea typeface="Trebuchet MS"/>
                <a:cs typeface="Trebuchet MS"/>
                <a:sym typeface="Trebuchet MS"/>
              </a:defRPr>
            </a:lvl6pPr>
            <a:lvl7pPr indent="0" lvl="6" marL="0" algn="ctr">
              <a:spcBef>
                <a:spcPts val="0"/>
              </a:spcBef>
              <a:buNone/>
              <a:defRPr b="1" sz="2800">
                <a:solidFill>
                  <a:srgbClr val="FFFFFF"/>
                </a:solidFill>
                <a:latin typeface="Trebuchet MS"/>
                <a:ea typeface="Trebuchet MS"/>
                <a:cs typeface="Trebuchet MS"/>
                <a:sym typeface="Trebuchet MS"/>
              </a:defRPr>
            </a:lvl7pPr>
            <a:lvl8pPr indent="0" lvl="7" marL="0" algn="ctr">
              <a:spcBef>
                <a:spcPts val="0"/>
              </a:spcBef>
              <a:buNone/>
              <a:defRPr b="1" sz="2800">
                <a:solidFill>
                  <a:srgbClr val="FFFFFF"/>
                </a:solidFill>
                <a:latin typeface="Trebuchet MS"/>
                <a:ea typeface="Trebuchet MS"/>
                <a:cs typeface="Trebuchet MS"/>
                <a:sym typeface="Trebuchet MS"/>
              </a:defRPr>
            </a:lvl8pPr>
            <a:lvl9pPr indent="0" lvl="8" marL="0" algn="ctr">
              <a:spcBef>
                <a:spcPts val="0"/>
              </a:spcBef>
              <a:buNone/>
              <a:defRPr b="1" sz="2800">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8" name="Google Shape;58;p3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3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3"/>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5" name="Google Shape;65;p33"/>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6" name="Google Shape;66;p33"/>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7" name="Google Shape;67;p33"/>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8" name="Google Shape;68;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34"/>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4"/>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34"/>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3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34"/>
          <p:cNvGrpSpPr/>
          <p:nvPr/>
        </p:nvGrpSpPr>
        <p:grpSpPr>
          <a:xfrm>
            <a:off x="11401725" y="6229681"/>
            <a:ext cx="457200" cy="457200"/>
            <a:chOff x="11361456" y="6195813"/>
            <a:chExt cx="548640" cy="548640"/>
          </a:xfrm>
        </p:grpSpPr>
        <p:sp>
          <p:nvSpPr>
            <p:cNvPr id="79" name="Google Shape;79;p34"/>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35"/>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5"/>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5"/>
          <p:cNvSpPr/>
          <p:nvPr>
            <p:ph idx="2" type="pic"/>
          </p:nvPr>
        </p:nvSpPr>
        <p:spPr>
          <a:xfrm>
            <a:off x="0" y="0"/>
            <a:ext cx="8303740" cy="6858000"/>
          </a:xfrm>
          <a:prstGeom prst="rect">
            <a:avLst/>
          </a:prstGeom>
          <a:solidFill>
            <a:srgbClr val="E4DEDB"/>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rgbClr val="548BB7"/>
              </a:buClr>
              <a:buSzPts val="2720"/>
              <a:buFont typeface="Noto Sans Symbols"/>
              <a:buNone/>
              <a:defRPr b="0" i="0" sz="3200" u="none" cap="none" strike="noStrike">
                <a:solidFill>
                  <a:schemeClr val="dk1"/>
                </a:solidFill>
                <a:latin typeface="Trebuchet MS"/>
                <a:ea typeface="Trebuchet MS"/>
                <a:cs typeface="Trebuchet MS"/>
                <a:sym typeface="Trebuchet MS"/>
              </a:defRPr>
            </a:lvl1pPr>
            <a:lvl2pPr lvl="1" marR="0" rtl="0" algn="l">
              <a:lnSpc>
                <a:spcPct val="90000"/>
              </a:lnSpc>
              <a:spcBef>
                <a:spcPts val="400"/>
              </a:spcBef>
              <a:spcAft>
                <a:spcPts val="0"/>
              </a:spcAft>
              <a:buClr>
                <a:srgbClr val="548BB7"/>
              </a:buClr>
              <a:buSzPts val="2380"/>
              <a:buFont typeface="Noto Sans Symbols"/>
              <a:buNone/>
              <a:defRPr b="0" i="0" sz="2800" u="none" cap="none" strike="noStrike">
                <a:solidFill>
                  <a:schemeClr val="dk1"/>
                </a:solidFill>
                <a:latin typeface="Trebuchet MS"/>
                <a:ea typeface="Trebuchet MS"/>
                <a:cs typeface="Trebuchet MS"/>
                <a:sym typeface="Trebuchet MS"/>
              </a:defRPr>
            </a:lvl2pPr>
            <a:lvl3pPr lvl="2" marR="0" rtl="0" algn="l">
              <a:lnSpc>
                <a:spcPct val="90000"/>
              </a:lnSpc>
              <a:spcBef>
                <a:spcPts val="400"/>
              </a:spcBef>
              <a:spcAft>
                <a:spcPts val="0"/>
              </a:spcAft>
              <a:buClr>
                <a:srgbClr val="548BB7"/>
              </a:buClr>
              <a:buSzPts val="2040"/>
              <a:buFont typeface="Noto Sans Symbols"/>
              <a:buNone/>
              <a:defRPr b="0" i="0" sz="2400" u="none" cap="none" strike="noStrike">
                <a:solidFill>
                  <a:schemeClr val="dk1"/>
                </a:solidFill>
                <a:latin typeface="Trebuchet MS"/>
                <a:ea typeface="Trebuchet MS"/>
                <a:cs typeface="Trebuchet MS"/>
                <a:sym typeface="Trebuchet MS"/>
              </a:defRPr>
            </a:lvl3pPr>
            <a:lvl4pPr lvl="3"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4pPr>
            <a:lvl5pPr lvl="4"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5pPr>
            <a:lvl6pPr lvl="5"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6pPr>
            <a:lvl7pPr lvl="6"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7pPr>
            <a:lvl8pPr lvl="7"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8pPr>
            <a:lvl9pPr lvl="8" marR="0" rtl="0" algn="l">
              <a:lnSpc>
                <a:spcPct val="90000"/>
              </a:lnSpc>
              <a:spcBef>
                <a:spcPts val="400"/>
              </a:spcBef>
              <a:spcAft>
                <a:spcPts val="20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9pPr>
          </a:lstStyle>
          <a:p/>
        </p:txBody>
      </p:sp>
      <p:sp>
        <p:nvSpPr>
          <p:cNvPr id="86" name="Google Shape;86;p35"/>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3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35"/>
          <p:cNvGrpSpPr/>
          <p:nvPr/>
        </p:nvGrpSpPr>
        <p:grpSpPr>
          <a:xfrm>
            <a:off x="11401725" y="6229681"/>
            <a:ext cx="457200" cy="457200"/>
            <a:chOff x="11361456" y="6195813"/>
            <a:chExt cx="548640" cy="548640"/>
          </a:xfrm>
        </p:grpSpPr>
        <p:sp>
          <p:nvSpPr>
            <p:cNvPr id="89" name="Google Shape;89;p35"/>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3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Georgia"/>
              <a:buNone/>
              <a:defRPr b="1" i="0" sz="4800" u="none" cap="none" strike="noStrik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548BB7"/>
              </a:buClr>
              <a:buSzPts val="1700"/>
              <a:buFont typeface="Noto Sans Symbols"/>
              <a:buChar char="▪"/>
              <a:defRPr b="0" i="0" sz="2000" u="none" cap="none" strike="noStrike">
                <a:solidFill>
                  <a:schemeClr val="dk1"/>
                </a:solidFill>
                <a:latin typeface="Trebuchet MS"/>
                <a:ea typeface="Trebuchet MS"/>
                <a:cs typeface="Trebuchet MS"/>
                <a:sym typeface="Trebuchet MS"/>
              </a:defRPr>
            </a:lvl1pPr>
            <a:lvl2pPr indent="-325755" lvl="1" marL="914400" marR="0" rtl="0" algn="l">
              <a:lnSpc>
                <a:spcPct val="90000"/>
              </a:lnSpc>
              <a:spcBef>
                <a:spcPts val="400"/>
              </a:spcBef>
              <a:spcAft>
                <a:spcPts val="0"/>
              </a:spcAft>
              <a:buClr>
                <a:srgbClr val="548BB7"/>
              </a:buClr>
              <a:buSzPts val="1530"/>
              <a:buFont typeface="Noto Sans Symbols"/>
              <a:buChar char="▪"/>
              <a:defRPr b="0" i="0" sz="1800" u="none" cap="none" strike="noStrike">
                <a:solidFill>
                  <a:schemeClr val="dk1"/>
                </a:solidFill>
                <a:latin typeface="Trebuchet MS"/>
                <a:ea typeface="Trebuchet MS"/>
                <a:cs typeface="Trebuchet MS"/>
                <a:sym typeface="Trebuchet MS"/>
              </a:defRPr>
            </a:lvl2pPr>
            <a:lvl3pPr indent="-314960" lvl="2" marL="1371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3pPr>
            <a:lvl4pPr indent="-314960" lvl="3" marL="18288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4pPr>
            <a:lvl5pPr indent="-314960" lvl="4" marL="22860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5pPr>
            <a:lvl6pPr indent="-314960" lvl="5" marL="27432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6pPr>
            <a:lvl7pPr indent="-314960" lvl="6" marL="32004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7pPr>
            <a:lvl8pPr indent="-314959" lvl="7" marL="3657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8pPr>
            <a:lvl9pPr indent="-314959" lvl="8" marL="4114800" marR="0" rtl="0" algn="l">
              <a:lnSpc>
                <a:spcPct val="90000"/>
              </a:lnSpc>
              <a:spcBef>
                <a:spcPts val="400"/>
              </a:spcBef>
              <a:spcAft>
                <a:spcPts val="20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9pPr>
          </a:lstStyle>
          <a:p/>
        </p:txBody>
      </p:sp>
      <p:sp>
        <p:nvSpPr>
          <p:cNvPr id="12" name="Google Shape;12;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grpSp>
        <p:nvGrpSpPr>
          <p:cNvPr id="14" name="Google Shape;14;p26"/>
          <p:cNvGrpSpPr/>
          <p:nvPr/>
        </p:nvGrpSpPr>
        <p:grpSpPr>
          <a:xfrm>
            <a:off x="11401725" y="6229681"/>
            <a:ext cx="457200" cy="457200"/>
            <a:chOff x="11361456" y="6195813"/>
            <a:chExt cx="548640" cy="548640"/>
          </a:xfrm>
        </p:grpSpPr>
        <p:sp>
          <p:nvSpPr>
            <p:cNvPr id="15" name="Google Shape;15;p26"/>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Trebuchet MS"/>
                <a:ea typeface="Trebuchet MS"/>
                <a:cs typeface="Trebuchet MS"/>
                <a:sym typeface="Trebuchet MS"/>
              </a:defRPr>
            </a:lvl1pPr>
            <a:lvl2pPr indent="0" lvl="1" marL="0" marR="0" rtl="0" algn="ctr">
              <a:spcBef>
                <a:spcPts val="0"/>
              </a:spcBef>
              <a:buNone/>
              <a:defRPr b="1" i="0" sz="1400" u="none" cap="none" strike="noStrike">
                <a:solidFill>
                  <a:srgbClr val="FFFFFF"/>
                </a:solidFill>
                <a:latin typeface="Trebuchet MS"/>
                <a:ea typeface="Trebuchet MS"/>
                <a:cs typeface="Trebuchet MS"/>
                <a:sym typeface="Trebuchet MS"/>
              </a:defRPr>
            </a:lvl2pPr>
            <a:lvl3pPr indent="0" lvl="2" marL="0" marR="0" rtl="0" algn="ctr">
              <a:spcBef>
                <a:spcPts val="0"/>
              </a:spcBef>
              <a:buNone/>
              <a:defRPr b="1" i="0" sz="1400" u="none" cap="none" strike="noStrike">
                <a:solidFill>
                  <a:srgbClr val="FFFFFF"/>
                </a:solidFill>
                <a:latin typeface="Trebuchet MS"/>
                <a:ea typeface="Trebuchet MS"/>
                <a:cs typeface="Trebuchet MS"/>
                <a:sym typeface="Trebuchet MS"/>
              </a:defRPr>
            </a:lvl3pPr>
            <a:lvl4pPr indent="0" lvl="3" marL="0" marR="0" rtl="0" algn="ctr">
              <a:spcBef>
                <a:spcPts val="0"/>
              </a:spcBef>
              <a:buNone/>
              <a:defRPr b="1" i="0" sz="1400" u="none" cap="none" strike="noStrike">
                <a:solidFill>
                  <a:srgbClr val="FFFFFF"/>
                </a:solidFill>
                <a:latin typeface="Trebuchet MS"/>
                <a:ea typeface="Trebuchet MS"/>
                <a:cs typeface="Trebuchet MS"/>
                <a:sym typeface="Trebuchet MS"/>
              </a:defRPr>
            </a:lvl4pPr>
            <a:lvl5pPr indent="0" lvl="4" marL="0" marR="0" rtl="0" algn="ctr">
              <a:spcBef>
                <a:spcPts val="0"/>
              </a:spcBef>
              <a:buNone/>
              <a:defRPr b="1" i="0" sz="1400" u="none" cap="none" strike="noStrike">
                <a:solidFill>
                  <a:srgbClr val="FFFFFF"/>
                </a:solidFill>
                <a:latin typeface="Trebuchet MS"/>
                <a:ea typeface="Trebuchet MS"/>
                <a:cs typeface="Trebuchet MS"/>
                <a:sym typeface="Trebuchet MS"/>
              </a:defRPr>
            </a:lvl5pPr>
            <a:lvl6pPr indent="0" lvl="5" marL="0" marR="0" rtl="0" algn="ctr">
              <a:spcBef>
                <a:spcPts val="0"/>
              </a:spcBef>
              <a:buNone/>
              <a:defRPr b="1" i="0" sz="1400" u="none" cap="none" strike="noStrike">
                <a:solidFill>
                  <a:srgbClr val="FFFFFF"/>
                </a:solidFill>
                <a:latin typeface="Trebuchet MS"/>
                <a:ea typeface="Trebuchet MS"/>
                <a:cs typeface="Trebuchet MS"/>
                <a:sym typeface="Trebuchet MS"/>
              </a:defRPr>
            </a:lvl6pPr>
            <a:lvl7pPr indent="0" lvl="6" marL="0" marR="0" rtl="0" algn="ctr">
              <a:spcBef>
                <a:spcPts val="0"/>
              </a:spcBef>
              <a:buNone/>
              <a:defRPr b="1" i="0" sz="1400" u="none" cap="none" strike="noStrike">
                <a:solidFill>
                  <a:srgbClr val="FFFFFF"/>
                </a:solidFill>
                <a:latin typeface="Trebuchet MS"/>
                <a:ea typeface="Trebuchet MS"/>
                <a:cs typeface="Trebuchet MS"/>
                <a:sym typeface="Trebuchet MS"/>
              </a:defRPr>
            </a:lvl7pPr>
            <a:lvl8pPr indent="0" lvl="7" marL="0" marR="0" rtl="0" algn="ctr">
              <a:spcBef>
                <a:spcPts val="0"/>
              </a:spcBef>
              <a:buNone/>
              <a:defRPr b="1" i="0" sz="1400" u="none" cap="none" strike="noStrike">
                <a:solidFill>
                  <a:srgbClr val="FFFFFF"/>
                </a:solidFill>
                <a:latin typeface="Trebuchet MS"/>
                <a:ea typeface="Trebuchet MS"/>
                <a:cs typeface="Trebuchet MS"/>
                <a:sym typeface="Trebuchet MS"/>
              </a:defRPr>
            </a:lvl8pPr>
            <a:lvl9pPr indent="0" lvl="8" marL="0" marR="0" rtl="0" algn="ctr">
              <a:spcBef>
                <a:spcPts val="0"/>
              </a:spcBef>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mailto:raghava.joijode@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819641" y="815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7200"/>
              <a:buFont typeface="Georgia"/>
              <a:buNone/>
            </a:pPr>
            <a:r>
              <a:rPr lang="en-IN"/>
              <a:t>English Premier League…</a:t>
            </a:r>
            <a:endParaRPr/>
          </a:p>
        </p:txBody>
      </p:sp>
      <p:sp>
        <p:nvSpPr>
          <p:cNvPr id="110" name="Google Shape;110;p1"/>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111" name="Google Shape;111;p1"/>
          <p:cNvSpPr txBox="1"/>
          <p:nvPr/>
        </p:nvSpPr>
        <p:spPr>
          <a:xfrm>
            <a:off x="881187" y="3136619"/>
            <a:ext cx="9966960" cy="1428824"/>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595959"/>
              </a:buClr>
              <a:buSzPts val="3200"/>
              <a:buFont typeface="Georgia"/>
              <a:buNone/>
            </a:pPr>
            <a:r>
              <a:rPr b="1" i="0" lang="en-IN" sz="3200" u="none" cap="none" strike="noStrike">
                <a:solidFill>
                  <a:srgbClr val="595959"/>
                </a:solidFill>
                <a:latin typeface="Georgia"/>
                <a:ea typeface="Georgia"/>
                <a:cs typeface="Georgia"/>
                <a:sym typeface="Georgia"/>
              </a:rPr>
              <a:t>Analysis on teams and league progress over the seasons…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183" name="Google Shape;183;p10"/>
          <p:cNvSpPr txBox="1"/>
          <p:nvPr/>
        </p:nvSpPr>
        <p:spPr>
          <a:xfrm>
            <a:off x="627921" y="553915"/>
            <a:ext cx="6185708" cy="25849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3600"/>
              <a:buFont typeface="Georgia"/>
              <a:buNone/>
            </a:pPr>
            <a:r>
              <a:rPr b="1" lang="en-IN" sz="3600" cap="none">
                <a:latin typeface="Georgia"/>
                <a:ea typeface="Georgia"/>
                <a:cs typeface="Georgia"/>
                <a:sym typeface="Georgia"/>
              </a:rPr>
              <a:t>Correlation Takeaways:</a:t>
            </a:r>
            <a:endParaRPr/>
          </a:p>
          <a:p>
            <a:pPr indent="0" lvl="0" marL="0" marR="0" rtl="0" algn="l">
              <a:lnSpc>
                <a:spcPct val="90000"/>
              </a:lnSpc>
              <a:spcBef>
                <a:spcPts val="0"/>
              </a:spcBef>
              <a:spcAft>
                <a:spcPts val="0"/>
              </a:spcAft>
              <a:buSzPts val="2400"/>
              <a:buFont typeface="Georgia"/>
              <a:buNone/>
            </a:pPr>
            <a:r>
              <a:t/>
            </a:r>
            <a:endParaRPr b="1" sz="2400" cap="none">
              <a:latin typeface="Georgia"/>
              <a:ea typeface="Georgia"/>
              <a:cs typeface="Georgia"/>
              <a:sym typeface="Georgia"/>
            </a:endParaRPr>
          </a:p>
          <a:p>
            <a:pPr indent="-88900" lvl="0" marL="0" marR="0" rtl="0" algn="l">
              <a:lnSpc>
                <a:spcPct val="90000"/>
              </a:lnSpc>
              <a:spcBef>
                <a:spcPts val="0"/>
              </a:spcBef>
              <a:spcAft>
                <a:spcPts val="0"/>
              </a:spcAft>
              <a:buSzPts val="1400"/>
              <a:buFont typeface="Arial"/>
              <a:buChar char="•"/>
            </a:pPr>
            <a:r>
              <a:rPr b="0" lang="en-IN" sz="1400" cap="none">
                <a:latin typeface="Georgia"/>
                <a:ea typeface="Georgia"/>
                <a:cs typeface="Georgia"/>
                <a:sym typeface="Georgia"/>
              </a:rPr>
              <a:t> Home Wins and Away Wins are Highly correlated</a:t>
            </a:r>
            <a:endParaRPr/>
          </a:p>
          <a:p>
            <a:pPr indent="0" lvl="0" marL="0" marR="0" rtl="0" algn="l">
              <a:lnSpc>
                <a:spcPct val="90000"/>
              </a:lnSpc>
              <a:spcBef>
                <a:spcPts val="0"/>
              </a:spcBef>
              <a:spcAft>
                <a:spcPts val="0"/>
              </a:spcAft>
              <a:buSzPts val="1400"/>
              <a:buFont typeface="Arial"/>
              <a:buNone/>
            </a:pPr>
            <a:r>
              <a:t/>
            </a:r>
            <a:endParaRPr b="0" sz="1400" cap="none">
              <a:latin typeface="Georgia"/>
              <a:ea typeface="Georgia"/>
              <a:cs typeface="Georgia"/>
              <a:sym typeface="Georgia"/>
            </a:endParaRPr>
          </a:p>
          <a:p>
            <a:pPr indent="-88900" lvl="0" marL="0" marR="0" rtl="0" algn="l">
              <a:lnSpc>
                <a:spcPct val="90000"/>
              </a:lnSpc>
              <a:spcBef>
                <a:spcPts val="0"/>
              </a:spcBef>
              <a:spcAft>
                <a:spcPts val="0"/>
              </a:spcAft>
              <a:buSzPts val="1400"/>
              <a:buFont typeface="Arial"/>
              <a:buChar char="•"/>
            </a:pPr>
            <a:r>
              <a:rPr b="0" lang="en-IN" sz="1400" cap="none">
                <a:latin typeface="Georgia"/>
                <a:ea typeface="Georgia"/>
                <a:cs typeface="Georgia"/>
                <a:sym typeface="Georgia"/>
              </a:rPr>
              <a:t> Home Draws and Away Draws are Highly correlated</a:t>
            </a:r>
            <a:endParaRPr/>
          </a:p>
          <a:p>
            <a:pPr indent="0" lvl="0" marL="0" marR="0" rtl="0" algn="l">
              <a:lnSpc>
                <a:spcPct val="90000"/>
              </a:lnSpc>
              <a:spcBef>
                <a:spcPts val="0"/>
              </a:spcBef>
              <a:spcAft>
                <a:spcPts val="0"/>
              </a:spcAft>
              <a:buSzPts val="1400"/>
              <a:buFont typeface="Arial"/>
              <a:buNone/>
            </a:pPr>
            <a:r>
              <a:t/>
            </a:r>
            <a:endParaRPr b="0" sz="1400" cap="none">
              <a:latin typeface="Georgia"/>
              <a:ea typeface="Georgia"/>
              <a:cs typeface="Georgia"/>
              <a:sym typeface="Georgia"/>
            </a:endParaRPr>
          </a:p>
          <a:p>
            <a:pPr indent="-88900" lvl="0" marL="0" marR="0" rtl="0" algn="l">
              <a:lnSpc>
                <a:spcPct val="90000"/>
              </a:lnSpc>
              <a:spcBef>
                <a:spcPts val="0"/>
              </a:spcBef>
              <a:spcAft>
                <a:spcPts val="0"/>
              </a:spcAft>
              <a:buSzPts val="1400"/>
              <a:buFont typeface="Arial"/>
              <a:buChar char="•"/>
            </a:pPr>
            <a:r>
              <a:rPr b="0" lang="en-IN" sz="1400" cap="none">
                <a:latin typeface="Georgia"/>
                <a:ea typeface="Georgia"/>
                <a:cs typeface="Georgia"/>
                <a:sym typeface="Georgia"/>
              </a:rPr>
              <a:t> Home Losses and Away Losses are Highly correlated</a:t>
            </a:r>
            <a:endParaRPr/>
          </a:p>
          <a:p>
            <a:pPr indent="0" lvl="0" marL="0" marR="0" rtl="0" algn="l">
              <a:lnSpc>
                <a:spcPct val="90000"/>
              </a:lnSpc>
              <a:spcBef>
                <a:spcPts val="0"/>
              </a:spcBef>
              <a:spcAft>
                <a:spcPts val="0"/>
              </a:spcAft>
              <a:buSzPts val="1400"/>
              <a:buFont typeface="Arial"/>
              <a:buNone/>
            </a:pPr>
            <a:r>
              <a:t/>
            </a:r>
            <a:endParaRPr b="0" sz="1400" cap="none">
              <a:latin typeface="Georgia"/>
              <a:ea typeface="Georgia"/>
              <a:cs typeface="Georgia"/>
              <a:sym typeface="Georgia"/>
            </a:endParaRPr>
          </a:p>
          <a:p>
            <a:pPr indent="-88900" lvl="0" marL="0" marR="0" rtl="0" algn="l">
              <a:lnSpc>
                <a:spcPct val="90000"/>
              </a:lnSpc>
              <a:spcBef>
                <a:spcPts val="0"/>
              </a:spcBef>
              <a:spcAft>
                <a:spcPts val="0"/>
              </a:spcAft>
              <a:buSzPts val="1400"/>
              <a:buFont typeface="Arial"/>
              <a:buChar char="•"/>
            </a:pPr>
            <a:r>
              <a:rPr b="0" lang="en-IN" sz="1400" cap="none">
                <a:latin typeface="Georgia"/>
                <a:ea typeface="Georgia"/>
                <a:cs typeface="Georgia"/>
                <a:sym typeface="Georgia"/>
              </a:rPr>
              <a:t> Draws are equally correlated with Wins and Losses</a:t>
            </a:r>
            <a:endParaRPr/>
          </a:p>
          <a:p>
            <a:pPr indent="0" lvl="0" marL="0" marR="0" rtl="0" algn="l">
              <a:lnSpc>
                <a:spcPct val="90000"/>
              </a:lnSpc>
              <a:spcBef>
                <a:spcPts val="0"/>
              </a:spcBef>
              <a:spcAft>
                <a:spcPts val="0"/>
              </a:spcAft>
              <a:buSzPts val="2400"/>
              <a:buFont typeface="Georgia"/>
              <a:buNone/>
            </a:pPr>
            <a:r>
              <a:t/>
            </a:r>
            <a:endParaRPr b="1" sz="2400" cap="none">
              <a:latin typeface="Georgia"/>
              <a:ea typeface="Georgia"/>
              <a:cs typeface="Georgia"/>
              <a:sym typeface="Georgia"/>
            </a:endParaRPr>
          </a:p>
        </p:txBody>
      </p:sp>
      <p:pic>
        <p:nvPicPr>
          <p:cNvPr id="184" name="Google Shape;184;p10"/>
          <p:cNvPicPr preferRelativeResize="0"/>
          <p:nvPr/>
        </p:nvPicPr>
        <p:blipFill rotWithShape="1">
          <a:blip r:embed="rId3">
            <a:alphaModFix/>
          </a:blip>
          <a:srcRect b="0" l="0" r="0" t="0"/>
          <a:stretch/>
        </p:blipFill>
        <p:spPr>
          <a:xfrm>
            <a:off x="7069015" y="1723292"/>
            <a:ext cx="4472354" cy="4549492"/>
          </a:xfrm>
          <a:prstGeom prst="rect">
            <a:avLst/>
          </a:prstGeom>
          <a:noFill/>
          <a:ln>
            <a:noFill/>
          </a:ln>
        </p:spPr>
      </p:pic>
      <p:sp>
        <p:nvSpPr>
          <p:cNvPr id="185" name="Google Shape;185;p10"/>
          <p:cNvSpPr/>
          <p:nvPr/>
        </p:nvSpPr>
        <p:spPr>
          <a:xfrm>
            <a:off x="8314591" y="1793629"/>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6" name="Google Shape;186;p10"/>
          <p:cNvSpPr/>
          <p:nvPr/>
        </p:nvSpPr>
        <p:spPr>
          <a:xfrm>
            <a:off x="7860321" y="2325566"/>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7" name="Google Shape;187;p10"/>
          <p:cNvSpPr/>
          <p:nvPr/>
        </p:nvSpPr>
        <p:spPr>
          <a:xfrm>
            <a:off x="9344756" y="2859820"/>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8" name="Google Shape;188;p10"/>
          <p:cNvSpPr/>
          <p:nvPr/>
        </p:nvSpPr>
        <p:spPr>
          <a:xfrm>
            <a:off x="8833983" y="3389679"/>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9" name="Google Shape;189;p10"/>
          <p:cNvSpPr/>
          <p:nvPr/>
        </p:nvSpPr>
        <p:spPr>
          <a:xfrm>
            <a:off x="10336499" y="3952846"/>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0" name="Google Shape;190;p10"/>
          <p:cNvSpPr/>
          <p:nvPr/>
        </p:nvSpPr>
        <p:spPr>
          <a:xfrm>
            <a:off x="9843806" y="4440819"/>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1" name="Google Shape;191;p10"/>
          <p:cNvSpPr/>
          <p:nvPr/>
        </p:nvSpPr>
        <p:spPr>
          <a:xfrm>
            <a:off x="9338742" y="3884543"/>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2" name="Google Shape;192;p10"/>
          <p:cNvSpPr/>
          <p:nvPr/>
        </p:nvSpPr>
        <p:spPr>
          <a:xfrm>
            <a:off x="9831587" y="3378654"/>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3" name="Google Shape;193;p10"/>
          <p:cNvSpPr txBox="1"/>
          <p:nvPr/>
        </p:nvSpPr>
        <p:spPr>
          <a:xfrm>
            <a:off x="6792938" y="671307"/>
            <a:ext cx="4838230" cy="793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3200"/>
              <a:buFont typeface="Georgia"/>
              <a:buNone/>
            </a:pPr>
            <a:r>
              <a:rPr b="1" lang="en-IN" sz="3200" cap="none">
                <a:latin typeface="Georgia"/>
                <a:ea typeface="Georgia"/>
                <a:cs typeface="Georgia"/>
                <a:sym typeface="Georgia"/>
              </a:rPr>
              <a:t>Correlation Heatmap:</a:t>
            </a:r>
            <a:endParaRPr/>
          </a:p>
        </p:txBody>
      </p:sp>
      <p:pic>
        <p:nvPicPr>
          <p:cNvPr id="194" name="Google Shape;194;p10"/>
          <p:cNvPicPr preferRelativeResize="0"/>
          <p:nvPr/>
        </p:nvPicPr>
        <p:blipFill rotWithShape="1">
          <a:blip r:embed="rId4">
            <a:alphaModFix/>
          </a:blip>
          <a:srcRect b="0" l="0" r="0" t="0"/>
          <a:stretch/>
        </p:blipFill>
        <p:spPr>
          <a:xfrm>
            <a:off x="1478962" y="3794584"/>
            <a:ext cx="3381375" cy="2400300"/>
          </a:xfrm>
          <a:prstGeom prst="rect">
            <a:avLst/>
          </a:prstGeom>
          <a:noFill/>
          <a:ln>
            <a:noFill/>
          </a:ln>
        </p:spPr>
      </p:pic>
      <p:sp>
        <p:nvSpPr>
          <p:cNvPr id="195" name="Google Shape;195;p10"/>
          <p:cNvSpPr/>
          <p:nvPr/>
        </p:nvSpPr>
        <p:spPr>
          <a:xfrm>
            <a:off x="2651660" y="5266341"/>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6" name="Google Shape;196;p10"/>
          <p:cNvSpPr/>
          <p:nvPr/>
        </p:nvSpPr>
        <p:spPr>
          <a:xfrm>
            <a:off x="3520977" y="4571749"/>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7" name="Google Shape;197;p10"/>
          <p:cNvSpPr/>
          <p:nvPr/>
        </p:nvSpPr>
        <p:spPr>
          <a:xfrm>
            <a:off x="3520977" y="3884543"/>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8" name="Google Shape;198;p10"/>
          <p:cNvSpPr/>
          <p:nvPr/>
        </p:nvSpPr>
        <p:spPr>
          <a:xfrm>
            <a:off x="1778726" y="5266341"/>
            <a:ext cx="685800" cy="694592"/>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533400" y="94835"/>
            <a:ext cx="10591800" cy="108145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Top 5 teams’ home/away wins:</a:t>
            </a:r>
            <a:endParaRPr/>
          </a:p>
        </p:txBody>
      </p:sp>
      <p:sp>
        <p:nvSpPr>
          <p:cNvPr id="204" name="Google Shape;204;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205" name="Google Shape;205;p11"/>
          <p:cNvSpPr txBox="1"/>
          <p:nvPr/>
        </p:nvSpPr>
        <p:spPr>
          <a:xfrm>
            <a:off x="1002323" y="5356396"/>
            <a:ext cx="10122877"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We can observe that teams which perform well at home are the teams which perform well at away games as well</a:t>
            </a:r>
            <a:endParaRPr/>
          </a:p>
        </p:txBody>
      </p:sp>
      <p:pic>
        <p:nvPicPr>
          <p:cNvPr id="206" name="Google Shape;206;p11"/>
          <p:cNvPicPr preferRelativeResize="0"/>
          <p:nvPr/>
        </p:nvPicPr>
        <p:blipFill rotWithShape="1">
          <a:blip r:embed="rId3">
            <a:alphaModFix/>
          </a:blip>
          <a:srcRect b="0" l="0" r="0" t="0"/>
          <a:stretch/>
        </p:blipFill>
        <p:spPr>
          <a:xfrm>
            <a:off x="6343650" y="1302727"/>
            <a:ext cx="5562600" cy="3848100"/>
          </a:xfrm>
          <a:prstGeom prst="rect">
            <a:avLst/>
          </a:prstGeom>
          <a:noFill/>
          <a:ln>
            <a:noFill/>
          </a:ln>
        </p:spPr>
      </p:pic>
      <p:pic>
        <p:nvPicPr>
          <p:cNvPr id="207" name="Google Shape;207;p11"/>
          <p:cNvPicPr preferRelativeResize="0"/>
          <p:nvPr/>
        </p:nvPicPr>
        <p:blipFill rotWithShape="1">
          <a:blip r:embed="rId4">
            <a:alphaModFix/>
          </a:blip>
          <a:srcRect b="0" l="0" r="0" t="0"/>
          <a:stretch/>
        </p:blipFill>
        <p:spPr>
          <a:xfrm>
            <a:off x="533400" y="1302727"/>
            <a:ext cx="5562600" cy="384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533400" y="94835"/>
            <a:ext cx="10591800" cy="108145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Top 5 teams’ home/away wins:</a:t>
            </a:r>
            <a:endParaRPr/>
          </a:p>
        </p:txBody>
      </p:sp>
      <p:sp>
        <p:nvSpPr>
          <p:cNvPr id="213" name="Google Shape;21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214" name="Google Shape;214;p12"/>
          <p:cNvSpPr txBox="1"/>
          <p:nvPr/>
        </p:nvSpPr>
        <p:spPr>
          <a:xfrm>
            <a:off x="633046" y="1176289"/>
            <a:ext cx="101228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Normalizing performance analysis by converting values to percentages. </a:t>
            </a:r>
            <a:endParaRPr/>
          </a:p>
        </p:txBody>
      </p:sp>
      <p:pic>
        <p:nvPicPr>
          <p:cNvPr id="215" name="Google Shape;215;p12"/>
          <p:cNvPicPr preferRelativeResize="0"/>
          <p:nvPr/>
        </p:nvPicPr>
        <p:blipFill rotWithShape="1">
          <a:blip r:embed="rId3">
            <a:alphaModFix/>
          </a:blip>
          <a:srcRect b="0" l="0" r="0" t="0"/>
          <a:stretch/>
        </p:blipFill>
        <p:spPr>
          <a:xfrm>
            <a:off x="505968" y="1953357"/>
            <a:ext cx="11125200" cy="38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753325" y="264824"/>
            <a:ext cx="10058400" cy="9045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Teams Win % over the seasons:</a:t>
            </a:r>
            <a:endParaRPr/>
          </a:p>
        </p:txBody>
      </p:sp>
      <p:sp>
        <p:nvSpPr>
          <p:cNvPr id="221" name="Google Shape;221;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pic>
        <p:nvPicPr>
          <p:cNvPr id="222" name="Google Shape;222;p13"/>
          <p:cNvPicPr preferRelativeResize="0"/>
          <p:nvPr/>
        </p:nvPicPr>
        <p:blipFill rotWithShape="1">
          <a:blip r:embed="rId3">
            <a:alphaModFix/>
          </a:blip>
          <a:srcRect b="0" l="0" r="0" t="0"/>
          <a:stretch/>
        </p:blipFill>
        <p:spPr>
          <a:xfrm>
            <a:off x="0" y="1072662"/>
            <a:ext cx="11311128" cy="5785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753325" y="264824"/>
            <a:ext cx="10058400" cy="9045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Teams Loss % over the seasons:</a:t>
            </a:r>
            <a:endParaRPr/>
          </a:p>
        </p:txBody>
      </p:sp>
      <p:sp>
        <p:nvSpPr>
          <p:cNvPr id="228" name="Google Shape;228;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pic>
        <p:nvPicPr>
          <p:cNvPr id="229" name="Google Shape;229;p14"/>
          <p:cNvPicPr preferRelativeResize="0"/>
          <p:nvPr/>
        </p:nvPicPr>
        <p:blipFill rotWithShape="1">
          <a:blip r:embed="rId3">
            <a:alphaModFix/>
          </a:blip>
          <a:srcRect b="0" l="0" r="0" t="0"/>
          <a:stretch/>
        </p:blipFill>
        <p:spPr>
          <a:xfrm>
            <a:off x="0" y="1081453"/>
            <a:ext cx="11311128" cy="57765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753325" y="264825"/>
            <a:ext cx="10058400" cy="72870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Teams Draw % over the seasons:</a:t>
            </a:r>
            <a:endParaRPr/>
          </a:p>
        </p:txBody>
      </p:sp>
      <p:sp>
        <p:nvSpPr>
          <p:cNvPr id="235" name="Google Shape;235;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pic>
        <p:nvPicPr>
          <p:cNvPr id="236" name="Google Shape;236;p15"/>
          <p:cNvPicPr preferRelativeResize="0"/>
          <p:nvPr/>
        </p:nvPicPr>
        <p:blipFill rotWithShape="1">
          <a:blip r:embed="rId3">
            <a:alphaModFix/>
          </a:blip>
          <a:srcRect b="0" l="0" r="0" t="0"/>
          <a:stretch/>
        </p:blipFill>
        <p:spPr>
          <a:xfrm>
            <a:off x="1" y="905607"/>
            <a:ext cx="11311128" cy="59523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type="title"/>
          </p:nvPr>
        </p:nvSpPr>
        <p:spPr>
          <a:xfrm>
            <a:off x="1063752" y="239556"/>
            <a:ext cx="10058400" cy="9469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Total matches played by a team:</a:t>
            </a:r>
            <a:endParaRPr/>
          </a:p>
        </p:txBody>
      </p:sp>
      <p:sp>
        <p:nvSpPr>
          <p:cNvPr id="242" name="Google Shape;242;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pic>
        <p:nvPicPr>
          <p:cNvPr id="243" name="Google Shape;243;p16"/>
          <p:cNvPicPr preferRelativeResize="0"/>
          <p:nvPr/>
        </p:nvPicPr>
        <p:blipFill rotWithShape="1">
          <a:blip r:embed="rId3">
            <a:alphaModFix/>
          </a:blip>
          <a:srcRect b="0" l="0" r="0" t="0"/>
          <a:stretch/>
        </p:blipFill>
        <p:spPr>
          <a:xfrm>
            <a:off x="1063752" y="1283677"/>
            <a:ext cx="10247376" cy="4368438"/>
          </a:xfrm>
          <a:prstGeom prst="rect">
            <a:avLst/>
          </a:prstGeom>
          <a:noFill/>
          <a:ln>
            <a:noFill/>
          </a:ln>
        </p:spPr>
      </p:pic>
      <p:sp>
        <p:nvSpPr>
          <p:cNvPr id="244" name="Google Shape;244;p16"/>
          <p:cNvSpPr txBox="1"/>
          <p:nvPr/>
        </p:nvSpPr>
        <p:spPr>
          <a:xfrm>
            <a:off x="1349829" y="5765074"/>
            <a:ext cx="9083040"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Top performing teams have played more matches – more seasons</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Poor performance teams have played less matches – less seasons</a:t>
            </a:r>
            <a:endParaRPr/>
          </a:p>
        </p:txBody>
      </p:sp>
      <p:pic>
        <p:nvPicPr>
          <p:cNvPr id="245" name="Google Shape;245;p16"/>
          <p:cNvPicPr preferRelativeResize="0"/>
          <p:nvPr/>
        </p:nvPicPr>
        <p:blipFill rotWithShape="1">
          <a:blip r:embed="rId3">
            <a:alphaModFix/>
          </a:blip>
          <a:srcRect b="0" l="0" r="0" t="0"/>
          <a:stretch/>
        </p:blipFill>
        <p:spPr>
          <a:xfrm>
            <a:off x="1063752" y="1244781"/>
            <a:ext cx="10247376" cy="43684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1069847" y="691056"/>
            <a:ext cx="10315737" cy="69812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Teams’ Win Analysis:</a:t>
            </a:r>
            <a:endParaRPr/>
          </a:p>
        </p:txBody>
      </p:sp>
      <p:sp>
        <p:nvSpPr>
          <p:cNvPr id="251" name="Google Shape;251;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pic>
        <p:nvPicPr>
          <p:cNvPr id="252" name="Google Shape;252;p17"/>
          <p:cNvPicPr preferRelativeResize="0"/>
          <p:nvPr/>
        </p:nvPicPr>
        <p:blipFill rotWithShape="1">
          <a:blip r:embed="rId3">
            <a:alphaModFix/>
          </a:blip>
          <a:srcRect b="0" l="0" r="0" t="0"/>
          <a:stretch/>
        </p:blipFill>
        <p:spPr>
          <a:xfrm>
            <a:off x="1069848" y="1591407"/>
            <a:ext cx="6210184" cy="4809382"/>
          </a:xfrm>
          <a:prstGeom prst="rect">
            <a:avLst/>
          </a:prstGeom>
          <a:noFill/>
          <a:ln>
            <a:noFill/>
          </a:ln>
        </p:spPr>
      </p:pic>
      <p:sp>
        <p:nvSpPr>
          <p:cNvPr id="253" name="Google Shape;253;p17"/>
          <p:cNvSpPr txBox="1"/>
          <p:nvPr/>
        </p:nvSpPr>
        <p:spPr>
          <a:xfrm>
            <a:off x="8047661" y="2551010"/>
            <a:ext cx="307730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There is a clear pattern that teams which perform well away are best teams and there are very few teams in this category.</a:t>
            </a:r>
            <a:endParaRPr/>
          </a:p>
        </p:txBody>
      </p:sp>
      <p:cxnSp>
        <p:nvCxnSpPr>
          <p:cNvPr id="254" name="Google Shape;254;p17"/>
          <p:cNvCxnSpPr/>
          <p:nvPr/>
        </p:nvCxnSpPr>
        <p:spPr>
          <a:xfrm>
            <a:off x="2681653" y="1843455"/>
            <a:ext cx="0" cy="723899"/>
          </a:xfrm>
          <a:prstGeom prst="straightConnector1">
            <a:avLst/>
          </a:prstGeom>
          <a:noFill/>
          <a:ln cap="flat" cmpd="sng" w="9525">
            <a:solidFill>
              <a:schemeClr val="accent2"/>
            </a:solidFill>
            <a:prstDash val="dash"/>
            <a:round/>
            <a:headEnd len="sm" w="sm" type="none"/>
            <a:tailEnd len="sm" w="sm" type="none"/>
          </a:ln>
        </p:spPr>
      </p:cxnSp>
      <p:cxnSp>
        <p:nvCxnSpPr>
          <p:cNvPr id="255" name="Google Shape;255;p17"/>
          <p:cNvCxnSpPr/>
          <p:nvPr/>
        </p:nvCxnSpPr>
        <p:spPr>
          <a:xfrm>
            <a:off x="2681653" y="2570283"/>
            <a:ext cx="888023" cy="0"/>
          </a:xfrm>
          <a:prstGeom prst="straightConnector1">
            <a:avLst/>
          </a:prstGeom>
          <a:noFill/>
          <a:ln cap="flat" cmpd="sng" w="9525">
            <a:solidFill>
              <a:schemeClr val="accent2"/>
            </a:solidFill>
            <a:prstDash val="dash"/>
            <a:round/>
            <a:headEnd len="sm" w="sm" type="none"/>
            <a:tailEnd len="sm" w="sm" type="none"/>
          </a:ln>
        </p:spPr>
      </p:cxnSp>
      <p:cxnSp>
        <p:nvCxnSpPr>
          <p:cNvPr id="256" name="Google Shape;256;p17"/>
          <p:cNvCxnSpPr/>
          <p:nvPr/>
        </p:nvCxnSpPr>
        <p:spPr>
          <a:xfrm>
            <a:off x="4618893" y="1843455"/>
            <a:ext cx="0" cy="723899"/>
          </a:xfrm>
          <a:prstGeom prst="straightConnector1">
            <a:avLst/>
          </a:prstGeom>
          <a:noFill/>
          <a:ln cap="flat" cmpd="sng" w="9525">
            <a:solidFill>
              <a:schemeClr val="accent2"/>
            </a:solidFill>
            <a:prstDash val="dash"/>
            <a:round/>
            <a:headEnd len="sm" w="sm" type="none"/>
            <a:tailEnd len="sm" w="sm" type="none"/>
          </a:ln>
        </p:spPr>
      </p:cxnSp>
      <p:cxnSp>
        <p:nvCxnSpPr>
          <p:cNvPr id="257" name="Google Shape;257;p17"/>
          <p:cNvCxnSpPr/>
          <p:nvPr/>
        </p:nvCxnSpPr>
        <p:spPr>
          <a:xfrm>
            <a:off x="4618893" y="2567354"/>
            <a:ext cx="888023" cy="0"/>
          </a:xfrm>
          <a:prstGeom prst="straightConnector1">
            <a:avLst/>
          </a:prstGeom>
          <a:noFill/>
          <a:ln cap="flat" cmpd="sng" w="9525">
            <a:solidFill>
              <a:schemeClr val="accent2"/>
            </a:solidFill>
            <a:prstDash val="dash"/>
            <a:round/>
            <a:headEnd len="sm" w="sm" type="none"/>
            <a:tailEnd len="sm" w="sm" type="none"/>
          </a:ln>
        </p:spPr>
      </p:cxnSp>
      <p:cxnSp>
        <p:nvCxnSpPr>
          <p:cNvPr id="258" name="Google Shape;258;p17"/>
          <p:cNvCxnSpPr/>
          <p:nvPr/>
        </p:nvCxnSpPr>
        <p:spPr>
          <a:xfrm>
            <a:off x="6392009" y="1846384"/>
            <a:ext cx="0" cy="723899"/>
          </a:xfrm>
          <a:prstGeom prst="straightConnector1">
            <a:avLst/>
          </a:prstGeom>
          <a:noFill/>
          <a:ln cap="flat" cmpd="sng" w="9525">
            <a:solidFill>
              <a:schemeClr val="accent2"/>
            </a:solidFill>
            <a:prstDash val="dash"/>
            <a:round/>
            <a:headEnd len="sm" w="sm" type="none"/>
            <a:tailEnd len="sm" w="sm" type="none"/>
          </a:ln>
        </p:spPr>
      </p:cxnSp>
      <p:cxnSp>
        <p:nvCxnSpPr>
          <p:cNvPr id="259" name="Google Shape;259;p17"/>
          <p:cNvCxnSpPr/>
          <p:nvPr/>
        </p:nvCxnSpPr>
        <p:spPr>
          <a:xfrm>
            <a:off x="6392009" y="2570283"/>
            <a:ext cx="888023"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8"/>
          <p:cNvSpPr txBox="1"/>
          <p:nvPr>
            <p:ph type="title"/>
          </p:nvPr>
        </p:nvSpPr>
        <p:spPr>
          <a:xfrm>
            <a:off x="1069847" y="691056"/>
            <a:ext cx="10315737" cy="69812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Teams’ performance analysis:</a:t>
            </a:r>
            <a:endParaRPr/>
          </a:p>
        </p:txBody>
      </p:sp>
      <p:sp>
        <p:nvSpPr>
          <p:cNvPr id="265" name="Google Shape;265;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266" name="Google Shape;266;p18"/>
          <p:cNvSpPr txBox="1"/>
          <p:nvPr/>
        </p:nvSpPr>
        <p:spPr>
          <a:xfrm>
            <a:off x="8047661" y="2551010"/>
            <a:ext cx="307730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We can observe that top 8 teams have very high win % compared to loss and draw %.</a:t>
            </a:r>
            <a:endParaRPr/>
          </a:p>
        </p:txBody>
      </p:sp>
      <p:cxnSp>
        <p:nvCxnSpPr>
          <p:cNvPr id="267" name="Google Shape;267;p18"/>
          <p:cNvCxnSpPr/>
          <p:nvPr/>
        </p:nvCxnSpPr>
        <p:spPr>
          <a:xfrm>
            <a:off x="4618893" y="1843455"/>
            <a:ext cx="0" cy="723899"/>
          </a:xfrm>
          <a:prstGeom prst="straightConnector1">
            <a:avLst/>
          </a:prstGeom>
          <a:noFill/>
          <a:ln cap="flat" cmpd="sng" w="9525">
            <a:solidFill>
              <a:schemeClr val="accent2"/>
            </a:solidFill>
            <a:prstDash val="dash"/>
            <a:round/>
            <a:headEnd len="sm" w="sm" type="none"/>
            <a:tailEnd len="sm" w="sm" type="none"/>
          </a:ln>
        </p:spPr>
      </p:cxnSp>
      <p:cxnSp>
        <p:nvCxnSpPr>
          <p:cNvPr id="268" name="Google Shape;268;p18"/>
          <p:cNvCxnSpPr/>
          <p:nvPr/>
        </p:nvCxnSpPr>
        <p:spPr>
          <a:xfrm>
            <a:off x="4618893" y="2567354"/>
            <a:ext cx="888023" cy="0"/>
          </a:xfrm>
          <a:prstGeom prst="straightConnector1">
            <a:avLst/>
          </a:prstGeom>
          <a:noFill/>
          <a:ln cap="flat" cmpd="sng" w="9525">
            <a:solidFill>
              <a:schemeClr val="accent2"/>
            </a:solidFill>
            <a:prstDash val="dash"/>
            <a:round/>
            <a:headEnd len="sm" w="sm" type="none"/>
            <a:tailEnd len="sm" w="sm" type="none"/>
          </a:ln>
        </p:spPr>
      </p:cxnSp>
      <p:cxnSp>
        <p:nvCxnSpPr>
          <p:cNvPr id="269" name="Google Shape;269;p18"/>
          <p:cNvCxnSpPr/>
          <p:nvPr/>
        </p:nvCxnSpPr>
        <p:spPr>
          <a:xfrm>
            <a:off x="6392009" y="1846384"/>
            <a:ext cx="0" cy="723899"/>
          </a:xfrm>
          <a:prstGeom prst="straightConnector1">
            <a:avLst/>
          </a:prstGeom>
          <a:noFill/>
          <a:ln cap="flat" cmpd="sng" w="9525">
            <a:solidFill>
              <a:schemeClr val="accent2"/>
            </a:solidFill>
            <a:prstDash val="dash"/>
            <a:round/>
            <a:headEnd len="sm" w="sm" type="none"/>
            <a:tailEnd len="sm" w="sm" type="none"/>
          </a:ln>
        </p:spPr>
      </p:cxnSp>
      <p:cxnSp>
        <p:nvCxnSpPr>
          <p:cNvPr id="270" name="Google Shape;270;p18"/>
          <p:cNvCxnSpPr/>
          <p:nvPr/>
        </p:nvCxnSpPr>
        <p:spPr>
          <a:xfrm>
            <a:off x="6392009" y="2570283"/>
            <a:ext cx="888023" cy="0"/>
          </a:xfrm>
          <a:prstGeom prst="straightConnector1">
            <a:avLst/>
          </a:prstGeom>
          <a:noFill/>
          <a:ln cap="flat" cmpd="sng" w="9525">
            <a:solidFill>
              <a:schemeClr val="accent2"/>
            </a:solidFill>
            <a:prstDash val="dash"/>
            <a:round/>
            <a:headEnd len="sm" w="sm" type="none"/>
            <a:tailEnd len="sm" w="sm" type="none"/>
          </a:ln>
        </p:spPr>
      </p:cxnSp>
      <p:pic>
        <p:nvPicPr>
          <p:cNvPr id="271" name="Google Shape;271;p18"/>
          <p:cNvPicPr preferRelativeResize="0"/>
          <p:nvPr/>
        </p:nvPicPr>
        <p:blipFill rotWithShape="1">
          <a:blip r:embed="rId3">
            <a:alphaModFix/>
          </a:blip>
          <a:srcRect b="0" l="0" r="0" t="0"/>
          <a:stretch/>
        </p:blipFill>
        <p:spPr>
          <a:xfrm>
            <a:off x="826845" y="1450731"/>
            <a:ext cx="6763848" cy="5407269"/>
          </a:xfrm>
          <a:prstGeom prst="rect">
            <a:avLst/>
          </a:prstGeom>
          <a:noFill/>
          <a:ln>
            <a:noFill/>
          </a:ln>
        </p:spPr>
      </p:pic>
      <p:cxnSp>
        <p:nvCxnSpPr>
          <p:cNvPr id="272" name="Google Shape;272;p18"/>
          <p:cNvCxnSpPr/>
          <p:nvPr/>
        </p:nvCxnSpPr>
        <p:spPr>
          <a:xfrm>
            <a:off x="1647093" y="2551010"/>
            <a:ext cx="5943600"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9"/>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6600"/>
              <a:buFont typeface="Georgia"/>
              <a:buNone/>
            </a:pPr>
            <a:r>
              <a:rPr lang="en-IN" sz="6600"/>
              <a:t>Comparing Top and Bottom performers…</a:t>
            </a:r>
            <a:endParaRPr/>
          </a:p>
        </p:txBody>
      </p:sp>
      <p:sp>
        <p:nvSpPr>
          <p:cNvPr id="278" name="Google Shape;278;p19"/>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1066800" y="111770"/>
            <a:ext cx="10058400" cy="10245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Result Distribution:</a:t>
            </a:r>
            <a:endParaRPr/>
          </a:p>
        </p:txBody>
      </p:sp>
      <p:sp>
        <p:nvSpPr>
          <p:cNvPr id="118" name="Google Shape;118;p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pic>
        <p:nvPicPr>
          <p:cNvPr id="119" name="Google Shape;119;p2"/>
          <p:cNvPicPr preferRelativeResize="0"/>
          <p:nvPr>
            <p:ph idx="1" type="body"/>
          </p:nvPr>
        </p:nvPicPr>
        <p:blipFill rotWithShape="1">
          <a:blip r:embed="rId3">
            <a:alphaModFix/>
          </a:blip>
          <a:srcRect b="0" l="0" r="0" t="0"/>
          <a:stretch/>
        </p:blipFill>
        <p:spPr>
          <a:xfrm>
            <a:off x="1069848" y="1287263"/>
            <a:ext cx="10058400" cy="4305670"/>
          </a:xfrm>
          <a:prstGeom prst="rect">
            <a:avLst/>
          </a:prstGeom>
          <a:noFill/>
          <a:ln>
            <a:noFill/>
          </a:ln>
        </p:spPr>
      </p:pic>
      <p:sp>
        <p:nvSpPr>
          <p:cNvPr id="120" name="Google Shape;120;p2"/>
          <p:cNvSpPr txBox="1"/>
          <p:nvPr/>
        </p:nvSpPr>
        <p:spPr>
          <a:xfrm>
            <a:off x="1066800" y="5681711"/>
            <a:ext cx="10058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Trebuchet MS"/>
                <a:ea typeface="Trebuchet MS"/>
                <a:cs typeface="Trebuchet MS"/>
                <a:sym typeface="Trebuchet MS"/>
              </a:rPr>
              <a:t>The above “Pie” charts shows the comparison of results at Half Time and Full Time.</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We can observe that for ‘Away Team’ </a:t>
            </a:r>
            <a:r>
              <a:rPr i="1" lang="en-IN" sz="1800">
                <a:solidFill>
                  <a:schemeClr val="dk1"/>
                </a:solidFill>
                <a:latin typeface="Trebuchet MS"/>
                <a:ea typeface="Trebuchet MS"/>
                <a:cs typeface="Trebuchet MS"/>
                <a:sym typeface="Trebuchet MS"/>
              </a:rPr>
              <a:t>to win the match </a:t>
            </a:r>
            <a:r>
              <a:rPr lang="en-IN" sz="1800">
                <a:solidFill>
                  <a:schemeClr val="dk1"/>
                </a:solidFill>
                <a:latin typeface="Trebuchet MS"/>
                <a:ea typeface="Trebuchet MS"/>
                <a:cs typeface="Trebuchet MS"/>
                <a:sym typeface="Trebuchet MS"/>
              </a:rPr>
              <a:t>they should try to be in lead at First Half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0"/>
          <p:cNvSpPr txBox="1"/>
          <p:nvPr>
            <p:ph type="title"/>
          </p:nvPr>
        </p:nvSpPr>
        <p:spPr>
          <a:xfrm>
            <a:off x="1069848" y="484632"/>
            <a:ext cx="10058400" cy="157276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Comparing Wins, Losses and Draws Share:</a:t>
            </a:r>
            <a:endParaRPr/>
          </a:p>
        </p:txBody>
      </p:sp>
      <p:sp>
        <p:nvSpPr>
          <p:cNvPr id="284" name="Google Shape;284;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pic>
        <p:nvPicPr>
          <p:cNvPr id="285" name="Google Shape;285;p20"/>
          <p:cNvPicPr preferRelativeResize="0"/>
          <p:nvPr/>
        </p:nvPicPr>
        <p:blipFill rotWithShape="1">
          <a:blip r:embed="rId3">
            <a:alphaModFix/>
          </a:blip>
          <a:srcRect b="0" l="0" r="0" t="0"/>
          <a:stretch/>
        </p:blipFill>
        <p:spPr>
          <a:xfrm>
            <a:off x="557213" y="2399202"/>
            <a:ext cx="7549296" cy="3800475"/>
          </a:xfrm>
          <a:prstGeom prst="rect">
            <a:avLst/>
          </a:prstGeom>
          <a:noFill/>
          <a:ln>
            <a:noFill/>
          </a:ln>
        </p:spPr>
      </p:pic>
      <p:sp>
        <p:nvSpPr>
          <p:cNvPr id="286" name="Google Shape;286;p20"/>
          <p:cNvSpPr txBox="1"/>
          <p:nvPr/>
        </p:nvSpPr>
        <p:spPr>
          <a:xfrm>
            <a:off x="8660422" y="2778369"/>
            <a:ext cx="2892669"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Top Teams have more draws than losses and very high wins</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At same place bottom teams have more losses than draws and very less wins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ph type="title"/>
          </p:nvPr>
        </p:nvSpPr>
        <p:spPr>
          <a:xfrm>
            <a:off x="680671" y="308786"/>
            <a:ext cx="10058400" cy="9836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Comparing performance:</a:t>
            </a:r>
            <a:endParaRPr/>
          </a:p>
        </p:txBody>
      </p:sp>
      <p:sp>
        <p:nvSpPr>
          <p:cNvPr id="292" name="Google Shape;292;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pic>
        <p:nvPicPr>
          <p:cNvPr id="293" name="Google Shape;293;p21"/>
          <p:cNvPicPr preferRelativeResize="0"/>
          <p:nvPr/>
        </p:nvPicPr>
        <p:blipFill rotWithShape="1">
          <a:blip r:embed="rId3">
            <a:alphaModFix/>
          </a:blip>
          <a:srcRect b="0" l="0" r="0" t="0"/>
          <a:stretch/>
        </p:blipFill>
        <p:spPr>
          <a:xfrm>
            <a:off x="601541" y="1520786"/>
            <a:ext cx="8032506" cy="5117123"/>
          </a:xfrm>
          <a:prstGeom prst="rect">
            <a:avLst/>
          </a:prstGeom>
          <a:noFill/>
          <a:ln>
            <a:noFill/>
          </a:ln>
        </p:spPr>
      </p:pic>
      <p:sp>
        <p:nvSpPr>
          <p:cNvPr id="294" name="Google Shape;294;p21"/>
          <p:cNvSpPr txBox="1"/>
          <p:nvPr/>
        </p:nvSpPr>
        <p:spPr>
          <a:xfrm>
            <a:off x="8609867" y="2391643"/>
            <a:ext cx="2980592"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Top teams have very high wins compared to bottom teams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Top teams have very low losses compared to bottom teams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Draw seems to be slightly higher with bottom teams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7200"/>
              <a:buFont typeface="Georgia"/>
              <a:buNone/>
            </a:pPr>
            <a:r>
              <a:rPr lang="en-IN"/>
              <a:t>Conclusions…</a:t>
            </a:r>
            <a:endParaRPr/>
          </a:p>
        </p:txBody>
      </p:sp>
      <p:sp>
        <p:nvSpPr>
          <p:cNvPr id="300" name="Google Shape;300;p2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txBox="1"/>
          <p:nvPr>
            <p:ph type="title"/>
          </p:nvPr>
        </p:nvSpPr>
        <p:spPr>
          <a:xfrm>
            <a:off x="1066800" y="0"/>
            <a:ext cx="10058400" cy="799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Analysis Drawn:</a:t>
            </a:r>
            <a:endParaRPr/>
          </a:p>
        </p:txBody>
      </p:sp>
      <p:sp>
        <p:nvSpPr>
          <p:cNvPr id="306" name="Google Shape;306;p23"/>
          <p:cNvSpPr txBox="1"/>
          <p:nvPr>
            <p:ph idx="1" type="body"/>
          </p:nvPr>
        </p:nvSpPr>
        <p:spPr>
          <a:xfrm>
            <a:off x="1066800" y="743076"/>
            <a:ext cx="10058400" cy="5648649"/>
          </a:xfrm>
          <a:prstGeom prst="rect">
            <a:avLst/>
          </a:prstGeom>
          <a:noFill/>
          <a:ln>
            <a:noFill/>
          </a:ln>
        </p:spPr>
        <p:txBody>
          <a:bodyPr anchorCtr="0" anchor="t" bIns="45700" lIns="91425" spcFirstLastPara="1" rIns="91425" wrap="square" tIns="45700">
            <a:noAutofit/>
          </a:bodyPr>
          <a:lstStyle/>
          <a:p>
            <a:pPr indent="-182880" lvl="0" marL="182880" rtl="0" algn="l">
              <a:lnSpc>
                <a:spcPct val="90000"/>
              </a:lnSpc>
              <a:spcBef>
                <a:spcPts val="0"/>
              </a:spcBef>
              <a:spcAft>
                <a:spcPts val="0"/>
              </a:spcAft>
              <a:buSzPts val="1530"/>
              <a:buChar char="▪"/>
            </a:pPr>
            <a:r>
              <a:rPr lang="en-IN" sz="1800"/>
              <a:t>For a team to win in away matches they must try to lead in the first half </a:t>
            </a:r>
            <a:r>
              <a:rPr lang="en-IN" sz="1800">
                <a:solidFill>
                  <a:srgbClr val="BFB9B9"/>
                </a:solidFill>
              </a:rPr>
              <a:t>(Slide 2)</a:t>
            </a:r>
            <a:endParaRPr/>
          </a:p>
          <a:p>
            <a:pPr indent="-182880" lvl="0" marL="182880" rtl="0" algn="l">
              <a:lnSpc>
                <a:spcPct val="90000"/>
              </a:lnSpc>
              <a:spcBef>
                <a:spcPts val="1200"/>
              </a:spcBef>
              <a:spcAft>
                <a:spcPts val="0"/>
              </a:spcAft>
              <a:buSzPts val="1530"/>
              <a:buChar char="▪"/>
            </a:pPr>
            <a:r>
              <a:rPr lang="en-IN" sz="1800">
                <a:solidFill>
                  <a:srgbClr val="4B4545"/>
                </a:solidFill>
              </a:rPr>
              <a:t>Goal pattern through out the seasons is seen to be constant </a:t>
            </a:r>
            <a:r>
              <a:rPr lang="en-IN" sz="1800">
                <a:solidFill>
                  <a:srgbClr val="BFB9B9"/>
                </a:solidFill>
              </a:rPr>
              <a:t>(Slide 3, 4, 5)</a:t>
            </a:r>
            <a:endParaRPr/>
          </a:p>
          <a:p>
            <a:pPr indent="-182880" lvl="0" marL="182880" rtl="0" algn="l">
              <a:lnSpc>
                <a:spcPct val="90000"/>
              </a:lnSpc>
              <a:spcBef>
                <a:spcPts val="1200"/>
              </a:spcBef>
              <a:spcAft>
                <a:spcPts val="0"/>
              </a:spcAft>
              <a:buSzPts val="1530"/>
              <a:buChar char="▪"/>
            </a:pPr>
            <a:r>
              <a:rPr lang="en-IN" sz="1800"/>
              <a:t>League is less competitive – Winning team goals are more than losing teams – 300% </a:t>
            </a:r>
            <a:r>
              <a:rPr lang="en-IN" sz="1800">
                <a:solidFill>
                  <a:srgbClr val="BFB9B9"/>
                </a:solidFill>
              </a:rPr>
              <a:t>(Slide 3)</a:t>
            </a:r>
            <a:endParaRPr sz="1800"/>
          </a:p>
          <a:p>
            <a:pPr indent="-182879" lvl="1" marL="457200" rtl="0" algn="l">
              <a:lnSpc>
                <a:spcPct val="90000"/>
              </a:lnSpc>
              <a:spcBef>
                <a:spcPts val="400"/>
              </a:spcBef>
              <a:spcAft>
                <a:spcPts val="0"/>
              </a:spcAft>
              <a:buSzPts val="1360"/>
              <a:buChar char="▪"/>
            </a:pPr>
            <a:r>
              <a:rPr lang="en-IN" sz="1600"/>
              <a:t>Home wins have more difference compared to away wins</a:t>
            </a:r>
            <a:endParaRPr sz="1600">
              <a:solidFill>
                <a:srgbClr val="BFB9B9"/>
              </a:solidFill>
            </a:endParaRPr>
          </a:p>
          <a:p>
            <a:pPr indent="-182880" lvl="0" marL="182880" rtl="0" algn="l">
              <a:lnSpc>
                <a:spcPct val="90000"/>
              </a:lnSpc>
              <a:spcBef>
                <a:spcPts val="1400"/>
              </a:spcBef>
              <a:spcAft>
                <a:spcPts val="0"/>
              </a:spcAft>
              <a:buSzPts val="1530"/>
              <a:buChar char="▪"/>
            </a:pPr>
            <a:r>
              <a:rPr lang="en-IN" sz="1800">
                <a:solidFill>
                  <a:srgbClr val="4B4545"/>
                </a:solidFill>
              </a:rPr>
              <a:t>Summers gather less crowd hence significantly less matches are played </a:t>
            </a:r>
            <a:r>
              <a:rPr lang="en-IN" sz="1800">
                <a:solidFill>
                  <a:srgbClr val="BFB9B9"/>
                </a:solidFill>
              </a:rPr>
              <a:t>(Slide 6)</a:t>
            </a:r>
            <a:endParaRPr/>
          </a:p>
          <a:p>
            <a:pPr indent="-182880" lvl="0" marL="182880" rtl="0" algn="l">
              <a:lnSpc>
                <a:spcPct val="90000"/>
              </a:lnSpc>
              <a:spcBef>
                <a:spcPts val="1200"/>
              </a:spcBef>
              <a:spcAft>
                <a:spcPts val="0"/>
              </a:spcAft>
              <a:buSzPts val="1530"/>
              <a:buChar char="▪"/>
            </a:pPr>
            <a:r>
              <a:rPr lang="en-IN" sz="1800"/>
              <a:t>More matches are played on weekends – Mostly on Saturdays </a:t>
            </a:r>
            <a:r>
              <a:rPr lang="en-IN" sz="1800">
                <a:solidFill>
                  <a:srgbClr val="BFB9B9"/>
                </a:solidFill>
              </a:rPr>
              <a:t>(Slide 6)</a:t>
            </a:r>
            <a:endParaRPr/>
          </a:p>
          <a:p>
            <a:pPr indent="-182880" lvl="0" marL="182880" rtl="0" algn="l">
              <a:lnSpc>
                <a:spcPct val="90000"/>
              </a:lnSpc>
              <a:spcBef>
                <a:spcPts val="1200"/>
              </a:spcBef>
              <a:spcAft>
                <a:spcPts val="0"/>
              </a:spcAft>
              <a:buSzPts val="1530"/>
              <a:buChar char="▪"/>
            </a:pPr>
            <a:r>
              <a:rPr lang="en-IN" sz="1800">
                <a:solidFill>
                  <a:srgbClr val="4B4545"/>
                </a:solidFill>
              </a:rPr>
              <a:t>Less goals per match are seen during summers – May be because players get weird out soon</a:t>
            </a:r>
            <a:r>
              <a:rPr lang="en-IN" sz="1800">
                <a:solidFill>
                  <a:srgbClr val="716767"/>
                </a:solidFill>
              </a:rPr>
              <a:t> (Slide 7)</a:t>
            </a:r>
            <a:endParaRPr/>
          </a:p>
          <a:p>
            <a:pPr indent="-182880" lvl="0" marL="182880" rtl="0" algn="l">
              <a:lnSpc>
                <a:spcPct val="90000"/>
              </a:lnSpc>
              <a:spcBef>
                <a:spcPts val="1200"/>
              </a:spcBef>
              <a:spcAft>
                <a:spcPts val="0"/>
              </a:spcAft>
              <a:buSzPts val="1530"/>
              <a:buChar char="▪"/>
            </a:pPr>
            <a:r>
              <a:rPr lang="en-IN" sz="1800"/>
              <a:t>Home and away performances are seen to be highly correlated </a:t>
            </a:r>
            <a:r>
              <a:rPr lang="en-IN" sz="1800">
                <a:solidFill>
                  <a:srgbClr val="BFB9B9"/>
                </a:solidFill>
              </a:rPr>
              <a:t>(Slide 9, 10, 17)</a:t>
            </a:r>
            <a:endParaRPr/>
          </a:p>
          <a:p>
            <a:pPr indent="-182880" lvl="0" marL="182880" rtl="0" algn="l">
              <a:lnSpc>
                <a:spcPct val="90000"/>
              </a:lnSpc>
              <a:spcBef>
                <a:spcPts val="1200"/>
              </a:spcBef>
              <a:spcAft>
                <a:spcPts val="0"/>
              </a:spcAft>
              <a:buSzPts val="1530"/>
              <a:buChar char="▪"/>
            </a:pPr>
            <a:r>
              <a:rPr lang="en-IN" sz="1800">
                <a:solidFill>
                  <a:srgbClr val="4B4545"/>
                </a:solidFill>
              </a:rPr>
              <a:t>Top 8 teams either win a match or manage to draw rather than losing it</a:t>
            </a:r>
            <a:r>
              <a:rPr lang="en-IN" sz="1800">
                <a:solidFill>
                  <a:srgbClr val="716767"/>
                </a:solidFill>
              </a:rPr>
              <a:t> </a:t>
            </a:r>
            <a:r>
              <a:rPr lang="en-IN" sz="1800">
                <a:solidFill>
                  <a:srgbClr val="BFB9B9"/>
                </a:solidFill>
              </a:rPr>
              <a:t>(Slide 13, 14, 15, 18, 20)</a:t>
            </a:r>
            <a:endParaRPr/>
          </a:p>
          <a:p>
            <a:pPr indent="-182880" lvl="0" marL="182880" rtl="0" algn="l">
              <a:lnSpc>
                <a:spcPct val="90000"/>
              </a:lnSpc>
              <a:spcBef>
                <a:spcPts val="1200"/>
              </a:spcBef>
              <a:spcAft>
                <a:spcPts val="0"/>
              </a:spcAft>
              <a:buSzPts val="1530"/>
              <a:buChar char="▪"/>
            </a:pPr>
            <a:r>
              <a:rPr lang="en-IN" sz="1800"/>
              <a:t>Top performing teams are the teams which are playing all seasons consistently </a:t>
            </a:r>
            <a:r>
              <a:rPr lang="en-IN" sz="1800">
                <a:solidFill>
                  <a:srgbClr val="BFB9B9"/>
                </a:solidFill>
              </a:rPr>
              <a:t>(Slide 13, 14, 15, 16)</a:t>
            </a:r>
            <a:endParaRPr/>
          </a:p>
          <a:p>
            <a:pPr indent="-182880" lvl="0" marL="182880" rtl="0" algn="l">
              <a:lnSpc>
                <a:spcPct val="90000"/>
              </a:lnSpc>
              <a:spcBef>
                <a:spcPts val="1200"/>
              </a:spcBef>
              <a:spcAft>
                <a:spcPts val="0"/>
              </a:spcAft>
              <a:buSzPts val="1530"/>
              <a:buChar char="▪"/>
            </a:pPr>
            <a:r>
              <a:rPr lang="en-IN" sz="1800">
                <a:solidFill>
                  <a:srgbClr val="4B4545"/>
                </a:solidFill>
              </a:rPr>
              <a:t>Poor performing teams are opting out 3-5 seasons of poor performance </a:t>
            </a:r>
            <a:r>
              <a:rPr lang="en-IN" sz="1800">
                <a:solidFill>
                  <a:srgbClr val="BFB9B9"/>
                </a:solidFill>
              </a:rPr>
              <a:t>(Slide 13, 14, 15, 16)</a:t>
            </a:r>
            <a:endParaRPr/>
          </a:p>
          <a:p>
            <a:pPr indent="-182880" lvl="0" marL="182880" rtl="0" algn="l">
              <a:lnSpc>
                <a:spcPct val="90000"/>
              </a:lnSpc>
              <a:spcBef>
                <a:spcPts val="1200"/>
              </a:spcBef>
              <a:spcAft>
                <a:spcPts val="0"/>
              </a:spcAft>
              <a:buSzPts val="1530"/>
              <a:buChar char="▪"/>
            </a:pPr>
            <a:r>
              <a:rPr lang="en-IN" sz="1800"/>
              <a:t>Top performing teams wins more and loose less; </a:t>
            </a:r>
            <a:r>
              <a:rPr lang="en-IN" sz="1800">
                <a:solidFill>
                  <a:srgbClr val="4B4545"/>
                </a:solidFill>
              </a:rPr>
              <a:t>Bottom performing  teams lose more and win less </a:t>
            </a:r>
            <a:r>
              <a:rPr lang="en-IN" sz="1800">
                <a:solidFill>
                  <a:srgbClr val="BFB9B9"/>
                </a:solidFill>
              </a:rPr>
              <a:t>(Slide 20)</a:t>
            </a:r>
            <a:endParaRPr sz="1800">
              <a:solidFill>
                <a:srgbClr val="4B4545"/>
              </a:solidFill>
            </a:endParaRPr>
          </a:p>
        </p:txBody>
      </p:sp>
      <p:sp>
        <p:nvSpPr>
          <p:cNvPr id="307" name="Google Shape;307;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4"/>
          <p:cNvSpPr txBox="1"/>
          <p:nvPr>
            <p:ph type="title"/>
          </p:nvPr>
        </p:nvSpPr>
        <p:spPr>
          <a:xfrm>
            <a:off x="1066800" y="352747"/>
            <a:ext cx="10058400" cy="94851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Actionable Insights:</a:t>
            </a:r>
            <a:endParaRPr/>
          </a:p>
        </p:txBody>
      </p:sp>
      <p:sp>
        <p:nvSpPr>
          <p:cNvPr id="313" name="Google Shape;313;p24"/>
          <p:cNvSpPr txBox="1"/>
          <p:nvPr>
            <p:ph idx="1" type="body"/>
          </p:nvPr>
        </p:nvSpPr>
        <p:spPr>
          <a:xfrm>
            <a:off x="1066800" y="1151792"/>
            <a:ext cx="10058400" cy="4976446"/>
          </a:xfrm>
          <a:prstGeom prst="rect">
            <a:avLst/>
          </a:prstGeom>
          <a:noFill/>
          <a:ln>
            <a:noFill/>
          </a:ln>
        </p:spPr>
        <p:txBody>
          <a:bodyPr anchorCtr="0" anchor="t" bIns="45700" lIns="91425" spcFirstLastPara="1" rIns="91425" wrap="square" tIns="45700">
            <a:normAutofit/>
          </a:bodyPr>
          <a:lstStyle/>
          <a:p>
            <a:pPr indent="-74929" lvl="0" marL="182880" rtl="0" algn="l">
              <a:lnSpc>
                <a:spcPct val="90000"/>
              </a:lnSpc>
              <a:spcBef>
                <a:spcPts val="0"/>
              </a:spcBef>
              <a:spcAft>
                <a:spcPts val="0"/>
              </a:spcAft>
              <a:buSzPts val="1700"/>
              <a:buNone/>
            </a:pPr>
            <a:r>
              <a:t/>
            </a:r>
            <a:endParaRPr/>
          </a:p>
          <a:p>
            <a:pPr indent="-182880" lvl="0" marL="182880" rtl="0" algn="l">
              <a:lnSpc>
                <a:spcPct val="90000"/>
              </a:lnSpc>
              <a:spcBef>
                <a:spcPts val="1200"/>
              </a:spcBef>
              <a:spcAft>
                <a:spcPts val="0"/>
              </a:spcAft>
              <a:buSzPts val="1700"/>
              <a:buChar char="▪"/>
            </a:pPr>
            <a:r>
              <a:rPr lang="en-IN"/>
              <a:t>To sustain in the league </a:t>
            </a:r>
            <a:endParaRPr/>
          </a:p>
          <a:p>
            <a:pPr indent="-182880" lvl="1" marL="457200" rtl="0" algn="l">
              <a:lnSpc>
                <a:spcPct val="90000"/>
              </a:lnSpc>
              <a:spcBef>
                <a:spcPts val="400"/>
              </a:spcBef>
              <a:spcAft>
                <a:spcPts val="0"/>
              </a:spcAft>
              <a:buSzPts val="1530"/>
              <a:buFont typeface="Noto Sans Symbols"/>
              <a:buChar char="✔"/>
            </a:pPr>
            <a:r>
              <a:rPr lang="en-IN">
                <a:solidFill>
                  <a:srgbClr val="345D7E"/>
                </a:solidFill>
              </a:rPr>
              <a:t> Perform well in away matches – At least manage a draw</a:t>
            </a:r>
            <a:endParaRPr/>
          </a:p>
          <a:p>
            <a:pPr indent="-182880" lvl="1" marL="457200" rtl="0" algn="l">
              <a:lnSpc>
                <a:spcPct val="90000"/>
              </a:lnSpc>
              <a:spcBef>
                <a:spcPts val="600"/>
              </a:spcBef>
              <a:spcAft>
                <a:spcPts val="0"/>
              </a:spcAft>
              <a:buSzPts val="1530"/>
              <a:buFont typeface="Noto Sans Symbols"/>
              <a:buChar char="✔"/>
            </a:pPr>
            <a:r>
              <a:rPr lang="en-IN">
                <a:solidFill>
                  <a:srgbClr val="345D7E"/>
                </a:solidFill>
              </a:rPr>
              <a:t> Lose less matches at home (Helps improve win to loss ratio </a:t>
            </a:r>
            <a:r>
              <a:rPr lang="en-IN">
                <a:solidFill>
                  <a:srgbClr val="D3E1EC"/>
                </a:solidFill>
              </a:rPr>
              <a:t>– Slide 20</a:t>
            </a:r>
            <a:r>
              <a:rPr lang="en-IN">
                <a:solidFill>
                  <a:srgbClr val="345D7E"/>
                </a:solidFill>
              </a:rPr>
              <a:t>)</a:t>
            </a:r>
            <a:endParaRPr/>
          </a:p>
          <a:p>
            <a:pPr indent="-182880" lvl="1" marL="457200" rtl="0" algn="l">
              <a:lnSpc>
                <a:spcPct val="90000"/>
              </a:lnSpc>
              <a:spcBef>
                <a:spcPts val="600"/>
              </a:spcBef>
              <a:spcAft>
                <a:spcPts val="0"/>
              </a:spcAft>
              <a:buSzPts val="1530"/>
              <a:buFont typeface="Noto Sans Symbols"/>
              <a:buChar char="✔"/>
            </a:pPr>
            <a:r>
              <a:rPr lang="en-IN">
                <a:solidFill>
                  <a:srgbClr val="345D7E"/>
                </a:solidFill>
              </a:rPr>
              <a:t> Perform consistently through out seasons</a:t>
            </a:r>
            <a:endParaRPr/>
          </a:p>
          <a:p>
            <a:pPr indent="-182880" lvl="0" marL="182880" rtl="0" algn="l">
              <a:lnSpc>
                <a:spcPct val="90000"/>
              </a:lnSpc>
              <a:spcBef>
                <a:spcPts val="1400"/>
              </a:spcBef>
              <a:spcAft>
                <a:spcPts val="0"/>
              </a:spcAft>
              <a:buSzPts val="1700"/>
              <a:buChar char="▪"/>
            </a:pPr>
            <a:r>
              <a:rPr lang="en-IN"/>
              <a:t>To win the league</a:t>
            </a:r>
            <a:endParaRPr/>
          </a:p>
          <a:p>
            <a:pPr indent="-182880" lvl="1" marL="457200" rtl="0" algn="l">
              <a:lnSpc>
                <a:spcPct val="90000"/>
              </a:lnSpc>
              <a:spcBef>
                <a:spcPts val="400"/>
              </a:spcBef>
              <a:spcAft>
                <a:spcPts val="0"/>
              </a:spcAft>
              <a:buSzPts val="1530"/>
              <a:buFont typeface="Noto Sans Symbols"/>
              <a:buChar char="✔"/>
            </a:pPr>
            <a:r>
              <a:rPr lang="en-IN">
                <a:solidFill>
                  <a:srgbClr val="345D7E"/>
                </a:solidFill>
              </a:rPr>
              <a:t> Manage lead in the first half</a:t>
            </a:r>
            <a:endParaRPr/>
          </a:p>
          <a:p>
            <a:pPr indent="-182880" lvl="1" marL="457200" rtl="0" algn="l">
              <a:lnSpc>
                <a:spcPct val="90000"/>
              </a:lnSpc>
              <a:spcBef>
                <a:spcPts val="600"/>
              </a:spcBef>
              <a:spcAft>
                <a:spcPts val="0"/>
              </a:spcAft>
              <a:buSzPts val="1530"/>
              <a:buFont typeface="Noto Sans Symbols"/>
              <a:buChar char="✔"/>
            </a:pPr>
            <a:r>
              <a:rPr lang="en-IN">
                <a:solidFill>
                  <a:srgbClr val="345D7E"/>
                </a:solidFill>
              </a:rPr>
              <a:t> Win more away matches (Top teams lose more away matches than home </a:t>
            </a:r>
            <a:r>
              <a:rPr lang="en-IN">
                <a:solidFill>
                  <a:srgbClr val="D3E1EC"/>
                </a:solidFill>
              </a:rPr>
              <a:t>– Slide 21</a:t>
            </a:r>
            <a:r>
              <a:rPr lang="en-IN">
                <a:solidFill>
                  <a:srgbClr val="345D7E"/>
                </a:solidFill>
              </a:rPr>
              <a:t>)</a:t>
            </a:r>
            <a:endParaRPr/>
          </a:p>
          <a:p>
            <a:pPr indent="-182880" lvl="1" marL="457200" rtl="0" algn="l">
              <a:lnSpc>
                <a:spcPct val="90000"/>
              </a:lnSpc>
              <a:spcBef>
                <a:spcPts val="600"/>
              </a:spcBef>
              <a:spcAft>
                <a:spcPts val="0"/>
              </a:spcAft>
              <a:buSzPts val="1530"/>
              <a:buFont typeface="Noto Sans Symbols"/>
              <a:buChar char="✔"/>
            </a:pPr>
            <a:r>
              <a:rPr lang="en-IN">
                <a:solidFill>
                  <a:srgbClr val="345D7E"/>
                </a:solidFill>
              </a:rPr>
              <a:t> Manage draw rather than lose </a:t>
            </a:r>
            <a:endParaRPr/>
          </a:p>
          <a:p>
            <a:pPr indent="-182880" lvl="0" marL="182880" rtl="0" algn="l">
              <a:lnSpc>
                <a:spcPct val="90000"/>
              </a:lnSpc>
              <a:spcBef>
                <a:spcPts val="1400"/>
              </a:spcBef>
              <a:spcAft>
                <a:spcPts val="0"/>
              </a:spcAft>
              <a:buSzPts val="1700"/>
              <a:buChar char="▪"/>
            </a:pPr>
            <a:r>
              <a:rPr lang="en-IN"/>
              <a:t>Make league more competitive </a:t>
            </a:r>
            <a:endParaRPr/>
          </a:p>
          <a:p>
            <a:pPr indent="-182880" lvl="1" marL="457200" rtl="0" algn="l">
              <a:lnSpc>
                <a:spcPct val="90000"/>
              </a:lnSpc>
              <a:spcBef>
                <a:spcPts val="400"/>
              </a:spcBef>
              <a:spcAft>
                <a:spcPts val="0"/>
              </a:spcAft>
              <a:buSzPts val="1530"/>
              <a:buFont typeface="Noto Sans Symbols"/>
              <a:buChar char="✔"/>
            </a:pPr>
            <a:r>
              <a:rPr lang="en-IN">
                <a:solidFill>
                  <a:srgbClr val="345D7E"/>
                </a:solidFill>
              </a:rPr>
              <a:t> Divide teams into groups (Based on last season performance) - Increases competitiveness            	with in the group </a:t>
            </a:r>
            <a:endParaRPr/>
          </a:p>
          <a:p>
            <a:pPr indent="-182880" lvl="1" marL="457200" rtl="0" algn="l">
              <a:lnSpc>
                <a:spcPct val="90000"/>
              </a:lnSpc>
              <a:spcBef>
                <a:spcPts val="600"/>
              </a:spcBef>
              <a:spcAft>
                <a:spcPts val="0"/>
              </a:spcAft>
              <a:buSzPts val="1530"/>
              <a:buFont typeface="Noto Sans Symbols"/>
              <a:buChar char="✔"/>
            </a:pPr>
            <a:r>
              <a:rPr lang="en-IN">
                <a:solidFill>
                  <a:srgbClr val="345D7E"/>
                </a:solidFill>
              </a:rPr>
              <a:t> Top team among the groups to compete again</a:t>
            </a:r>
            <a:endParaRPr/>
          </a:p>
          <a:p>
            <a:pPr indent="-182880" lvl="1" marL="457200" rtl="0" algn="l">
              <a:lnSpc>
                <a:spcPct val="90000"/>
              </a:lnSpc>
              <a:spcBef>
                <a:spcPts val="600"/>
              </a:spcBef>
              <a:spcAft>
                <a:spcPts val="0"/>
              </a:spcAft>
              <a:buSzPts val="1530"/>
              <a:buFont typeface="Noto Sans Symbols"/>
              <a:buChar char="✔"/>
            </a:pPr>
            <a:r>
              <a:rPr lang="en-IN">
                <a:solidFill>
                  <a:srgbClr val="345D7E"/>
                </a:solidFill>
              </a:rPr>
              <a:t> Matches at neutral venues </a:t>
            </a:r>
            <a:endParaRPr/>
          </a:p>
        </p:txBody>
      </p:sp>
      <p:sp>
        <p:nvSpPr>
          <p:cNvPr id="314" name="Google Shape;314;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7200"/>
              <a:buFont typeface="Georgia"/>
              <a:buNone/>
            </a:pPr>
            <a:r>
              <a:rPr lang="en-IN"/>
              <a:t>Thank You…</a:t>
            </a:r>
            <a:endParaRPr/>
          </a:p>
        </p:txBody>
      </p:sp>
      <p:sp>
        <p:nvSpPr>
          <p:cNvPr id="320" name="Google Shape;320;p25"/>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321" name="Google Shape;321;p25"/>
          <p:cNvSpPr txBox="1"/>
          <p:nvPr/>
        </p:nvSpPr>
        <p:spPr>
          <a:xfrm>
            <a:off x="7141112" y="4468031"/>
            <a:ext cx="387740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Analysis by:</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Raghava Joijode</a:t>
            </a:r>
            <a:endParaRPr/>
          </a:p>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email: </a:t>
            </a:r>
            <a:r>
              <a:rPr lang="en-IN" sz="1800" u="sng">
                <a:solidFill>
                  <a:schemeClr val="dk1"/>
                </a:solidFill>
                <a:latin typeface="Trebuchet MS"/>
                <a:ea typeface="Trebuchet MS"/>
                <a:cs typeface="Trebuchet MS"/>
                <a:sym typeface="Trebuchet MS"/>
                <a:hlinkClick r:id="rId3">
                  <a:extLst>
                    <a:ext uri="{A12FA001-AC4F-418D-AE19-62706E023703}">
                      <ahyp:hlinkClr val="tx"/>
                    </a:ext>
                  </a:extLst>
                </a:hlinkClick>
              </a:rPr>
              <a:t>raghava.joijode@gmail.com</a:t>
            </a:r>
            <a:br>
              <a:rPr lang="en-IN"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1066800" y="111769"/>
            <a:ext cx="10058400" cy="12271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Goals pattern Over the Seasons:</a:t>
            </a:r>
            <a:endParaRPr/>
          </a:p>
        </p:txBody>
      </p:sp>
      <p:sp>
        <p:nvSpPr>
          <p:cNvPr id="126" name="Google Shape;126;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pic>
        <p:nvPicPr>
          <p:cNvPr id="127" name="Google Shape;127;p3"/>
          <p:cNvPicPr preferRelativeResize="0"/>
          <p:nvPr/>
        </p:nvPicPr>
        <p:blipFill rotWithShape="1">
          <a:blip r:embed="rId3">
            <a:alphaModFix/>
          </a:blip>
          <a:srcRect b="0" l="0" r="0" t="0"/>
          <a:stretch/>
        </p:blipFill>
        <p:spPr>
          <a:xfrm>
            <a:off x="370377" y="1338924"/>
            <a:ext cx="5725624" cy="4024384"/>
          </a:xfrm>
          <a:prstGeom prst="rect">
            <a:avLst/>
          </a:prstGeom>
          <a:noFill/>
          <a:ln>
            <a:noFill/>
          </a:ln>
        </p:spPr>
      </p:pic>
      <p:pic>
        <p:nvPicPr>
          <p:cNvPr id="128" name="Google Shape;128;p3"/>
          <p:cNvPicPr preferRelativeResize="0"/>
          <p:nvPr/>
        </p:nvPicPr>
        <p:blipFill rotWithShape="1">
          <a:blip r:embed="rId4">
            <a:alphaModFix/>
          </a:blip>
          <a:srcRect b="0" l="0" r="0" t="0"/>
          <a:stretch/>
        </p:blipFill>
        <p:spPr>
          <a:xfrm>
            <a:off x="6095999" y="1338923"/>
            <a:ext cx="5536223" cy="4024383"/>
          </a:xfrm>
          <a:prstGeom prst="rect">
            <a:avLst/>
          </a:prstGeom>
          <a:noFill/>
          <a:ln>
            <a:noFill/>
          </a:ln>
        </p:spPr>
      </p:pic>
      <p:sp>
        <p:nvSpPr>
          <p:cNvPr id="129" name="Google Shape;129;p3"/>
          <p:cNvSpPr txBox="1"/>
          <p:nvPr/>
        </p:nvSpPr>
        <p:spPr>
          <a:xfrm>
            <a:off x="562708" y="5626453"/>
            <a:ext cx="10562492"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There is significant difference in winning and </a:t>
            </a:r>
            <a:r>
              <a:rPr lang="en-IN" sz="1800">
                <a:solidFill>
                  <a:schemeClr val="dk1"/>
                </a:solidFill>
                <a:latin typeface="Trebuchet MS"/>
                <a:ea typeface="Trebuchet MS"/>
                <a:cs typeface="Trebuchet MS"/>
                <a:sym typeface="Trebuchet MS"/>
              </a:rPr>
              <a:t>losing</a:t>
            </a:r>
            <a:r>
              <a:rPr lang="en-IN" sz="1800">
                <a:solidFill>
                  <a:schemeClr val="dk1"/>
                </a:solidFill>
                <a:latin typeface="Trebuchet MS"/>
                <a:ea typeface="Trebuchet MS"/>
                <a:cs typeface="Trebuchet MS"/>
                <a:sym typeface="Trebuchet MS"/>
              </a:rPr>
              <a:t> goals</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The difference in high in home wins and reduces to half in away wins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1066800" y="111770"/>
            <a:ext cx="10058400" cy="10245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Goals pattern Over the Seasons:</a:t>
            </a:r>
            <a:endParaRPr/>
          </a:p>
        </p:txBody>
      </p:sp>
      <p:sp>
        <p:nvSpPr>
          <p:cNvPr id="135" name="Google Shape;135;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136" name="Google Shape;136;p4"/>
          <p:cNvSpPr txBox="1"/>
          <p:nvPr/>
        </p:nvSpPr>
        <p:spPr>
          <a:xfrm>
            <a:off x="1066800" y="5681711"/>
            <a:ext cx="10058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Total Goals per season has gone down, this is due to the fact that the number of games per season has decreased since the earlier stages of the league.</a:t>
            </a:r>
            <a:endParaRPr sz="1800">
              <a:solidFill>
                <a:schemeClr val="dk1"/>
              </a:solidFill>
              <a:latin typeface="Trebuchet MS"/>
              <a:ea typeface="Trebuchet MS"/>
              <a:cs typeface="Trebuchet MS"/>
              <a:sym typeface="Trebuchet MS"/>
            </a:endParaRPr>
          </a:p>
        </p:txBody>
      </p:sp>
      <p:pic>
        <p:nvPicPr>
          <p:cNvPr id="137" name="Google Shape;137;p4"/>
          <p:cNvPicPr preferRelativeResize="0"/>
          <p:nvPr/>
        </p:nvPicPr>
        <p:blipFill rotWithShape="1">
          <a:blip r:embed="rId3">
            <a:alphaModFix/>
          </a:blip>
          <a:srcRect b="0" l="0" r="0" t="0"/>
          <a:stretch/>
        </p:blipFill>
        <p:spPr>
          <a:xfrm>
            <a:off x="1066800" y="1136342"/>
            <a:ext cx="10058400" cy="43591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1066800" y="111770"/>
            <a:ext cx="10058400" cy="102457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Font typeface="Georgia"/>
              <a:buNone/>
            </a:pPr>
            <a:r>
              <a:rPr lang="en-IN" sz="4400"/>
              <a:t>Average goals pattern over the seasons:</a:t>
            </a:r>
            <a:endParaRPr/>
          </a:p>
        </p:txBody>
      </p:sp>
      <p:sp>
        <p:nvSpPr>
          <p:cNvPr id="143" name="Google Shape;143;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144" name="Google Shape;144;p5"/>
          <p:cNvSpPr txBox="1"/>
          <p:nvPr/>
        </p:nvSpPr>
        <p:spPr>
          <a:xfrm>
            <a:off x="1066800" y="5681711"/>
            <a:ext cx="10058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As shown earlier reduction in goals through seasons is only due to reduction of matches. This can be proven by this bar graph representing average goals per match is similar throughout seasons.</a:t>
            </a:r>
            <a:endParaRPr/>
          </a:p>
        </p:txBody>
      </p:sp>
      <p:pic>
        <p:nvPicPr>
          <p:cNvPr id="145" name="Google Shape;145;p5"/>
          <p:cNvPicPr preferRelativeResize="0"/>
          <p:nvPr/>
        </p:nvPicPr>
        <p:blipFill rotWithShape="1">
          <a:blip r:embed="rId3">
            <a:alphaModFix/>
          </a:blip>
          <a:srcRect b="0" l="0" r="0" t="0"/>
          <a:stretch/>
        </p:blipFill>
        <p:spPr>
          <a:xfrm>
            <a:off x="1066801" y="1327638"/>
            <a:ext cx="10058399" cy="43540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1066800" y="111770"/>
            <a:ext cx="10058400" cy="10245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Spread of matches:</a:t>
            </a:r>
            <a:endParaRPr/>
          </a:p>
        </p:txBody>
      </p:sp>
      <p:sp>
        <p:nvSpPr>
          <p:cNvPr id="151" name="Google Shape;151;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152" name="Google Shape;152;p6"/>
          <p:cNvSpPr txBox="1"/>
          <p:nvPr/>
        </p:nvSpPr>
        <p:spPr>
          <a:xfrm>
            <a:off x="1066798" y="5171243"/>
            <a:ext cx="10058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Above graph shows how the matches were played on each month on a year and day of a week.</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Significantly less no. of matches are played in June and July (Summers)</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More matches are scheduled on Saturday followed by Sunday (To attract more crowd)</a:t>
            </a:r>
            <a:endParaRPr/>
          </a:p>
        </p:txBody>
      </p:sp>
      <p:pic>
        <p:nvPicPr>
          <p:cNvPr id="153" name="Google Shape;153;p6"/>
          <p:cNvPicPr preferRelativeResize="0"/>
          <p:nvPr/>
        </p:nvPicPr>
        <p:blipFill rotWithShape="1">
          <a:blip r:embed="rId3">
            <a:alphaModFix/>
          </a:blip>
          <a:srcRect b="0" l="0" r="0" t="0"/>
          <a:stretch/>
        </p:blipFill>
        <p:spPr>
          <a:xfrm>
            <a:off x="1066799" y="1472630"/>
            <a:ext cx="5029199" cy="3362325"/>
          </a:xfrm>
          <a:prstGeom prst="rect">
            <a:avLst/>
          </a:prstGeom>
          <a:noFill/>
          <a:ln>
            <a:noFill/>
          </a:ln>
        </p:spPr>
      </p:pic>
      <p:pic>
        <p:nvPicPr>
          <p:cNvPr id="154" name="Google Shape;154;p6"/>
          <p:cNvPicPr preferRelativeResize="0"/>
          <p:nvPr/>
        </p:nvPicPr>
        <p:blipFill rotWithShape="1">
          <a:blip r:embed="rId4">
            <a:alphaModFix/>
          </a:blip>
          <a:srcRect b="0" l="0" r="0" t="0"/>
          <a:stretch/>
        </p:blipFill>
        <p:spPr>
          <a:xfrm>
            <a:off x="6187736" y="1472630"/>
            <a:ext cx="4937464" cy="336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1066800" y="111770"/>
            <a:ext cx="10058400" cy="10245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Georgia"/>
              <a:buNone/>
            </a:pPr>
            <a:r>
              <a:rPr lang="en-IN" sz="4400"/>
              <a:t>Spread of goals:</a:t>
            </a:r>
            <a:endParaRPr/>
          </a:p>
        </p:txBody>
      </p:sp>
      <p:sp>
        <p:nvSpPr>
          <p:cNvPr id="160" name="Google Shape;160;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161" name="Google Shape;161;p7"/>
          <p:cNvSpPr txBox="1"/>
          <p:nvPr/>
        </p:nvSpPr>
        <p:spPr>
          <a:xfrm>
            <a:off x="1066798" y="5171243"/>
            <a:ext cx="10058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Above graph shows number of goals per match on each month on a year and day of a week.</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Less goals per match is seen in June and July (Summers)</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Max goals per match is seen on Saturdays</a:t>
            </a:r>
            <a:endParaRPr/>
          </a:p>
        </p:txBody>
      </p:sp>
      <p:pic>
        <p:nvPicPr>
          <p:cNvPr id="162" name="Google Shape;162;p7"/>
          <p:cNvPicPr preferRelativeResize="0"/>
          <p:nvPr/>
        </p:nvPicPr>
        <p:blipFill rotWithShape="1">
          <a:blip r:embed="rId3">
            <a:alphaModFix/>
          </a:blip>
          <a:srcRect b="0" l="0" r="0" t="0"/>
          <a:stretch/>
        </p:blipFill>
        <p:spPr>
          <a:xfrm>
            <a:off x="1066797" y="1136341"/>
            <a:ext cx="4830930" cy="3916255"/>
          </a:xfrm>
          <a:prstGeom prst="rect">
            <a:avLst/>
          </a:prstGeom>
          <a:noFill/>
          <a:ln>
            <a:noFill/>
          </a:ln>
        </p:spPr>
      </p:pic>
      <p:pic>
        <p:nvPicPr>
          <p:cNvPr id="163" name="Google Shape;163;p7"/>
          <p:cNvPicPr preferRelativeResize="0"/>
          <p:nvPr/>
        </p:nvPicPr>
        <p:blipFill rotWithShape="1">
          <a:blip r:embed="rId4">
            <a:alphaModFix/>
          </a:blip>
          <a:srcRect b="0" l="0" r="0" t="0"/>
          <a:stretch/>
        </p:blipFill>
        <p:spPr>
          <a:xfrm>
            <a:off x="6294268" y="1136340"/>
            <a:ext cx="4830930" cy="39162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6600"/>
              <a:buFont typeface="Georgia"/>
              <a:buNone/>
            </a:pPr>
            <a:r>
              <a:rPr lang="en-IN" sz="6600"/>
              <a:t>Team Performance Analysis…</a:t>
            </a:r>
            <a:endParaRPr/>
          </a:p>
        </p:txBody>
      </p:sp>
      <p:sp>
        <p:nvSpPr>
          <p:cNvPr id="169" name="Google Shape;169;p8"/>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IN"/>
              <a:t>‹#›</a:t>
            </a:fld>
            <a:endParaRPr/>
          </a:p>
        </p:txBody>
      </p:sp>
      <p:sp>
        <p:nvSpPr>
          <p:cNvPr id="175" name="Google Shape;175;p9"/>
          <p:cNvSpPr txBox="1"/>
          <p:nvPr/>
        </p:nvSpPr>
        <p:spPr>
          <a:xfrm>
            <a:off x="677008" y="85392"/>
            <a:ext cx="10448192" cy="135654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SzPts val="4400"/>
              <a:buFont typeface="Georgia"/>
              <a:buNone/>
            </a:pPr>
            <a:r>
              <a:rPr b="1" lang="en-IN" sz="4400" cap="none">
                <a:latin typeface="Georgia"/>
                <a:ea typeface="Georgia"/>
                <a:cs typeface="Georgia"/>
                <a:sym typeface="Georgia"/>
              </a:rPr>
              <a:t>Correlation in teams’ Home and Away performance:</a:t>
            </a:r>
            <a:endParaRPr/>
          </a:p>
        </p:txBody>
      </p:sp>
      <p:pic>
        <p:nvPicPr>
          <p:cNvPr id="176" name="Google Shape;176;p9"/>
          <p:cNvPicPr preferRelativeResize="0"/>
          <p:nvPr/>
        </p:nvPicPr>
        <p:blipFill rotWithShape="1">
          <a:blip r:embed="rId3">
            <a:alphaModFix/>
          </a:blip>
          <a:srcRect b="0" l="0" r="0" t="0"/>
          <a:stretch/>
        </p:blipFill>
        <p:spPr>
          <a:xfrm>
            <a:off x="7168661" y="1740878"/>
            <a:ext cx="4142467" cy="4549492"/>
          </a:xfrm>
          <a:prstGeom prst="rect">
            <a:avLst/>
          </a:prstGeom>
          <a:noFill/>
          <a:ln>
            <a:noFill/>
          </a:ln>
        </p:spPr>
      </p:pic>
      <p:pic>
        <p:nvPicPr>
          <p:cNvPr id="177" name="Google Shape;177;p9"/>
          <p:cNvPicPr preferRelativeResize="0"/>
          <p:nvPr/>
        </p:nvPicPr>
        <p:blipFill rotWithShape="1">
          <a:blip r:embed="rId4">
            <a:alphaModFix/>
          </a:blip>
          <a:srcRect b="0" l="0" r="0" t="0"/>
          <a:stretch/>
        </p:blipFill>
        <p:spPr>
          <a:xfrm>
            <a:off x="166809" y="1740878"/>
            <a:ext cx="6864350" cy="45319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2020-07-08T09:38:57Z</dcterms:created>
  <dc:creator>Raghava Joijode</dc:creator>
</cp:coreProperties>
</file>