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81" r:id="rId3"/>
    <p:sldId id="289" r:id="rId4"/>
    <p:sldId id="286" r:id="rId5"/>
    <p:sldId id="290" r:id="rId6"/>
    <p:sldId id="288" r:id="rId7"/>
    <p:sldId id="311" r:id="rId8"/>
    <p:sldId id="312" r:id="rId9"/>
    <p:sldId id="291" r:id="rId10"/>
    <p:sldId id="313" r:id="rId11"/>
    <p:sldId id="293" r:id="rId12"/>
    <p:sldId id="292" r:id="rId13"/>
    <p:sldId id="294" r:id="rId14"/>
    <p:sldId id="295" r:id="rId15"/>
    <p:sldId id="296" r:id="rId16"/>
    <p:sldId id="302" r:id="rId17"/>
    <p:sldId id="320" r:id="rId18"/>
    <p:sldId id="321" r:id="rId19"/>
    <p:sldId id="316" r:id="rId20"/>
    <p:sldId id="317" r:id="rId21"/>
    <p:sldId id="322" r:id="rId22"/>
    <p:sldId id="308" r:id="rId23"/>
    <p:sldId id="309" r:id="rId24"/>
    <p:sldId id="310" r:id="rId25"/>
    <p:sldId id="277" r:id="rId26"/>
    <p:sldId id="279" r:id="rId27"/>
    <p:sldId id="280"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B1A352A-9F2C-48E6-94CE-AF5E7AD1AC6C}">
          <p14:sldIdLst>
            <p14:sldId id="256"/>
            <p14:sldId id="281"/>
            <p14:sldId id="289"/>
            <p14:sldId id="286"/>
            <p14:sldId id="290"/>
            <p14:sldId id="288"/>
            <p14:sldId id="311"/>
            <p14:sldId id="312"/>
            <p14:sldId id="291"/>
            <p14:sldId id="313"/>
            <p14:sldId id="293"/>
            <p14:sldId id="292"/>
            <p14:sldId id="294"/>
            <p14:sldId id="295"/>
            <p14:sldId id="296"/>
            <p14:sldId id="302"/>
            <p14:sldId id="320"/>
            <p14:sldId id="321"/>
            <p14:sldId id="316"/>
            <p14:sldId id="317"/>
            <p14:sldId id="322"/>
            <p14:sldId id="308"/>
            <p14:sldId id="309"/>
            <p14:sldId id="310"/>
            <p14:sldId id="277"/>
            <p14:sldId id="279"/>
            <p14:sldId id="280"/>
          </p14:sldIdLst>
        </p14:section>
      </p14:sectionLst>
    </p:ex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bbofawJRQ3GuwOmsQg/0KoXVXb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endParaRPr dirty="0"/>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endParaRPr dirty="0"/>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extLst>
      <p:ext uri="{BB962C8B-B14F-4D97-AF65-F5344CB8AC3E}">
        <p14:creationId xmlns:p14="http://schemas.microsoft.com/office/powerpoint/2010/main" val="2028017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endParaRPr dirty="0"/>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extLst>
      <p:ext uri="{BB962C8B-B14F-4D97-AF65-F5344CB8AC3E}">
        <p14:creationId xmlns:p14="http://schemas.microsoft.com/office/powerpoint/2010/main" val="55593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endParaRPr dirty="0"/>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extLst>
      <p:ext uri="{BB962C8B-B14F-4D97-AF65-F5344CB8AC3E}">
        <p14:creationId xmlns:p14="http://schemas.microsoft.com/office/powerpoint/2010/main" val="1275359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endParaRPr dirty="0"/>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extLst>
      <p:ext uri="{BB962C8B-B14F-4D97-AF65-F5344CB8AC3E}">
        <p14:creationId xmlns:p14="http://schemas.microsoft.com/office/powerpoint/2010/main" val="1445216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endParaRPr dirty="0"/>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extLst>
      <p:ext uri="{BB962C8B-B14F-4D97-AF65-F5344CB8AC3E}">
        <p14:creationId xmlns:p14="http://schemas.microsoft.com/office/powerpoint/2010/main" val="1088711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endParaRPr dirty="0"/>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extLst>
      <p:ext uri="{BB962C8B-B14F-4D97-AF65-F5344CB8AC3E}">
        <p14:creationId xmlns:p14="http://schemas.microsoft.com/office/powerpoint/2010/main" val="1952742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endParaRPr dirty="0"/>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22</a:t>
            </a:fld>
            <a:endParaRPr/>
          </a:p>
        </p:txBody>
      </p:sp>
    </p:spTree>
    <p:extLst>
      <p:ext uri="{BB962C8B-B14F-4D97-AF65-F5344CB8AC3E}">
        <p14:creationId xmlns:p14="http://schemas.microsoft.com/office/powerpoint/2010/main" val="3420905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7"/>
          <p:cNvSpPr/>
          <p:nvPr/>
        </p:nvSpPr>
        <p:spPr>
          <a:xfrm>
            <a:off x="920834" y="1346946"/>
            <a:ext cx="10222992" cy="80683"/>
          </a:xfrm>
          <a:prstGeom prst="rect">
            <a:avLst/>
          </a:prstGeom>
          <a:blipFill rotWithShape="1">
            <a:blip r:embed="rId2">
              <a:alphaModFix amt="83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7"/>
          <p:cNvSpPr/>
          <p:nvPr/>
        </p:nvSpPr>
        <p:spPr>
          <a:xfrm>
            <a:off x="920834" y="4299696"/>
            <a:ext cx="10222992" cy="80683"/>
          </a:xfrm>
          <a:prstGeom prst="rect">
            <a:avLst/>
          </a:prstGeom>
          <a:blipFill rotWithShape="1">
            <a:blip r:embed="rId2">
              <a:alphaModFix amt="83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7"/>
          <p:cNvSpPr/>
          <p:nvPr/>
        </p:nvSpPr>
        <p:spPr>
          <a:xfrm>
            <a:off x="920834" y="1484779"/>
            <a:ext cx="10222992" cy="2743200"/>
          </a:xfrm>
          <a:prstGeom prst="rect">
            <a:avLst/>
          </a:prstGeom>
          <a:blipFill rotWithShape="1">
            <a:blip r:embed="rId2">
              <a:alphaModFix amt="83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7"/>
          <p:cNvGrpSpPr/>
          <p:nvPr/>
        </p:nvGrpSpPr>
        <p:grpSpPr>
          <a:xfrm>
            <a:off x="9649215" y="4068923"/>
            <a:ext cx="1080904" cy="1080902"/>
            <a:chOff x="9685338" y="4460675"/>
            <a:chExt cx="1080904" cy="1080902"/>
          </a:xfrm>
        </p:grpSpPr>
        <p:sp>
          <p:nvSpPr>
            <p:cNvPr id="23" name="Google Shape;23;p27"/>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7"/>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7"/>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SzPts val="7200"/>
              <a:buFont typeface="Georgia"/>
              <a:buNone/>
              <a:defRPr sz="7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7"/>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7"/>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Trebuchet MS"/>
                <a:ea typeface="Trebuchet MS"/>
                <a:cs typeface="Trebuchet MS"/>
                <a:sym typeface="Trebuchet MS"/>
              </a:defRPr>
            </a:lvl1pPr>
            <a:lvl2pPr marL="0" lvl="1" indent="0" algn="ctr">
              <a:spcBef>
                <a:spcPts val="0"/>
              </a:spcBef>
              <a:buNone/>
              <a:defRPr sz="2800" b="1" i="0" u="none" strike="noStrike" cap="none">
                <a:solidFill>
                  <a:srgbClr val="FFFFFF"/>
                </a:solidFill>
                <a:latin typeface="Trebuchet MS"/>
                <a:ea typeface="Trebuchet MS"/>
                <a:cs typeface="Trebuchet MS"/>
                <a:sym typeface="Trebuchet MS"/>
              </a:defRPr>
            </a:lvl2pPr>
            <a:lvl3pPr marL="0" lvl="2" indent="0" algn="ctr">
              <a:spcBef>
                <a:spcPts val="0"/>
              </a:spcBef>
              <a:buNone/>
              <a:defRPr sz="2800" b="1" i="0" u="none" strike="noStrike" cap="none">
                <a:solidFill>
                  <a:srgbClr val="FFFFFF"/>
                </a:solidFill>
                <a:latin typeface="Trebuchet MS"/>
                <a:ea typeface="Trebuchet MS"/>
                <a:cs typeface="Trebuchet MS"/>
                <a:sym typeface="Trebuchet MS"/>
              </a:defRPr>
            </a:lvl3pPr>
            <a:lvl4pPr marL="0" lvl="3" indent="0" algn="ctr">
              <a:spcBef>
                <a:spcPts val="0"/>
              </a:spcBef>
              <a:buNone/>
              <a:defRPr sz="2800" b="1" i="0" u="none" strike="noStrike" cap="none">
                <a:solidFill>
                  <a:srgbClr val="FFFFFF"/>
                </a:solidFill>
                <a:latin typeface="Trebuchet MS"/>
                <a:ea typeface="Trebuchet MS"/>
                <a:cs typeface="Trebuchet MS"/>
                <a:sym typeface="Trebuchet MS"/>
              </a:defRPr>
            </a:lvl4pPr>
            <a:lvl5pPr marL="0" lvl="4" indent="0" algn="ctr">
              <a:spcBef>
                <a:spcPts val="0"/>
              </a:spcBef>
              <a:buNone/>
              <a:defRPr sz="2800" b="1" i="0" u="none" strike="noStrike" cap="none">
                <a:solidFill>
                  <a:srgbClr val="FFFFFF"/>
                </a:solidFill>
                <a:latin typeface="Trebuchet MS"/>
                <a:ea typeface="Trebuchet MS"/>
                <a:cs typeface="Trebuchet MS"/>
                <a:sym typeface="Trebuchet MS"/>
              </a:defRPr>
            </a:lvl5pPr>
            <a:lvl6pPr marL="0" lvl="5" indent="0" algn="ctr">
              <a:spcBef>
                <a:spcPts val="0"/>
              </a:spcBef>
              <a:buNone/>
              <a:defRPr sz="2800" b="1" i="0" u="none" strike="noStrike" cap="none">
                <a:solidFill>
                  <a:srgbClr val="FFFFFF"/>
                </a:solidFill>
                <a:latin typeface="Trebuchet MS"/>
                <a:ea typeface="Trebuchet MS"/>
                <a:cs typeface="Trebuchet MS"/>
                <a:sym typeface="Trebuchet MS"/>
              </a:defRPr>
            </a:lvl6pPr>
            <a:lvl7pPr marL="0" lvl="6" indent="0" algn="ctr">
              <a:spcBef>
                <a:spcPts val="0"/>
              </a:spcBef>
              <a:buNone/>
              <a:defRPr sz="2800" b="1" i="0" u="none" strike="noStrike" cap="none">
                <a:solidFill>
                  <a:srgbClr val="FFFFFF"/>
                </a:solidFill>
                <a:latin typeface="Trebuchet MS"/>
                <a:ea typeface="Trebuchet MS"/>
                <a:cs typeface="Trebuchet MS"/>
                <a:sym typeface="Trebuchet MS"/>
              </a:defRPr>
            </a:lvl7pPr>
            <a:lvl8pPr marL="0" lvl="7" indent="0" algn="ctr">
              <a:spcBef>
                <a:spcPts val="0"/>
              </a:spcBef>
              <a:buNone/>
              <a:defRPr sz="2800" b="1" i="0" u="none" strike="noStrike" cap="none">
                <a:solidFill>
                  <a:srgbClr val="FFFFFF"/>
                </a:solidFill>
                <a:latin typeface="Trebuchet MS"/>
                <a:ea typeface="Trebuchet MS"/>
                <a:cs typeface="Trebuchet MS"/>
                <a:sym typeface="Trebuchet MS"/>
              </a:defRPr>
            </a:lvl8pPr>
            <a:lvl9pPr marL="0" lvl="8" indent="0" algn="ctr">
              <a:spcBef>
                <a:spcPts val="0"/>
              </a:spcBef>
              <a:buNone/>
              <a:defRPr sz="2800" b="1" i="0" u="none" strike="noStrike" cap="none">
                <a:solidFill>
                  <a:srgbClr val="FFFFF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2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5"/>
        <p:cNvGrpSpPr/>
        <p:nvPr/>
      </p:nvGrpSpPr>
      <p:grpSpPr>
        <a:xfrm>
          <a:off x="0" y="0"/>
          <a:ext cx="0" cy="0"/>
          <a:chOff x="0" y="0"/>
          <a:chExt cx="0" cy="0"/>
        </a:xfrm>
      </p:grpSpPr>
      <p:sp>
        <p:nvSpPr>
          <p:cNvPr id="46" name="Google Shape;46;p31"/>
          <p:cNvSpPr/>
          <p:nvPr/>
        </p:nvSpPr>
        <p:spPr>
          <a:xfrm>
            <a:off x="0" y="4917989"/>
            <a:ext cx="12192000" cy="1940010"/>
          </a:xfrm>
          <a:prstGeom prst="rect">
            <a:avLst/>
          </a:prstGeom>
          <a:blipFill rotWithShape="1">
            <a:blip r:embed="rId2">
              <a:alphaModFix amt="83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1"/>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7200"/>
              <a:buFont typeface="Georgia"/>
              <a:buNone/>
              <a:defRPr sz="7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1"/>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9" name="Google Shape;49;p31"/>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1"/>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1" name="Google Shape;51;p31"/>
          <p:cNvGrpSpPr/>
          <p:nvPr/>
        </p:nvGrpSpPr>
        <p:grpSpPr>
          <a:xfrm>
            <a:off x="897399" y="2325848"/>
            <a:ext cx="1080904" cy="1080902"/>
            <a:chOff x="9685338" y="4460675"/>
            <a:chExt cx="1080904" cy="1080902"/>
          </a:xfrm>
        </p:grpSpPr>
        <p:sp>
          <p:nvSpPr>
            <p:cNvPr id="52" name="Google Shape;52;p31"/>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1"/>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31"/>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Trebuchet MS"/>
                <a:ea typeface="Trebuchet MS"/>
                <a:cs typeface="Trebuchet MS"/>
                <a:sym typeface="Trebuchet MS"/>
              </a:defRPr>
            </a:lvl1pPr>
            <a:lvl2pPr marL="0" lvl="1" indent="0" algn="ctr">
              <a:spcBef>
                <a:spcPts val="0"/>
              </a:spcBef>
              <a:buNone/>
              <a:defRPr sz="2800" b="1">
                <a:solidFill>
                  <a:srgbClr val="FFFFFF"/>
                </a:solidFill>
                <a:latin typeface="Trebuchet MS"/>
                <a:ea typeface="Trebuchet MS"/>
                <a:cs typeface="Trebuchet MS"/>
                <a:sym typeface="Trebuchet MS"/>
              </a:defRPr>
            </a:lvl2pPr>
            <a:lvl3pPr marL="0" lvl="2" indent="0" algn="ctr">
              <a:spcBef>
                <a:spcPts val="0"/>
              </a:spcBef>
              <a:buNone/>
              <a:defRPr sz="2800" b="1">
                <a:solidFill>
                  <a:srgbClr val="FFFFFF"/>
                </a:solidFill>
                <a:latin typeface="Trebuchet MS"/>
                <a:ea typeface="Trebuchet MS"/>
                <a:cs typeface="Trebuchet MS"/>
                <a:sym typeface="Trebuchet MS"/>
              </a:defRPr>
            </a:lvl3pPr>
            <a:lvl4pPr marL="0" lvl="3" indent="0" algn="ctr">
              <a:spcBef>
                <a:spcPts val="0"/>
              </a:spcBef>
              <a:buNone/>
              <a:defRPr sz="2800" b="1">
                <a:solidFill>
                  <a:srgbClr val="FFFFFF"/>
                </a:solidFill>
                <a:latin typeface="Trebuchet MS"/>
                <a:ea typeface="Trebuchet MS"/>
                <a:cs typeface="Trebuchet MS"/>
                <a:sym typeface="Trebuchet MS"/>
              </a:defRPr>
            </a:lvl4pPr>
            <a:lvl5pPr marL="0" lvl="4" indent="0" algn="ctr">
              <a:spcBef>
                <a:spcPts val="0"/>
              </a:spcBef>
              <a:buNone/>
              <a:defRPr sz="2800" b="1">
                <a:solidFill>
                  <a:srgbClr val="FFFFFF"/>
                </a:solidFill>
                <a:latin typeface="Trebuchet MS"/>
                <a:ea typeface="Trebuchet MS"/>
                <a:cs typeface="Trebuchet MS"/>
                <a:sym typeface="Trebuchet MS"/>
              </a:defRPr>
            </a:lvl5pPr>
            <a:lvl6pPr marL="0" lvl="5" indent="0" algn="ctr">
              <a:spcBef>
                <a:spcPts val="0"/>
              </a:spcBef>
              <a:buNone/>
              <a:defRPr sz="2800" b="1">
                <a:solidFill>
                  <a:srgbClr val="FFFFFF"/>
                </a:solidFill>
                <a:latin typeface="Trebuchet MS"/>
                <a:ea typeface="Trebuchet MS"/>
                <a:cs typeface="Trebuchet MS"/>
                <a:sym typeface="Trebuchet MS"/>
              </a:defRPr>
            </a:lvl6pPr>
            <a:lvl7pPr marL="0" lvl="6" indent="0" algn="ctr">
              <a:spcBef>
                <a:spcPts val="0"/>
              </a:spcBef>
              <a:buNone/>
              <a:defRPr sz="2800" b="1">
                <a:solidFill>
                  <a:srgbClr val="FFFFFF"/>
                </a:solidFill>
                <a:latin typeface="Trebuchet MS"/>
                <a:ea typeface="Trebuchet MS"/>
                <a:cs typeface="Trebuchet MS"/>
                <a:sym typeface="Trebuchet MS"/>
              </a:defRPr>
            </a:lvl7pPr>
            <a:lvl8pPr marL="0" lvl="7" indent="0" algn="ctr">
              <a:spcBef>
                <a:spcPts val="0"/>
              </a:spcBef>
              <a:buNone/>
              <a:defRPr sz="2800" b="1">
                <a:solidFill>
                  <a:srgbClr val="FFFFFF"/>
                </a:solidFill>
                <a:latin typeface="Trebuchet MS"/>
                <a:ea typeface="Trebuchet MS"/>
                <a:cs typeface="Trebuchet MS"/>
                <a:sym typeface="Trebuchet MS"/>
              </a:defRPr>
            </a:lvl8pPr>
            <a:lvl9pPr marL="0" lvl="8" indent="0" algn="ctr">
              <a:spcBef>
                <a:spcPts val="0"/>
              </a:spcBef>
              <a:buNone/>
              <a:defRPr sz="2800" b="1">
                <a:solidFill>
                  <a:srgbClr val="FFFFF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2"/>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8" name="Google Shape;58;p32"/>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3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3"/>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548BB7"/>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65" name="Google Shape;65;p33"/>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66" name="Google Shape;66;p33"/>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548BB7"/>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67" name="Google Shape;67;p33"/>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68" name="Google Shape;68;p3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34"/>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4"/>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Georg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4"/>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34"/>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345D7E"/>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3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34"/>
          <p:cNvGrpSpPr/>
          <p:nvPr/>
        </p:nvGrpSpPr>
        <p:grpSpPr>
          <a:xfrm>
            <a:off x="11401725" y="6229681"/>
            <a:ext cx="457200" cy="457200"/>
            <a:chOff x="11361456" y="6195813"/>
            <a:chExt cx="548640" cy="548640"/>
          </a:xfrm>
        </p:grpSpPr>
        <p:sp>
          <p:nvSpPr>
            <p:cNvPr id="79" name="Google Shape;79;p34"/>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35"/>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5"/>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Georg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5"/>
          <p:cNvSpPr>
            <a:spLocks noGrp="1"/>
          </p:cNvSpPr>
          <p:nvPr>
            <p:ph type="pic" idx="2"/>
          </p:nvPr>
        </p:nvSpPr>
        <p:spPr>
          <a:xfrm>
            <a:off x="0" y="0"/>
            <a:ext cx="8303740" cy="6858000"/>
          </a:xfrm>
          <a:prstGeom prst="rect">
            <a:avLst/>
          </a:prstGeom>
          <a:solidFill>
            <a:srgbClr val="E4DEDB"/>
          </a:solidFill>
          <a:ln>
            <a:noFill/>
          </a:ln>
        </p:spPr>
        <p:txBody>
          <a:bodyPr spcFirstLastPara="1" wrap="square" lIns="91425" tIns="45700" rIns="91425" bIns="45700" anchor="t" anchorCtr="0">
            <a:normAutofit/>
          </a:bodyPr>
          <a:lstStyle>
            <a:lvl1pPr marR="0" lvl="0" algn="l" rtl="0">
              <a:lnSpc>
                <a:spcPct val="90000"/>
              </a:lnSpc>
              <a:spcBef>
                <a:spcPts val="1200"/>
              </a:spcBef>
              <a:spcAft>
                <a:spcPts val="0"/>
              </a:spcAft>
              <a:buClr>
                <a:srgbClr val="548BB7"/>
              </a:buClr>
              <a:buSzPts val="2720"/>
              <a:buFont typeface="Noto Sans Symbols"/>
              <a:buNone/>
              <a:defRPr sz="3200" b="0" i="0" u="none" strike="noStrike" cap="none">
                <a:solidFill>
                  <a:schemeClr val="dk1"/>
                </a:solidFill>
                <a:latin typeface="Trebuchet MS"/>
                <a:ea typeface="Trebuchet MS"/>
                <a:cs typeface="Trebuchet MS"/>
                <a:sym typeface="Trebuchet MS"/>
              </a:defRPr>
            </a:lvl1pPr>
            <a:lvl2pPr marR="0" lvl="1" algn="l" rtl="0">
              <a:lnSpc>
                <a:spcPct val="90000"/>
              </a:lnSpc>
              <a:spcBef>
                <a:spcPts val="400"/>
              </a:spcBef>
              <a:spcAft>
                <a:spcPts val="0"/>
              </a:spcAft>
              <a:buClr>
                <a:srgbClr val="548BB7"/>
              </a:buClr>
              <a:buSzPts val="2380"/>
              <a:buFont typeface="Noto Sans Symbols"/>
              <a:buNone/>
              <a:defRPr sz="2800" b="0" i="0" u="none" strike="noStrike" cap="none">
                <a:solidFill>
                  <a:schemeClr val="dk1"/>
                </a:solidFill>
                <a:latin typeface="Trebuchet MS"/>
                <a:ea typeface="Trebuchet MS"/>
                <a:cs typeface="Trebuchet MS"/>
                <a:sym typeface="Trebuchet MS"/>
              </a:defRPr>
            </a:lvl2pPr>
            <a:lvl3pPr marR="0" lvl="2" algn="l" rtl="0">
              <a:lnSpc>
                <a:spcPct val="90000"/>
              </a:lnSpc>
              <a:spcBef>
                <a:spcPts val="400"/>
              </a:spcBef>
              <a:spcAft>
                <a:spcPts val="0"/>
              </a:spcAft>
              <a:buClr>
                <a:srgbClr val="548BB7"/>
              </a:buClr>
              <a:buSzPts val="2040"/>
              <a:buFont typeface="Noto Sans Symbols"/>
              <a:buNone/>
              <a:defRPr sz="2400" b="0" i="0" u="none" strike="noStrike" cap="none">
                <a:solidFill>
                  <a:schemeClr val="dk1"/>
                </a:solidFill>
                <a:latin typeface="Trebuchet MS"/>
                <a:ea typeface="Trebuchet MS"/>
                <a:cs typeface="Trebuchet MS"/>
                <a:sym typeface="Trebuchet MS"/>
              </a:defRPr>
            </a:lvl3pPr>
            <a:lvl4pPr marR="0" lvl="3" algn="l" rtl="0">
              <a:lnSpc>
                <a:spcPct val="90000"/>
              </a:lnSpc>
              <a:spcBef>
                <a:spcPts val="400"/>
              </a:spcBef>
              <a:spcAft>
                <a:spcPts val="0"/>
              </a:spcAft>
              <a:buClr>
                <a:srgbClr val="548BB7"/>
              </a:buClr>
              <a:buSzPts val="1700"/>
              <a:buFont typeface="Noto Sans Symbols"/>
              <a:buNone/>
              <a:defRPr sz="2000" b="0" i="0" u="none" strike="noStrike" cap="none">
                <a:solidFill>
                  <a:schemeClr val="dk1"/>
                </a:solidFill>
                <a:latin typeface="Trebuchet MS"/>
                <a:ea typeface="Trebuchet MS"/>
                <a:cs typeface="Trebuchet MS"/>
                <a:sym typeface="Trebuchet MS"/>
              </a:defRPr>
            </a:lvl4pPr>
            <a:lvl5pPr marR="0" lvl="4" algn="l" rtl="0">
              <a:lnSpc>
                <a:spcPct val="90000"/>
              </a:lnSpc>
              <a:spcBef>
                <a:spcPts val="400"/>
              </a:spcBef>
              <a:spcAft>
                <a:spcPts val="0"/>
              </a:spcAft>
              <a:buClr>
                <a:srgbClr val="548BB7"/>
              </a:buClr>
              <a:buSzPts val="1700"/>
              <a:buFont typeface="Noto Sans Symbols"/>
              <a:buNone/>
              <a:defRPr sz="2000" b="0" i="0" u="none" strike="noStrike" cap="none">
                <a:solidFill>
                  <a:schemeClr val="dk1"/>
                </a:solidFill>
                <a:latin typeface="Trebuchet MS"/>
                <a:ea typeface="Trebuchet MS"/>
                <a:cs typeface="Trebuchet MS"/>
                <a:sym typeface="Trebuchet MS"/>
              </a:defRPr>
            </a:lvl5pPr>
            <a:lvl6pPr marR="0" lvl="5" algn="l" rtl="0">
              <a:lnSpc>
                <a:spcPct val="90000"/>
              </a:lnSpc>
              <a:spcBef>
                <a:spcPts val="400"/>
              </a:spcBef>
              <a:spcAft>
                <a:spcPts val="0"/>
              </a:spcAft>
              <a:buClr>
                <a:srgbClr val="548BB7"/>
              </a:buClr>
              <a:buSzPts val="1700"/>
              <a:buFont typeface="Noto Sans Symbols"/>
              <a:buNone/>
              <a:defRPr sz="2000" b="0" i="0" u="none" strike="noStrike" cap="none">
                <a:solidFill>
                  <a:schemeClr val="dk1"/>
                </a:solidFill>
                <a:latin typeface="Trebuchet MS"/>
                <a:ea typeface="Trebuchet MS"/>
                <a:cs typeface="Trebuchet MS"/>
                <a:sym typeface="Trebuchet MS"/>
              </a:defRPr>
            </a:lvl6pPr>
            <a:lvl7pPr marR="0" lvl="6" algn="l" rtl="0">
              <a:lnSpc>
                <a:spcPct val="90000"/>
              </a:lnSpc>
              <a:spcBef>
                <a:spcPts val="400"/>
              </a:spcBef>
              <a:spcAft>
                <a:spcPts val="0"/>
              </a:spcAft>
              <a:buClr>
                <a:srgbClr val="548BB7"/>
              </a:buClr>
              <a:buSzPts val="1700"/>
              <a:buFont typeface="Noto Sans Symbols"/>
              <a:buNone/>
              <a:defRPr sz="2000" b="0" i="0" u="none" strike="noStrike" cap="none">
                <a:solidFill>
                  <a:schemeClr val="dk1"/>
                </a:solidFill>
                <a:latin typeface="Trebuchet MS"/>
                <a:ea typeface="Trebuchet MS"/>
                <a:cs typeface="Trebuchet MS"/>
                <a:sym typeface="Trebuchet MS"/>
              </a:defRPr>
            </a:lvl7pPr>
            <a:lvl8pPr marR="0" lvl="7" algn="l" rtl="0">
              <a:lnSpc>
                <a:spcPct val="90000"/>
              </a:lnSpc>
              <a:spcBef>
                <a:spcPts val="400"/>
              </a:spcBef>
              <a:spcAft>
                <a:spcPts val="0"/>
              </a:spcAft>
              <a:buClr>
                <a:srgbClr val="548BB7"/>
              </a:buClr>
              <a:buSzPts val="1700"/>
              <a:buFont typeface="Noto Sans Symbols"/>
              <a:buNone/>
              <a:defRPr sz="2000" b="0" i="0" u="none" strike="noStrike" cap="none">
                <a:solidFill>
                  <a:schemeClr val="dk1"/>
                </a:solidFill>
                <a:latin typeface="Trebuchet MS"/>
                <a:ea typeface="Trebuchet MS"/>
                <a:cs typeface="Trebuchet MS"/>
                <a:sym typeface="Trebuchet MS"/>
              </a:defRPr>
            </a:lvl8pPr>
            <a:lvl9pPr marR="0" lvl="8" algn="l" rtl="0">
              <a:lnSpc>
                <a:spcPct val="90000"/>
              </a:lnSpc>
              <a:spcBef>
                <a:spcPts val="400"/>
              </a:spcBef>
              <a:spcAft>
                <a:spcPts val="200"/>
              </a:spcAft>
              <a:buClr>
                <a:srgbClr val="548BB7"/>
              </a:buClr>
              <a:buSzPts val="1700"/>
              <a:buFont typeface="Noto Sans Symbols"/>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86" name="Google Shape;86;p35"/>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345D7E"/>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3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35"/>
          <p:cNvGrpSpPr/>
          <p:nvPr/>
        </p:nvGrpSpPr>
        <p:grpSpPr>
          <a:xfrm>
            <a:off x="11401725" y="6229681"/>
            <a:ext cx="457200" cy="457200"/>
            <a:chOff x="11361456" y="6195813"/>
            <a:chExt cx="548640" cy="548640"/>
          </a:xfrm>
        </p:grpSpPr>
        <p:sp>
          <p:nvSpPr>
            <p:cNvPr id="89" name="Google Shape;89;p35"/>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5"/>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36"/>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3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37"/>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3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4800"/>
              <a:buFont typeface="Georgia"/>
              <a:buNone/>
              <a:defRPr sz="4800" b="1" i="0" u="none" strike="noStrike" cap="none">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548BB7"/>
              </a:buClr>
              <a:buSzPts val="1700"/>
              <a:buFont typeface="Noto Sans Symbols"/>
              <a:buChar char="▪"/>
              <a:defRPr sz="2000" b="0" i="0" u="none" strike="noStrike" cap="none">
                <a:solidFill>
                  <a:schemeClr val="dk1"/>
                </a:solidFill>
                <a:latin typeface="Trebuchet MS"/>
                <a:ea typeface="Trebuchet MS"/>
                <a:cs typeface="Trebuchet MS"/>
                <a:sym typeface="Trebuchet MS"/>
              </a:defRPr>
            </a:lvl1pPr>
            <a:lvl2pPr marL="914400" marR="0" lvl="1" indent="-325755" algn="l" rtl="0">
              <a:lnSpc>
                <a:spcPct val="90000"/>
              </a:lnSpc>
              <a:spcBef>
                <a:spcPts val="400"/>
              </a:spcBef>
              <a:spcAft>
                <a:spcPts val="0"/>
              </a:spcAft>
              <a:buClr>
                <a:srgbClr val="548BB7"/>
              </a:buClr>
              <a:buSzPts val="1530"/>
              <a:buFont typeface="Noto Sans Symbols"/>
              <a:buChar char="▪"/>
              <a:defRPr sz="1800" b="0" i="0" u="none" strike="noStrike" cap="none">
                <a:solidFill>
                  <a:schemeClr val="dk1"/>
                </a:solidFill>
                <a:latin typeface="Trebuchet MS"/>
                <a:ea typeface="Trebuchet MS"/>
                <a:cs typeface="Trebuchet MS"/>
                <a:sym typeface="Trebuchet MS"/>
              </a:defRPr>
            </a:lvl2pPr>
            <a:lvl3pPr marL="1371600" marR="0" lvl="2" indent="-314960" algn="l" rtl="0">
              <a:lnSpc>
                <a:spcPct val="90000"/>
              </a:lnSpc>
              <a:spcBef>
                <a:spcPts val="400"/>
              </a:spcBef>
              <a:spcAft>
                <a:spcPts val="0"/>
              </a:spcAft>
              <a:buClr>
                <a:srgbClr val="548BB7"/>
              </a:buClr>
              <a:buSzPts val="1360"/>
              <a:buFont typeface="Noto Sans Symbols"/>
              <a:buChar char="▪"/>
              <a:defRPr sz="1600" b="0" i="0" u="none" strike="noStrike" cap="none">
                <a:solidFill>
                  <a:schemeClr val="dk1"/>
                </a:solidFill>
                <a:latin typeface="Trebuchet MS"/>
                <a:ea typeface="Trebuchet MS"/>
                <a:cs typeface="Trebuchet MS"/>
                <a:sym typeface="Trebuchet MS"/>
              </a:defRPr>
            </a:lvl3pPr>
            <a:lvl4pPr marL="1828800" marR="0" lvl="3" indent="-314960" algn="l" rtl="0">
              <a:lnSpc>
                <a:spcPct val="90000"/>
              </a:lnSpc>
              <a:spcBef>
                <a:spcPts val="400"/>
              </a:spcBef>
              <a:spcAft>
                <a:spcPts val="0"/>
              </a:spcAft>
              <a:buClr>
                <a:srgbClr val="548BB7"/>
              </a:buClr>
              <a:buSzPts val="1360"/>
              <a:buFont typeface="Noto Sans Symbols"/>
              <a:buChar char="▪"/>
              <a:defRPr sz="1600" b="0" i="0" u="none" strike="noStrike" cap="none">
                <a:solidFill>
                  <a:schemeClr val="dk1"/>
                </a:solidFill>
                <a:latin typeface="Trebuchet MS"/>
                <a:ea typeface="Trebuchet MS"/>
                <a:cs typeface="Trebuchet MS"/>
                <a:sym typeface="Trebuchet MS"/>
              </a:defRPr>
            </a:lvl4pPr>
            <a:lvl5pPr marL="2286000" marR="0" lvl="4" indent="-314960" algn="l" rtl="0">
              <a:lnSpc>
                <a:spcPct val="90000"/>
              </a:lnSpc>
              <a:spcBef>
                <a:spcPts val="400"/>
              </a:spcBef>
              <a:spcAft>
                <a:spcPts val="0"/>
              </a:spcAft>
              <a:buClr>
                <a:srgbClr val="548BB7"/>
              </a:buClr>
              <a:buSzPts val="1360"/>
              <a:buFont typeface="Noto Sans Symbols"/>
              <a:buChar char="▪"/>
              <a:defRPr sz="1600" b="0" i="0" u="none" strike="noStrike" cap="none">
                <a:solidFill>
                  <a:schemeClr val="dk1"/>
                </a:solidFill>
                <a:latin typeface="Trebuchet MS"/>
                <a:ea typeface="Trebuchet MS"/>
                <a:cs typeface="Trebuchet MS"/>
                <a:sym typeface="Trebuchet MS"/>
              </a:defRPr>
            </a:lvl5pPr>
            <a:lvl6pPr marL="2743200" marR="0" lvl="5" indent="-314960" algn="l" rtl="0">
              <a:lnSpc>
                <a:spcPct val="90000"/>
              </a:lnSpc>
              <a:spcBef>
                <a:spcPts val="400"/>
              </a:spcBef>
              <a:spcAft>
                <a:spcPts val="0"/>
              </a:spcAft>
              <a:buClr>
                <a:srgbClr val="548BB7"/>
              </a:buClr>
              <a:buSzPts val="1360"/>
              <a:buFont typeface="Noto Sans Symbols"/>
              <a:buChar char="▪"/>
              <a:defRPr sz="1600" b="0" i="0" u="none" strike="noStrike" cap="none">
                <a:solidFill>
                  <a:schemeClr val="dk1"/>
                </a:solidFill>
                <a:latin typeface="Trebuchet MS"/>
                <a:ea typeface="Trebuchet MS"/>
                <a:cs typeface="Trebuchet MS"/>
                <a:sym typeface="Trebuchet MS"/>
              </a:defRPr>
            </a:lvl6pPr>
            <a:lvl7pPr marL="3200400" marR="0" lvl="6" indent="-314960" algn="l" rtl="0">
              <a:lnSpc>
                <a:spcPct val="90000"/>
              </a:lnSpc>
              <a:spcBef>
                <a:spcPts val="400"/>
              </a:spcBef>
              <a:spcAft>
                <a:spcPts val="0"/>
              </a:spcAft>
              <a:buClr>
                <a:srgbClr val="548BB7"/>
              </a:buClr>
              <a:buSzPts val="1360"/>
              <a:buFont typeface="Noto Sans Symbols"/>
              <a:buChar char="▪"/>
              <a:defRPr sz="1600" b="0" i="0" u="none" strike="noStrike" cap="none">
                <a:solidFill>
                  <a:schemeClr val="dk1"/>
                </a:solidFill>
                <a:latin typeface="Trebuchet MS"/>
                <a:ea typeface="Trebuchet MS"/>
                <a:cs typeface="Trebuchet MS"/>
                <a:sym typeface="Trebuchet MS"/>
              </a:defRPr>
            </a:lvl7pPr>
            <a:lvl8pPr marL="3657600" marR="0" lvl="7" indent="-314959" algn="l" rtl="0">
              <a:lnSpc>
                <a:spcPct val="90000"/>
              </a:lnSpc>
              <a:spcBef>
                <a:spcPts val="400"/>
              </a:spcBef>
              <a:spcAft>
                <a:spcPts val="0"/>
              </a:spcAft>
              <a:buClr>
                <a:srgbClr val="548BB7"/>
              </a:buClr>
              <a:buSzPts val="1360"/>
              <a:buFont typeface="Noto Sans Symbols"/>
              <a:buChar char="▪"/>
              <a:defRPr sz="1600" b="0" i="0" u="none" strike="noStrike" cap="none">
                <a:solidFill>
                  <a:schemeClr val="dk1"/>
                </a:solidFill>
                <a:latin typeface="Trebuchet MS"/>
                <a:ea typeface="Trebuchet MS"/>
                <a:cs typeface="Trebuchet MS"/>
                <a:sym typeface="Trebuchet MS"/>
              </a:defRPr>
            </a:lvl8pPr>
            <a:lvl9pPr marL="4114800" marR="0" lvl="8" indent="-314959" algn="l" rtl="0">
              <a:lnSpc>
                <a:spcPct val="90000"/>
              </a:lnSpc>
              <a:spcBef>
                <a:spcPts val="400"/>
              </a:spcBef>
              <a:spcAft>
                <a:spcPts val="200"/>
              </a:spcAft>
              <a:buClr>
                <a:srgbClr val="548BB7"/>
              </a:buClr>
              <a:buSzPts val="1360"/>
              <a:buFont typeface="Noto Sans Symbols"/>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 name="Google Shape;13;p2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grpSp>
        <p:nvGrpSpPr>
          <p:cNvPr id="14" name="Google Shape;14;p26"/>
          <p:cNvGrpSpPr/>
          <p:nvPr/>
        </p:nvGrpSpPr>
        <p:grpSpPr>
          <a:xfrm>
            <a:off x="11401725" y="6229681"/>
            <a:ext cx="457200" cy="457200"/>
            <a:chOff x="11361456" y="6195813"/>
            <a:chExt cx="548640" cy="548640"/>
          </a:xfrm>
        </p:grpSpPr>
        <p:sp>
          <p:nvSpPr>
            <p:cNvPr id="15" name="Google Shape;15;p26"/>
            <p:cNvSpPr/>
            <p:nvPr/>
          </p:nvSpPr>
          <p:spPr>
            <a:xfrm>
              <a:off x="11361456" y="6195813"/>
              <a:ext cx="548640" cy="548640"/>
            </a:xfrm>
            <a:prstGeom prst="ellipse">
              <a:avLst/>
            </a:prstGeom>
            <a:blipFill rotWithShape="1">
              <a:blip r:embed="rId11">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6"/>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Trebuchet MS"/>
                <a:ea typeface="Trebuchet MS"/>
                <a:cs typeface="Trebuchet MS"/>
                <a:sym typeface="Trebuchet MS"/>
              </a:defRPr>
            </a:lvl1pPr>
            <a:lvl2pPr marL="0" marR="0" lvl="1" indent="0" algn="ctr" rtl="0">
              <a:spcBef>
                <a:spcPts val="0"/>
              </a:spcBef>
              <a:buNone/>
              <a:defRPr sz="1400" b="1" i="0" u="none" strike="noStrike" cap="none">
                <a:solidFill>
                  <a:srgbClr val="FFFFFF"/>
                </a:solidFill>
                <a:latin typeface="Trebuchet MS"/>
                <a:ea typeface="Trebuchet MS"/>
                <a:cs typeface="Trebuchet MS"/>
                <a:sym typeface="Trebuchet MS"/>
              </a:defRPr>
            </a:lvl2pPr>
            <a:lvl3pPr marL="0" marR="0" lvl="2" indent="0" algn="ctr" rtl="0">
              <a:spcBef>
                <a:spcPts val="0"/>
              </a:spcBef>
              <a:buNone/>
              <a:defRPr sz="1400" b="1" i="0" u="none" strike="noStrike" cap="none">
                <a:solidFill>
                  <a:srgbClr val="FFFFFF"/>
                </a:solidFill>
                <a:latin typeface="Trebuchet MS"/>
                <a:ea typeface="Trebuchet MS"/>
                <a:cs typeface="Trebuchet MS"/>
                <a:sym typeface="Trebuchet MS"/>
              </a:defRPr>
            </a:lvl3pPr>
            <a:lvl4pPr marL="0" marR="0" lvl="3" indent="0" algn="ctr" rtl="0">
              <a:spcBef>
                <a:spcPts val="0"/>
              </a:spcBef>
              <a:buNone/>
              <a:defRPr sz="1400" b="1" i="0" u="none" strike="noStrike" cap="none">
                <a:solidFill>
                  <a:srgbClr val="FFFFFF"/>
                </a:solidFill>
                <a:latin typeface="Trebuchet MS"/>
                <a:ea typeface="Trebuchet MS"/>
                <a:cs typeface="Trebuchet MS"/>
                <a:sym typeface="Trebuchet MS"/>
              </a:defRPr>
            </a:lvl4pPr>
            <a:lvl5pPr marL="0" marR="0" lvl="4" indent="0" algn="ctr" rtl="0">
              <a:spcBef>
                <a:spcPts val="0"/>
              </a:spcBef>
              <a:buNone/>
              <a:defRPr sz="1400" b="1" i="0" u="none" strike="noStrike" cap="none">
                <a:solidFill>
                  <a:srgbClr val="FFFFFF"/>
                </a:solidFill>
                <a:latin typeface="Trebuchet MS"/>
                <a:ea typeface="Trebuchet MS"/>
                <a:cs typeface="Trebuchet MS"/>
                <a:sym typeface="Trebuchet MS"/>
              </a:defRPr>
            </a:lvl5pPr>
            <a:lvl6pPr marL="0" marR="0" lvl="5" indent="0" algn="ctr" rtl="0">
              <a:spcBef>
                <a:spcPts val="0"/>
              </a:spcBef>
              <a:buNone/>
              <a:defRPr sz="1400" b="1" i="0" u="none" strike="noStrike" cap="none">
                <a:solidFill>
                  <a:srgbClr val="FFFFFF"/>
                </a:solidFill>
                <a:latin typeface="Trebuchet MS"/>
                <a:ea typeface="Trebuchet MS"/>
                <a:cs typeface="Trebuchet MS"/>
                <a:sym typeface="Trebuchet MS"/>
              </a:defRPr>
            </a:lvl6pPr>
            <a:lvl7pPr marL="0" marR="0" lvl="6" indent="0" algn="ctr" rtl="0">
              <a:spcBef>
                <a:spcPts val="0"/>
              </a:spcBef>
              <a:buNone/>
              <a:defRPr sz="1400" b="1" i="0" u="none" strike="noStrike" cap="none">
                <a:solidFill>
                  <a:srgbClr val="FFFFFF"/>
                </a:solidFill>
                <a:latin typeface="Trebuchet MS"/>
                <a:ea typeface="Trebuchet MS"/>
                <a:cs typeface="Trebuchet MS"/>
                <a:sym typeface="Trebuchet MS"/>
              </a:defRPr>
            </a:lvl7pPr>
            <a:lvl8pPr marL="0" marR="0" lvl="7" indent="0" algn="ctr" rtl="0">
              <a:spcBef>
                <a:spcPts val="0"/>
              </a:spcBef>
              <a:buNone/>
              <a:defRPr sz="1400" b="1" i="0" u="none" strike="noStrike" cap="none">
                <a:solidFill>
                  <a:srgbClr val="FFFFFF"/>
                </a:solidFill>
                <a:latin typeface="Trebuchet MS"/>
                <a:ea typeface="Trebuchet MS"/>
                <a:cs typeface="Trebuchet MS"/>
                <a:sym typeface="Trebuchet MS"/>
              </a:defRPr>
            </a:lvl8pPr>
            <a:lvl9pPr marL="0" marR="0" lvl="8" indent="0" algn="ctr" rtl="0">
              <a:spcBef>
                <a:spcPts val="0"/>
              </a:spcBef>
              <a:buNone/>
              <a:defRPr sz="1400" b="1" i="0" u="none" strike="noStrike" cap="none">
                <a:solidFill>
                  <a:srgbClr val="FFFFF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raghava.joijode@gmail.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txBox="1">
            <a:spLocks noGrp="1"/>
          </p:cNvSpPr>
          <p:nvPr>
            <p:ph type="ctrTitle"/>
          </p:nvPr>
        </p:nvSpPr>
        <p:spPr>
          <a:xfrm>
            <a:off x="1192865" y="1520890"/>
            <a:ext cx="9593736" cy="2687216"/>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SzPts val="7200"/>
              <a:buFont typeface="Georgia"/>
              <a:buNone/>
            </a:pPr>
            <a:r>
              <a:rPr lang="en-IN" dirty="0"/>
              <a:t>Hass Avocado Price Prediction…</a:t>
            </a:r>
            <a:endParaRPr dirty="0"/>
          </a:p>
        </p:txBody>
      </p:sp>
      <p:sp>
        <p:nvSpPr>
          <p:cNvPr id="110" name="Google Shape;110;p1"/>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a:t>
            </a:fld>
            <a:endParaRPr/>
          </a:p>
        </p:txBody>
      </p:sp>
      <p:pic>
        <p:nvPicPr>
          <p:cNvPr id="2" name="Picture 2" descr="Hass Avocado Tree » Store » Tomorrow's Harvest by Burchell Nursery">
            <a:extLst>
              <a:ext uri="{FF2B5EF4-FFF2-40B4-BE49-F238E27FC236}">
                <a16:creationId xmlns:a16="http://schemas.microsoft.com/office/drawing/2014/main" id="{761C1F7B-3214-4E71-AE28-0A907CE30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89" y="4816539"/>
            <a:ext cx="2192305" cy="20414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93C7-8D58-4ACB-BEB1-30F2A084737B}"/>
              </a:ext>
            </a:extLst>
          </p:cNvPr>
          <p:cNvSpPr>
            <a:spLocks noGrp="1"/>
          </p:cNvSpPr>
          <p:nvPr>
            <p:ph type="title"/>
          </p:nvPr>
        </p:nvSpPr>
        <p:spPr>
          <a:xfrm>
            <a:off x="1894113" y="93307"/>
            <a:ext cx="8108303" cy="1082351"/>
          </a:xfrm>
        </p:spPr>
        <p:txBody>
          <a:bodyPr>
            <a:normAutofit fontScale="90000"/>
          </a:bodyPr>
          <a:lstStyle/>
          <a:p>
            <a:pPr algn="ctr"/>
            <a:r>
              <a:rPr lang="en-IN" dirty="0"/>
              <a:t>Checking for Assumptions</a:t>
            </a:r>
          </a:p>
        </p:txBody>
      </p:sp>
      <p:sp>
        <p:nvSpPr>
          <p:cNvPr id="4" name="Slide Number Placeholder 3">
            <a:extLst>
              <a:ext uri="{FF2B5EF4-FFF2-40B4-BE49-F238E27FC236}">
                <a16:creationId xmlns:a16="http://schemas.microsoft.com/office/drawing/2014/main" id="{56C96B1A-A167-4587-8909-E5547FE66F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10</a:t>
            </a:fld>
            <a:endParaRPr lang="en-IN"/>
          </a:p>
        </p:txBody>
      </p:sp>
      <p:pic>
        <p:nvPicPr>
          <p:cNvPr id="6146" name="Picture 2">
            <a:extLst>
              <a:ext uri="{FF2B5EF4-FFF2-40B4-BE49-F238E27FC236}">
                <a16:creationId xmlns:a16="http://schemas.microsoft.com/office/drawing/2014/main" id="{252AC537-D1B3-47CD-BC73-1D4DAC30A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404" y="1222311"/>
            <a:ext cx="4455658" cy="40588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348A50-BC56-4406-855B-0CBEC3830B36}"/>
              </a:ext>
            </a:extLst>
          </p:cNvPr>
          <p:cNvSpPr txBox="1"/>
          <p:nvPr/>
        </p:nvSpPr>
        <p:spPr>
          <a:xfrm>
            <a:off x="7354367" y="3046472"/>
            <a:ext cx="3788229" cy="307777"/>
          </a:xfrm>
          <a:prstGeom prst="rect">
            <a:avLst/>
          </a:prstGeom>
          <a:noFill/>
        </p:spPr>
        <p:txBody>
          <a:bodyPr wrap="square" rtlCol="0">
            <a:spAutoFit/>
          </a:bodyPr>
          <a:lstStyle/>
          <a:p>
            <a:r>
              <a:rPr lang="en-US" b="0" i="0" dirty="0">
                <a:solidFill>
                  <a:srgbClr val="000000"/>
                </a:solidFill>
                <a:effectLst/>
                <a:latin typeface="Helvetica Neue"/>
              </a:rPr>
              <a:t>Normal distribution of target variable…</a:t>
            </a:r>
            <a:endParaRPr lang="en-IN" dirty="0"/>
          </a:p>
        </p:txBody>
      </p:sp>
      <p:pic>
        <p:nvPicPr>
          <p:cNvPr id="6150" name="Picture 6">
            <a:extLst>
              <a:ext uri="{FF2B5EF4-FFF2-40B4-BE49-F238E27FC236}">
                <a16:creationId xmlns:a16="http://schemas.microsoft.com/office/drawing/2014/main" id="{EA50E37D-4AFB-4A37-8AC9-0AD4920AC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6939" y="1287269"/>
            <a:ext cx="4624188" cy="16189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7E6670-DBA5-4C45-A65A-9C58E54EBA8B}"/>
              </a:ext>
            </a:extLst>
          </p:cNvPr>
          <p:cNvSpPr txBox="1"/>
          <p:nvPr/>
        </p:nvSpPr>
        <p:spPr>
          <a:xfrm>
            <a:off x="1049404" y="5571681"/>
            <a:ext cx="5043828" cy="95410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Checking for correlation of numerical target variable</a:t>
            </a:r>
          </a:p>
          <a:p>
            <a:pPr marL="285750" indent="-285750">
              <a:buFont typeface="Arial" panose="020B0604020202020204" pitchFamily="34" charset="0"/>
              <a:buChar char="•"/>
            </a:pPr>
            <a:r>
              <a:rPr lang="en-US" b="0" i="0" dirty="0">
                <a:solidFill>
                  <a:srgbClr val="000000"/>
                </a:solidFill>
                <a:effectLst/>
                <a:latin typeface="Helvetica Neue"/>
              </a:rPr>
              <a:t>So dropping 'PLU_4046', 'PLU_4225', '</a:t>
            </a:r>
            <a:r>
              <a:rPr lang="en-US" b="0" i="0" dirty="0" err="1">
                <a:solidFill>
                  <a:srgbClr val="000000"/>
                </a:solidFill>
                <a:effectLst/>
                <a:latin typeface="Helvetica Neue"/>
              </a:rPr>
              <a:t>TotalBags</a:t>
            </a:r>
            <a:r>
              <a:rPr lang="en-US" b="0" i="0" dirty="0">
                <a:solidFill>
                  <a:srgbClr val="000000"/>
                </a:solidFill>
                <a:effectLst/>
                <a:latin typeface="Helvetica Neue"/>
              </a:rPr>
              <a:t>', '</a:t>
            </a:r>
            <a:r>
              <a:rPr lang="en-US" b="0" i="0" dirty="0" err="1">
                <a:solidFill>
                  <a:srgbClr val="000000"/>
                </a:solidFill>
                <a:effectLst/>
                <a:latin typeface="Helvetica Neue"/>
              </a:rPr>
              <a:t>SmallBags</a:t>
            </a:r>
            <a:r>
              <a:rPr lang="en-US" b="0" i="0" dirty="0">
                <a:solidFill>
                  <a:srgbClr val="000000"/>
                </a:solidFill>
                <a:effectLst/>
                <a:latin typeface="Helvetica Neue"/>
              </a:rPr>
              <a:t>' which has very high correlation with </a:t>
            </a:r>
            <a:r>
              <a:rPr lang="en-US" b="0" i="0" dirty="0" err="1">
                <a:solidFill>
                  <a:srgbClr val="000000"/>
                </a:solidFill>
                <a:effectLst/>
                <a:latin typeface="Helvetica Neue"/>
              </a:rPr>
              <a:t>TotalVolume</a:t>
            </a:r>
            <a:endParaRPr lang="en-IN" dirty="0"/>
          </a:p>
        </p:txBody>
      </p:sp>
      <p:sp>
        <p:nvSpPr>
          <p:cNvPr id="6" name="TextBox 5">
            <a:extLst>
              <a:ext uri="{FF2B5EF4-FFF2-40B4-BE49-F238E27FC236}">
                <a16:creationId xmlns:a16="http://schemas.microsoft.com/office/drawing/2014/main" id="{60E48A9B-13EE-46B2-8B16-53F36130BACE}"/>
              </a:ext>
            </a:extLst>
          </p:cNvPr>
          <p:cNvSpPr txBox="1"/>
          <p:nvPr/>
        </p:nvSpPr>
        <p:spPr>
          <a:xfrm>
            <a:off x="7270392" y="6092042"/>
            <a:ext cx="3788229" cy="307777"/>
          </a:xfrm>
          <a:prstGeom prst="rect">
            <a:avLst/>
          </a:prstGeom>
          <a:noFill/>
        </p:spPr>
        <p:txBody>
          <a:bodyPr wrap="square" rtlCol="0">
            <a:spAutoFit/>
          </a:bodyPr>
          <a:lstStyle/>
          <a:p>
            <a:r>
              <a:rPr lang="en-US" b="0" i="0" dirty="0">
                <a:solidFill>
                  <a:srgbClr val="000000"/>
                </a:solidFill>
                <a:effectLst/>
                <a:latin typeface="Helvetica Neue"/>
              </a:rPr>
              <a:t>Linear relation with numeric features</a:t>
            </a:r>
            <a:endParaRPr lang="en-IN" dirty="0"/>
          </a:p>
        </p:txBody>
      </p:sp>
      <p:pic>
        <p:nvPicPr>
          <p:cNvPr id="8" name="Picture 2">
            <a:extLst>
              <a:ext uri="{FF2B5EF4-FFF2-40B4-BE49-F238E27FC236}">
                <a16:creationId xmlns:a16="http://schemas.microsoft.com/office/drawing/2014/main" id="{87C8D904-B136-4DA3-9391-C26BAD6486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6939" y="3465409"/>
            <a:ext cx="4624188" cy="231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817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txBox="1">
            <a:spLocks noGrp="1"/>
          </p:cNvSpPr>
          <p:nvPr>
            <p:ph type="ctrTitle"/>
          </p:nvPr>
        </p:nvSpPr>
        <p:spPr>
          <a:xfrm>
            <a:off x="1192865" y="1520890"/>
            <a:ext cx="9593736" cy="1368865"/>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SzPts val="7200"/>
              <a:buFont typeface="Georgia"/>
              <a:buNone/>
            </a:pPr>
            <a:r>
              <a:rPr lang="en-IN" dirty="0"/>
              <a:t>Processing Data…</a:t>
            </a:r>
            <a:endParaRPr dirty="0"/>
          </a:p>
        </p:txBody>
      </p:sp>
      <p:sp>
        <p:nvSpPr>
          <p:cNvPr id="110" name="Google Shape;110;p1"/>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11</a:t>
            </a:fld>
            <a:endParaRPr/>
          </a:p>
        </p:txBody>
      </p:sp>
      <p:pic>
        <p:nvPicPr>
          <p:cNvPr id="2" name="Picture 2" descr="Hass Avocado Tree » Store » Tomorrow's Harvest by Burchell Nursery">
            <a:extLst>
              <a:ext uri="{FF2B5EF4-FFF2-40B4-BE49-F238E27FC236}">
                <a16:creationId xmlns:a16="http://schemas.microsoft.com/office/drawing/2014/main" id="{761C1F7B-3214-4E71-AE28-0A907CE30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89" y="4816540"/>
            <a:ext cx="2192305" cy="194815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09;p1">
            <a:extLst>
              <a:ext uri="{FF2B5EF4-FFF2-40B4-BE49-F238E27FC236}">
                <a16:creationId xmlns:a16="http://schemas.microsoft.com/office/drawing/2014/main" id="{D26B7B96-F58B-4967-A34B-30DF07D87EBB}"/>
              </a:ext>
            </a:extLst>
          </p:cNvPr>
          <p:cNvSpPr txBox="1">
            <a:spLocks/>
          </p:cNvSpPr>
          <p:nvPr/>
        </p:nvSpPr>
        <p:spPr>
          <a:xfrm>
            <a:off x="1192865" y="2889755"/>
            <a:ext cx="9593736" cy="153955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000000"/>
              </a:buClr>
              <a:buSzPts val="7200"/>
              <a:buFont typeface="Georgia"/>
              <a:buNone/>
              <a:defRPr sz="7200" b="1" i="0"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i="1" dirty="0"/>
              <a:t>Before building models we need to prepare data and do necessary transformations…</a:t>
            </a:r>
          </a:p>
        </p:txBody>
      </p:sp>
    </p:spTree>
    <p:extLst>
      <p:ext uri="{BB962C8B-B14F-4D97-AF65-F5344CB8AC3E}">
        <p14:creationId xmlns:p14="http://schemas.microsoft.com/office/powerpoint/2010/main" val="4083974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93C7-8D58-4ACB-BEB1-30F2A084737B}"/>
              </a:ext>
            </a:extLst>
          </p:cNvPr>
          <p:cNvSpPr>
            <a:spLocks noGrp="1"/>
          </p:cNvSpPr>
          <p:nvPr>
            <p:ph type="title"/>
          </p:nvPr>
        </p:nvSpPr>
        <p:spPr>
          <a:xfrm>
            <a:off x="1069848" y="484632"/>
            <a:ext cx="10058400" cy="728348"/>
          </a:xfrm>
        </p:spPr>
        <p:txBody>
          <a:bodyPr>
            <a:normAutofit fontScale="90000"/>
          </a:bodyPr>
          <a:lstStyle/>
          <a:p>
            <a:pPr algn="ctr"/>
            <a:r>
              <a:rPr lang="en-IN" b="0" i="0" dirty="0">
                <a:solidFill>
                  <a:srgbClr val="000000"/>
                </a:solidFill>
                <a:effectLst/>
                <a:latin typeface="Linux Libertine"/>
              </a:rPr>
              <a:t>Feature scaling</a:t>
            </a:r>
          </a:p>
        </p:txBody>
      </p:sp>
      <p:sp>
        <p:nvSpPr>
          <p:cNvPr id="3" name="Text Placeholder 2">
            <a:extLst>
              <a:ext uri="{FF2B5EF4-FFF2-40B4-BE49-F238E27FC236}">
                <a16:creationId xmlns:a16="http://schemas.microsoft.com/office/drawing/2014/main" id="{87FD9473-A592-4C42-80AD-F1A2FF4A9244}"/>
              </a:ext>
            </a:extLst>
          </p:cNvPr>
          <p:cNvSpPr>
            <a:spLocks noGrp="1"/>
          </p:cNvSpPr>
          <p:nvPr>
            <p:ph type="body" idx="1"/>
          </p:nvPr>
        </p:nvSpPr>
        <p:spPr>
          <a:xfrm>
            <a:off x="1069848" y="1306286"/>
            <a:ext cx="10058400" cy="4865914"/>
          </a:xfrm>
        </p:spPr>
        <p:txBody>
          <a:bodyPr/>
          <a:lstStyle/>
          <a:p>
            <a:r>
              <a:rPr lang="en-US" dirty="0"/>
              <a:t>Feature scaling, also known as data normalization is a method used to normalize the range for features of data. This step makes all the features in a same scale before modelling</a:t>
            </a:r>
          </a:p>
          <a:p>
            <a:r>
              <a:rPr lang="en-US" dirty="0"/>
              <a:t>We use Standard Scaler from </a:t>
            </a:r>
            <a:r>
              <a:rPr lang="en-US" dirty="0" err="1"/>
              <a:t>sklearn</a:t>
            </a:r>
            <a:r>
              <a:rPr lang="en-US" dirty="0"/>
              <a:t> package to do scaling of numerical features</a:t>
            </a:r>
          </a:p>
          <a:p>
            <a:r>
              <a:rPr lang="en-US" dirty="0"/>
              <a:t>Standard Scaler</a:t>
            </a:r>
            <a:r>
              <a:rPr lang="en-US" b="0" i="0" dirty="0">
                <a:solidFill>
                  <a:srgbClr val="222222"/>
                </a:solidFill>
                <a:effectLst/>
                <a:latin typeface="arial" panose="020B0604020202020204" pitchFamily="34" charset="0"/>
              </a:rPr>
              <a:t> standardizes a feature by subtracting the mean and then scaling to unit variance</a:t>
            </a:r>
          </a:p>
          <a:p>
            <a:pPr lvl="1"/>
            <a:r>
              <a:rPr lang="en-US" b="0" i="0" dirty="0">
                <a:solidFill>
                  <a:srgbClr val="222222"/>
                </a:solidFill>
                <a:effectLst/>
                <a:latin typeface="arial" panose="020B0604020202020204" pitchFamily="34" charset="0"/>
              </a:rPr>
              <a:t>Unit variance means dividing all the values by the standard deviation</a:t>
            </a:r>
            <a:endParaRPr lang="en-IN" b="0" i="0" dirty="0">
              <a:solidFill>
                <a:srgbClr val="222222"/>
              </a:solidFill>
              <a:effectLst/>
              <a:latin typeface="arial" panose="020B0604020202020204" pitchFamily="34" charset="0"/>
            </a:endParaRPr>
          </a:p>
          <a:p>
            <a:r>
              <a:rPr lang="en-IN" dirty="0">
                <a:solidFill>
                  <a:srgbClr val="222222"/>
                </a:solidFill>
                <a:latin typeface="arial" panose="020B0604020202020204" pitchFamily="34" charset="0"/>
              </a:rPr>
              <a:t>We create Standard Scaler on train data and then transform train and test data using the same scaler.</a:t>
            </a:r>
            <a:endParaRPr lang="en-US" b="0" i="0" dirty="0">
              <a:solidFill>
                <a:srgbClr val="222222"/>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56C96B1A-A167-4587-8909-E5547FE66F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12</a:t>
            </a:fld>
            <a:endParaRPr lang="en-IN"/>
          </a:p>
        </p:txBody>
      </p:sp>
      <p:pic>
        <p:nvPicPr>
          <p:cNvPr id="6" name="Picture 5">
            <a:extLst>
              <a:ext uri="{FF2B5EF4-FFF2-40B4-BE49-F238E27FC236}">
                <a16:creationId xmlns:a16="http://schemas.microsoft.com/office/drawing/2014/main" id="{1FCCC3AC-777C-4234-9FC7-64315F2A9A3E}"/>
              </a:ext>
            </a:extLst>
          </p:cNvPr>
          <p:cNvPicPr>
            <a:picLocks noChangeAspect="1"/>
          </p:cNvPicPr>
          <p:nvPr/>
        </p:nvPicPr>
        <p:blipFill>
          <a:blip r:embed="rId2"/>
          <a:stretch>
            <a:fillRect/>
          </a:stretch>
        </p:blipFill>
        <p:spPr>
          <a:xfrm>
            <a:off x="1390260" y="4707709"/>
            <a:ext cx="9731892" cy="1721336"/>
          </a:xfrm>
          <a:prstGeom prst="rect">
            <a:avLst/>
          </a:prstGeom>
        </p:spPr>
      </p:pic>
    </p:spTree>
    <p:extLst>
      <p:ext uri="{BB962C8B-B14F-4D97-AF65-F5344CB8AC3E}">
        <p14:creationId xmlns:p14="http://schemas.microsoft.com/office/powerpoint/2010/main" val="3239234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93C7-8D58-4ACB-BEB1-30F2A084737B}"/>
              </a:ext>
            </a:extLst>
          </p:cNvPr>
          <p:cNvSpPr>
            <a:spLocks noGrp="1"/>
          </p:cNvSpPr>
          <p:nvPr>
            <p:ph type="title"/>
          </p:nvPr>
        </p:nvSpPr>
        <p:spPr>
          <a:xfrm>
            <a:off x="1069848" y="484632"/>
            <a:ext cx="10058400" cy="648208"/>
          </a:xfrm>
        </p:spPr>
        <p:txBody>
          <a:bodyPr>
            <a:normAutofit fontScale="90000"/>
          </a:bodyPr>
          <a:lstStyle/>
          <a:p>
            <a:pPr algn="ctr"/>
            <a:r>
              <a:rPr lang="en-IN" dirty="0"/>
              <a:t>Encoding</a:t>
            </a:r>
          </a:p>
        </p:txBody>
      </p:sp>
      <p:sp>
        <p:nvSpPr>
          <p:cNvPr id="3" name="Text Placeholder 2">
            <a:extLst>
              <a:ext uri="{FF2B5EF4-FFF2-40B4-BE49-F238E27FC236}">
                <a16:creationId xmlns:a16="http://schemas.microsoft.com/office/drawing/2014/main" id="{87FD9473-A592-4C42-80AD-F1A2FF4A9244}"/>
              </a:ext>
            </a:extLst>
          </p:cNvPr>
          <p:cNvSpPr>
            <a:spLocks noGrp="1"/>
          </p:cNvSpPr>
          <p:nvPr>
            <p:ph type="body" idx="1"/>
          </p:nvPr>
        </p:nvSpPr>
        <p:spPr>
          <a:xfrm>
            <a:off x="1069848" y="1231641"/>
            <a:ext cx="10058400" cy="4940559"/>
          </a:xfrm>
        </p:spPr>
        <p:txBody>
          <a:bodyPr/>
          <a:lstStyle/>
          <a:p>
            <a:r>
              <a:rPr lang="en-US" b="1" i="0" dirty="0">
                <a:solidFill>
                  <a:srgbClr val="222222"/>
                </a:solidFill>
                <a:effectLst/>
                <a:latin typeface="arial" panose="020B0604020202020204" pitchFamily="34" charset="0"/>
              </a:rPr>
              <a:t>Encoding</a:t>
            </a:r>
            <a:r>
              <a:rPr lang="en-US" b="0" i="0" dirty="0">
                <a:solidFill>
                  <a:srgbClr val="222222"/>
                </a:solidFill>
                <a:effectLst/>
                <a:latin typeface="arial" panose="020B0604020202020204" pitchFamily="34" charset="0"/>
              </a:rPr>
              <a:t> is the process of converting data from one form to another</a:t>
            </a:r>
          </a:p>
          <a:p>
            <a:r>
              <a:rPr lang="en-US" dirty="0">
                <a:solidFill>
                  <a:srgbClr val="222222"/>
                </a:solidFill>
                <a:latin typeface="arial" panose="020B0604020202020204" pitchFamily="34" charset="0"/>
              </a:rPr>
              <a:t>As machines cannot understand the categorical value we will transform to </a:t>
            </a:r>
            <a:r>
              <a:rPr lang="en-US" dirty="0" err="1">
                <a:solidFill>
                  <a:srgbClr val="222222"/>
                </a:solidFill>
                <a:latin typeface="arial" panose="020B0604020202020204" pitchFamily="34" charset="0"/>
              </a:rPr>
              <a:t>numerics</a:t>
            </a:r>
            <a:r>
              <a:rPr lang="en-US" dirty="0">
                <a:solidFill>
                  <a:srgbClr val="222222"/>
                </a:solidFill>
                <a:latin typeface="arial" panose="020B0604020202020204" pitchFamily="34" charset="0"/>
              </a:rPr>
              <a:t> while maintaining the importance</a:t>
            </a:r>
            <a:endParaRPr lang="en-US" dirty="0">
              <a:solidFill>
                <a:srgbClr val="000000"/>
              </a:solidFill>
              <a:latin typeface="Helvetica Neue"/>
            </a:endParaRPr>
          </a:p>
          <a:p>
            <a:r>
              <a:rPr lang="en-US" b="0" i="0" dirty="0">
                <a:solidFill>
                  <a:srgbClr val="000000"/>
                </a:solidFill>
                <a:effectLst/>
                <a:latin typeface="Helvetica Neue"/>
              </a:rPr>
              <a:t>There are 4 categorical features and as per below table we will perform encoding on each feature</a:t>
            </a:r>
          </a:p>
          <a:p>
            <a:pPr marL="131445" indent="0">
              <a:buNone/>
            </a:pPr>
            <a:endParaRPr lang="en-IN" dirty="0"/>
          </a:p>
        </p:txBody>
      </p:sp>
      <p:sp>
        <p:nvSpPr>
          <p:cNvPr id="4" name="Slide Number Placeholder 3">
            <a:extLst>
              <a:ext uri="{FF2B5EF4-FFF2-40B4-BE49-F238E27FC236}">
                <a16:creationId xmlns:a16="http://schemas.microsoft.com/office/drawing/2014/main" id="{56C96B1A-A167-4587-8909-E5547FE66F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13</a:t>
            </a:fld>
            <a:endParaRPr lang="en-IN"/>
          </a:p>
        </p:txBody>
      </p:sp>
      <p:graphicFrame>
        <p:nvGraphicFramePr>
          <p:cNvPr id="5" name="Table 5">
            <a:extLst>
              <a:ext uri="{FF2B5EF4-FFF2-40B4-BE49-F238E27FC236}">
                <a16:creationId xmlns:a16="http://schemas.microsoft.com/office/drawing/2014/main" id="{4061A7C3-15A0-4013-A7D9-94E8BFD9C4A9}"/>
              </a:ext>
            </a:extLst>
          </p:cNvPr>
          <p:cNvGraphicFramePr>
            <a:graphicFrameLocks noGrp="1"/>
          </p:cNvGraphicFramePr>
          <p:nvPr>
            <p:extLst>
              <p:ext uri="{D42A27DB-BD31-4B8C-83A1-F6EECF244321}">
                <p14:modId xmlns:p14="http://schemas.microsoft.com/office/powerpoint/2010/main" val="3343434502"/>
              </p:ext>
            </p:extLst>
          </p:nvPr>
        </p:nvGraphicFramePr>
        <p:xfrm>
          <a:off x="1826726" y="3429000"/>
          <a:ext cx="8884817" cy="2296160"/>
        </p:xfrm>
        <a:graphic>
          <a:graphicData uri="http://schemas.openxmlformats.org/drawingml/2006/table">
            <a:tbl>
              <a:tblPr firstRow="1" bandRow="1">
                <a:tableStyleId>{5C22544A-7EE6-4342-B048-85BDC9FD1C3A}</a:tableStyleId>
              </a:tblPr>
              <a:tblGrid>
                <a:gridCol w="1124202">
                  <a:extLst>
                    <a:ext uri="{9D8B030D-6E8A-4147-A177-3AD203B41FA5}">
                      <a16:colId xmlns:a16="http://schemas.microsoft.com/office/drawing/2014/main" val="1260511393"/>
                    </a:ext>
                  </a:extLst>
                </a:gridCol>
                <a:gridCol w="2284667">
                  <a:extLst>
                    <a:ext uri="{9D8B030D-6E8A-4147-A177-3AD203B41FA5}">
                      <a16:colId xmlns:a16="http://schemas.microsoft.com/office/drawing/2014/main" val="2138512672"/>
                    </a:ext>
                  </a:extLst>
                </a:gridCol>
                <a:gridCol w="5475948">
                  <a:extLst>
                    <a:ext uri="{9D8B030D-6E8A-4147-A177-3AD203B41FA5}">
                      <a16:colId xmlns:a16="http://schemas.microsoft.com/office/drawing/2014/main" val="2495007939"/>
                    </a:ext>
                  </a:extLst>
                </a:gridCol>
              </a:tblGrid>
              <a:tr h="370840">
                <a:tc>
                  <a:txBody>
                    <a:bodyPr/>
                    <a:lstStyle/>
                    <a:p>
                      <a:r>
                        <a:rPr lang="en-IN" dirty="0"/>
                        <a:t>Column Name</a:t>
                      </a:r>
                    </a:p>
                  </a:txBody>
                  <a:tcPr/>
                </a:tc>
                <a:tc>
                  <a:txBody>
                    <a:bodyPr/>
                    <a:lstStyle/>
                    <a:p>
                      <a:r>
                        <a:rPr lang="en-IN" dirty="0"/>
                        <a:t>Encoding Type</a:t>
                      </a:r>
                    </a:p>
                  </a:txBody>
                  <a:tcPr/>
                </a:tc>
                <a:tc>
                  <a:txBody>
                    <a:bodyPr/>
                    <a:lstStyle/>
                    <a:p>
                      <a:r>
                        <a:rPr lang="en-IN" dirty="0"/>
                        <a:t>Justification</a:t>
                      </a:r>
                    </a:p>
                  </a:txBody>
                  <a:tcPr/>
                </a:tc>
                <a:extLst>
                  <a:ext uri="{0D108BD9-81ED-4DB2-BD59-A6C34878D82A}">
                    <a16:rowId xmlns:a16="http://schemas.microsoft.com/office/drawing/2014/main" val="2281995639"/>
                  </a:ext>
                </a:extLst>
              </a:tr>
              <a:tr h="370840">
                <a:tc>
                  <a:txBody>
                    <a:bodyPr/>
                    <a:lstStyle/>
                    <a:p>
                      <a:r>
                        <a:rPr lang="en-IN" dirty="0"/>
                        <a:t>Type</a:t>
                      </a:r>
                    </a:p>
                  </a:txBody>
                  <a:tcPr/>
                </a:tc>
                <a:tc>
                  <a:txBody>
                    <a:bodyPr/>
                    <a:lstStyle/>
                    <a:p>
                      <a:r>
                        <a:rPr lang="en-IN" dirty="0"/>
                        <a:t>OneHotEncoding</a:t>
                      </a:r>
                    </a:p>
                  </a:txBody>
                  <a:tcPr/>
                </a:tc>
                <a:tc>
                  <a:txBody>
                    <a:bodyPr/>
                    <a:lstStyle/>
                    <a:p>
                      <a:r>
                        <a:rPr lang="en-US" dirty="0"/>
                        <a:t>Only 2 unique values</a:t>
                      </a:r>
                      <a:endParaRPr lang="en-IN" dirty="0"/>
                    </a:p>
                  </a:txBody>
                  <a:tcPr/>
                </a:tc>
                <a:extLst>
                  <a:ext uri="{0D108BD9-81ED-4DB2-BD59-A6C34878D82A}">
                    <a16:rowId xmlns:a16="http://schemas.microsoft.com/office/drawing/2014/main" val="1293108312"/>
                  </a:ext>
                </a:extLst>
              </a:tr>
              <a:tr h="370840">
                <a:tc>
                  <a:txBody>
                    <a:bodyPr/>
                    <a:lstStyle/>
                    <a:p>
                      <a:r>
                        <a:rPr lang="en-IN" dirty="0"/>
                        <a:t>Year</a:t>
                      </a:r>
                    </a:p>
                  </a:txBody>
                  <a:tcPr/>
                </a:tc>
                <a:tc>
                  <a:txBody>
                    <a:bodyPr/>
                    <a:lstStyle/>
                    <a:p>
                      <a:r>
                        <a:rPr lang="en-IN" dirty="0"/>
                        <a:t>LabelEncoding</a:t>
                      </a:r>
                    </a:p>
                  </a:txBody>
                  <a:tcPr/>
                </a:tc>
                <a:tc>
                  <a:txBody>
                    <a:bodyPr/>
                    <a:lstStyle/>
                    <a:p>
                      <a:r>
                        <a:rPr lang="en-US" dirty="0"/>
                        <a:t>To keep the ordinal importance</a:t>
                      </a:r>
                      <a:endParaRPr lang="en-IN" dirty="0"/>
                    </a:p>
                  </a:txBody>
                  <a:tcPr/>
                </a:tc>
                <a:extLst>
                  <a:ext uri="{0D108BD9-81ED-4DB2-BD59-A6C34878D82A}">
                    <a16:rowId xmlns:a16="http://schemas.microsoft.com/office/drawing/2014/main" val="2428835064"/>
                  </a:ext>
                </a:extLst>
              </a:tr>
              <a:tr h="370840">
                <a:tc>
                  <a:txBody>
                    <a:bodyPr/>
                    <a:lstStyle/>
                    <a:p>
                      <a:r>
                        <a:rPr lang="en-IN" dirty="0"/>
                        <a:t>Region</a:t>
                      </a:r>
                    </a:p>
                  </a:txBody>
                  <a:tcPr/>
                </a:tc>
                <a:tc>
                  <a:txBody>
                    <a:bodyPr/>
                    <a:lstStyle/>
                    <a:p>
                      <a:r>
                        <a:rPr lang="en-IN" dirty="0"/>
                        <a:t>TargetEncoding</a:t>
                      </a:r>
                    </a:p>
                  </a:txBody>
                  <a:tcPr/>
                </a:tc>
                <a:tc>
                  <a:txBody>
                    <a:bodyPr/>
                    <a:lstStyle/>
                    <a:p>
                      <a:r>
                        <a:rPr lang="en-US" dirty="0"/>
                        <a:t>High cardinality, so do TargetEncoding to have an effect of each Region on Average Price</a:t>
                      </a:r>
                      <a:endParaRPr lang="en-IN" dirty="0"/>
                    </a:p>
                  </a:txBody>
                  <a:tcPr/>
                </a:tc>
                <a:extLst>
                  <a:ext uri="{0D108BD9-81ED-4DB2-BD59-A6C34878D82A}">
                    <a16:rowId xmlns:a16="http://schemas.microsoft.com/office/drawing/2014/main" val="3258343869"/>
                  </a:ext>
                </a:extLst>
              </a:tr>
              <a:tr h="370840">
                <a:tc>
                  <a:txBody>
                    <a:bodyPr/>
                    <a:lstStyle/>
                    <a:p>
                      <a:r>
                        <a:rPr lang="en-IN" dirty="0"/>
                        <a:t>Month</a:t>
                      </a:r>
                    </a:p>
                  </a:txBody>
                  <a:tcPr/>
                </a:tc>
                <a:tc>
                  <a:txBody>
                    <a:bodyPr/>
                    <a:lstStyle/>
                    <a:p>
                      <a:r>
                        <a:rPr lang="en-IN" dirty="0"/>
                        <a:t>TargetEncoding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High cardinality, so do TargetEncoding to have an effect of each Region on Average Price</a:t>
                      </a:r>
                      <a:endParaRPr lang="en-IN" dirty="0"/>
                    </a:p>
                  </a:txBody>
                  <a:tcPr/>
                </a:tc>
                <a:extLst>
                  <a:ext uri="{0D108BD9-81ED-4DB2-BD59-A6C34878D82A}">
                    <a16:rowId xmlns:a16="http://schemas.microsoft.com/office/drawing/2014/main" val="922422470"/>
                  </a:ext>
                </a:extLst>
              </a:tr>
            </a:tbl>
          </a:graphicData>
        </a:graphic>
      </p:graphicFrame>
    </p:spTree>
    <p:extLst>
      <p:ext uri="{BB962C8B-B14F-4D97-AF65-F5344CB8AC3E}">
        <p14:creationId xmlns:p14="http://schemas.microsoft.com/office/powerpoint/2010/main" val="134868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txBox="1">
            <a:spLocks noGrp="1"/>
          </p:cNvSpPr>
          <p:nvPr>
            <p:ph type="ctrTitle"/>
          </p:nvPr>
        </p:nvSpPr>
        <p:spPr>
          <a:xfrm>
            <a:off x="1192865" y="1520890"/>
            <a:ext cx="9593736" cy="2687216"/>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SzPts val="7200"/>
              <a:buFont typeface="Georgia"/>
              <a:buNone/>
            </a:pPr>
            <a:r>
              <a:rPr lang="en-IN" dirty="0"/>
              <a:t>Building Models…</a:t>
            </a:r>
            <a:endParaRPr dirty="0"/>
          </a:p>
        </p:txBody>
      </p:sp>
      <p:sp>
        <p:nvSpPr>
          <p:cNvPr id="110" name="Google Shape;110;p1"/>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14</a:t>
            </a:fld>
            <a:endParaRPr/>
          </a:p>
        </p:txBody>
      </p:sp>
      <p:pic>
        <p:nvPicPr>
          <p:cNvPr id="2" name="Picture 2" descr="Hass Avocado Tree » Store » Tomorrow's Harvest by Burchell Nursery">
            <a:extLst>
              <a:ext uri="{FF2B5EF4-FFF2-40B4-BE49-F238E27FC236}">
                <a16:creationId xmlns:a16="http://schemas.microsoft.com/office/drawing/2014/main" id="{761C1F7B-3214-4E71-AE28-0A907CE30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89" y="4816540"/>
            <a:ext cx="2192305" cy="1948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306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93C7-8D58-4ACB-BEB1-30F2A084737B}"/>
              </a:ext>
            </a:extLst>
          </p:cNvPr>
          <p:cNvSpPr>
            <a:spLocks noGrp="1"/>
          </p:cNvSpPr>
          <p:nvPr>
            <p:ph type="title"/>
          </p:nvPr>
        </p:nvSpPr>
        <p:spPr>
          <a:xfrm>
            <a:off x="1069848" y="484632"/>
            <a:ext cx="10058400" cy="1054919"/>
          </a:xfrm>
        </p:spPr>
        <p:txBody>
          <a:bodyPr/>
          <a:lstStyle/>
          <a:p>
            <a:pPr algn="ctr"/>
            <a:r>
              <a:rPr lang="en-IN" dirty="0"/>
              <a:t>Models</a:t>
            </a:r>
          </a:p>
        </p:txBody>
      </p:sp>
      <p:sp>
        <p:nvSpPr>
          <p:cNvPr id="4" name="Slide Number Placeholder 3">
            <a:extLst>
              <a:ext uri="{FF2B5EF4-FFF2-40B4-BE49-F238E27FC236}">
                <a16:creationId xmlns:a16="http://schemas.microsoft.com/office/drawing/2014/main" id="{56C96B1A-A167-4587-8909-E5547FE66F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15</a:t>
            </a:fld>
            <a:endParaRPr lang="en-IN"/>
          </a:p>
        </p:txBody>
      </p:sp>
      <p:pic>
        <p:nvPicPr>
          <p:cNvPr id="8" name="Picture 7">
            <a:extLst>
              <a:ext uri="{FF2B5EF4-FFF2-40B4-BE49-F238E27FC236}">
                <a16:creationId xmlns:a16="http://schemas.microsoft.com/office/drawing/2014/main" id="{0FFB052E-7C21-4AC9-84B7-54F28CFADABE}"/>
              </a:ext>
            </a:extLst>
          </p:cNvPr>
          <p:cNvPicPr>
            <a:picLocks noChangeAspect="1"/>
          </p:cNvPicPr>
          <p:nvPr/>
        </p:nvPicPr>
        <p:blipFill>
          <a:blip r:embed="rId2"/>
          <a:stretch>
            <a:fillRect/>
          </a:stretch>
        </p:blipFill>
        <p:spPr>
          <a:xfrm>
            <a:off x="1063751" y="1539551"/>
            <a:ext cx="6270109" cy="1381318"/>
          </a:xfrm>
          <a:prstGeom prst="rect">
            <a:avLst/>
          </a:prstGeom>
        </p:spPr>
      </p:pic>
      <p:pic>
        <p:nvPicPr>
          <p:cNvPr id="12" name="Picture 11">
            <a:extLst>
              <a:ext uri="{FF2B5EF4-FFF2-40B4-BE49-F238E27FC236}">
                <a16:creationId xmlns:a16="http://schemas.microsoft.com/office/drawing/2014/main" id="{BFEB4900-6748-44EF-A8AB-0713C4D69823}"/>
              </a:ext>
            </a:extLst>
          </p:cNvPr>
          <p:cNvPicPr>
            <a:picLocks noChangeAspect="1"/>
          </p:cNvPicPr>
          <p:nvPr/>
        </p:nvPicPr>
        <p:blipFill>
          <a:blip r:embed="rId3"/>
          <a:stretch>
            <a:fillRect/>
          </a:stretch>
        </p:blipFill>
        <p:spPr>
          <a:xfrm>
            <a:off x="2500605" y="3352950"/>
            <a:ext cx="6997958" cy="1390844"/>
          </a:xfrm>
          <a:prstGeom prst="rect">
            <a:avLst/>
          </a:prstGeom>
        </p:spPr>
      </p:pic>
      <p:pic>
        <p:nvPicPr>
          <p:cNvPr id="14" name="Picture 13">
            <a:extLst>
              <a:ext uri="{FF2B5EF4-FFF2-40B4-BE49-F238E27FC236}">
                <a16:creationId xmlns:a16="http://schemas.microsoft.com/office/drawing/2014/main" id="{1C90FFEC-83F4-4ADF-A123-F4A80E6E791E}"/>
              </a:ext>
            </a:extLst>
          </p:cNvPr>
          <p:cNvPicPr>
            <a:picLocks noChangeAspect="1"/>
          </p:cNvPicPr>
          <p:nvPr/>
        </p:nvPicPr>
        <p:blipFill>
          <a:blip r:embed="rId4"/>
          <a:stretch>
            <a:fillRect/>
          </a:stretch>
        </p:blipFill>
        <p:spPr>
          <a:xfrm>
            <a:off x="4776701" y="5026396"/>
            <a:ext cx="6253936" cy="1428949"/>
          </a:xfrm>
          <a:prstGeom prst="rect">
            <a:avLst/>
          </a:prstGeom>
        </p:spPr>
      </p:pic>
      <p:sp>
        <p:nvSpPr>
          <p:cNvPr id="16" name="TextBox 15">
            <a:extLst>
              <a:ext uri="{FF2B5EF4-FFF2-40B4-BE49-F238E27FC236}">
                <a16:creationId xmlns:a16="http://schemas.microsoft.com/office/drawing/2014/main" id="{241925AA-74A3-432F-B7DA-FE9972C06601}"/>
              </a:ext>
            </a:extLst>
          </p:cNvPr>
          <p:cNvSpPr txBox="1"/>
          <p:nvPr/>
        </p:nvSpPr>
        <p:spPr>
          <a:xfrm>
            <a:off x="7554064" y="1768545"/>
            <a:ext cx="3757064" cy="461665"/>
          </a:xfrm>
          <a:prstGeom prst="rect">
            <a:avLst/>
          </a:prstGeom>
          <a:noFill/>
        </p:spPr>
        <p:txBody>
          <a:bodyPr wrap="square" rtlCol="0">
            <a:spAutoFit/>
          </a:bodyPr>
          <a:lstStyle/>
          <a:p>
            <a:r>
              <a:rPr lang="en-IN" sz="2400" dirty="0">
                <a:solidFill>
                  <a:srgbClr val="002060"/>
                </a:solidFill>
              </a:rPr>
              <a:t>Linear Regression</a:t>
            </a:r>
          </a:p>
        </p:txBody>
      </p:sp>
      <p:sp>
        <p:nvSpPr>
          <p:cNvPr id="18" name="TextBox 17">
            <a:extLst>
              <a:ext uri="{FF2B5EF4-FFF2-40B4-BE49-F238E27FC236}">
                <a16:creationId xmlns:a16="http://schemas.microsoft.com/office/drawing/2014/main" id="{4D086E0A-0EAB-426B-893F-62E7B54F1C4C}"/>
              </a:ext>
            </a:extLst>
          </p:cNvPr>
          <p:cNvSpPr txBox="1"/>
          <p:nvPr/>
        </p:nvSpPr>
        <p:spPr>
          <a:xfrm>
            <a:off x="4146605" y="2831338"/>
            <a:ext cx="3757064" cy="461665"/>
          </a:xfrm>
          <a:prstGeom prst="rect">
            <a:avLst/>
          </a:prstGeom>
          <a:noFill/>
        </p:spPr>
        <p:txBody>
          <a:bodyPr wrap="square" rtlCol="0">
            <a:spAutoFit/>
          </a:bodyPr>
          <a:lstStyle/>
          <a:p>
            <a:r>
              <a:rPr lang="en-IN" sz="2400" dirty="0">
                <a:solidFill>
                  <a:srgbClr val="002060"/>
                </a:solidFill>
              </a:rPr>
              <a:t>Decision Tree Regressor</a:t>
            </a:r>
          </a:p>
        </p:txBody>
      </p:sp>
      <p:sp>
        <p:nvSpPr>
          <p:cNvPr id="20" name="TextBox 19">
            <a:extLst>
              <a:ext uri="{FF2B5EF4-FFF2-40B4-BE49-F238E27FC236}">
                <a16:creationId xmlns:a16="http://schemas.microsoft.com/office/drawing/2014/main" id="{A5B5FFC6-D8A2-47D6-95A5-E8895F14ECAF}"/>
              </a:ext>
            </a:extLst>
          </p:cNvPr>
          <p:cNvSpPr txBox="1"/>
          <p:nvPr/>
        </p:nvSpPr>
        <p:spPr>
          <a:xfrm>
            <a:off x="880872" y="5279206"/>
            <a:ext cx="3980293" cy="461665"/>
          </a:xfrm>
          <a:prstGeom prst="rect">
            <a:avLst/>
          </a:prstGeom>
          <a:noFill/>
        </p:spPr>
        <p:txBody>
          <a:bodyPr wrap="square" rtlCol="0">
            <a:spAutoFit/>
          </a:bodyPr>
          <a:lstStyle/>
          <a:p>
            <a:r>
              <a:rPr lang="en-IN" sz="2400" dirty="0">
                <a:solidFill>
                  <a:srgbClr val="002060"/>
                </a:solidFill>
              </a:rPr>
              <a:t>Random Forest Regressor</a:t>
            </a:r>
          </a:p>
        </p:txBody>
      </p:sp>
    </p:spTree>
    <p:extLst>
      <p:ext uri="{BB962C8B-B14F-4D97-AF65-F5344CB8AC3E}">
        <p14:creationId xmlns:p14="http://schemas.microsoft.com/office/powerpoint/2010/main" val="60296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txBox="1">
            <a:spLocks noGrp="1"/>
          </p:cNvSpPr>
          <p:nvPr>
            <p:ph type="ctrTitle"/>
          </p:nvPr>
        </p:nvSpPr>
        <p:spPr>
          <a:xfrm>
            <a:off x="1192865" y="1520890"/>
            <a:ext cx="9593736" cy="2687216"/>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SzPts val="7200"/>
              <a:buFont typeface="Georgia"/>
              <a:buNone/>
            </a:pPr>
            <a:r>
              <a:rPr lang="en-IN" dirty="0"/>
              <a:t>Predicting &amp; </a:t>
            </a:r>
            <a:r>
              <a:rPr lang="en-IN" sz="7200" dirty="0"/>
              <a:t>Evaluating </a:t>
            </a:r>
            <a:br>
              <a:rPr lang="en-IN" sz="7200" dirty="0"/>
            </a:br>
            <a:r>
              <a:rPr lang="en-IN" dirty="0"/>
              <a:t>Prices…</a:t>
            </a:r>
            <a:endParaRPr dirty="0"/>
          </a:p>
        </p:txBody>
      </p:sp>
      <p:sp>
        <p:nvSpPr>
          <p:cNvPr id="110" name="Google Shape;110;p1"/>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16</a:t>
            </a:fld>
            <a:endParaRPr/>
          </a:p>
        </p:txBody>
      </p:sp>
      <p:pic>
        <p:nvPicPr>
          <p:cNvPr id="2" name="Picture 2" descr="Hass Avocado Tree » Store » Tomorrow's Harvest by Burchell Nursery">
            <a:extLst>
              <a:ext uri="{FF2B5EF4-FFF2-40B4-BE49-F238E27FC236}">
                <a16:creationId xmlns:a16="http://schemas.microsoft.com/office/drawing/2014/main" id="{761C1F7B-3214-4E71-AE28-0A907CE30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89" y="4816540"/>
            <a:ext cx="2192305" cy="1948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73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93C7-8D58-4ACB-BEB1-30F2A084737B}"/>
              </a:ext>
            </a:extLst>
          </p:cNvPr>
          <p:cNvSpPr>
            <a:spLocks noGrp="1"/>
          </p:cNvSpPr>
          <p:nvPr>
            <p:ph type="title"/>
          </p:nvPr>
        </p:nvSpPr>
        <p:spPr>
          <a:xfrm>
            <a:off x="1066800" y="-354"/>
            <a:ext cx="10058400" cy="960518"/>
          </a:xfrm>
        </p:spPr>
        <p:txBody>
          <a:bodyPr/>
          <a:lstStyle/>
          <a:p>
            <a:pPr algn="ctr"/>
            <a:r>
              <a:rPr lang="en-IN" dirty="0"/>
              <a:t>Predictions of Train Dataset</a:t>
            </a:r>
          </a:p>
        </p:txBody>
      </p:sp>
      <p:sp>
        <p:nvSpPr>
          <p:cNvPr id="4" name="Slide Number Placeholder 3">
            <a:extLst>
              <a:ext uri="{FF2B5EF4-FFF2-40B4-BE49-F238E27FC236}">
                <a16:creationId xmlns:a16="http://schemas.microsoft.com/office/drawing/2014/main" id="{56C96B1A-A167-4587-8909-E5547FE66F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17</a:t>
            </a:fld>
            <a:endParaRPr lang="en-IN"/>
          </a:p>
        </p:txBody>
      </p:sp>
      <p:pic>
        <p:nvPicPr>
          <p:cNvPr id="6" name="Picture 5">
            <a:extLst>
              <a:ext uri="{FF2B5EF4-FFF2-40B4-BE49-F238E27FC236}">
                <a16:creationId xmlns:a16="http://schemas.microsoft.com/office/drawing/2014/main" id="{C5A6B031-47D4-4341-9F3E-08FC19ED0427}"/>
              </a:ext>
            </a:extLst>
          </p:cNvPr>
          <p:cNvPicPr>
            <a:picLocks noChangeAspect="1"/>
          </p:cNvPicPr>
          <p:nvPr/>
        </p:nvPicPr>
        <p:blipFill>
          <a:blip r:embed="rId2"/>
          <a:stretch>
            <a:fillRect/>
          </a:stretch>
        </p:blipFill>
        <p:spPr>
          <a:xfrm>
            <a:off x="639110" y="1241126"/>
            <a:ext cx="5930140" cy="1331239"/>
          </a:xfrm>
          <a:prstGeom prst="rect">
            <a:avLst/>
          </a:prstGeom>
        </p:spPr>
      </p:pic>
      <p:pic>
        <p:nvPicPr>
          <p:cNvPr id="10" name="Picture 9">
            <a:extLst>
              <a:ext uri="{FF2B5EF4-FFF2-40B4-BE49-F238E27FC236}">
                <a16:creationId xmlns:a16="http://schemas.microsoft.com/office/drawing/2014/main" id="{FBA8B98F-DCA9-4A8E-9867-E497EFD5FE11}"/>
              </a:ext>
            </a:extLst>
          </p:cNvPr>
          <p:cNvPicPr>
            <a:picLocks noChangeAspect="1"/>
          </p:cNvPicPr>
          <p:nvPr/>
        </p:nvPicPr>
        <p:blipFill>
          <a:blip r:embed="rId3"/>
          <a:stretch>
            <a:fillRect/>
          </a:stretch>
        </p:blipFill>
        <p:spPr>
          <a:xfrm>
            <a:off x="639110" y="3081392"/>
            <a:ext cx="5930141" cy="1453515"/>
          </a:xfrm>
          <a:prstGeom prst="rect">
            <a:avLst/>
          </a:prstGeom>
        </p:spPr>
      </p:pic>
      <p:pic>
        <p:nvPicPr>
          <p:cNvPr id="12" name="Picture 11">
            <a:extLst>
              <a:ext uri="{FF2B5EF4-FFF2-40B4-BE49-F238E27FC236}">
                <a16:creationId xmlns:a16="http://schemas.microsoft.com/office/drawing/2014/main" id="{61097621-6D70-42DB-85D9-39781E4268B3}"/>
              </a:ext>
            </a:extLst>
          </p:cNvPr>
          <p:cNvPicPr>
            <a:picLocks noChangeAspect="1"/>
          </p:cNvPicPr>
          <p:nvPr/>
        </p:nvPicPr>
        <p:blipFill>
          <a:blip r:embed="rId4"/>
          <a:stretch>
            <a:fillRect/>
          </a:stretch>
        </p:blipFill>
        <p:spPr>
          <a:xfrm>
            <a:off x="639109" y="5236647"/>
            <a:ext cx="5930141" cy="1231640"/>
          </a:xfrm>
          <a:prstGeom prst="rect">
            <a:avLst/>
          </a:prstGeom>
        </p:spPr>
      </p:pic>
      <p:sp>
        <p:nvSpPr>
          <p:cNvPr id="13" name="TextBox 12">
            <a:extLst>
              <a:ext uri="{FF2B5EF4-FFF2-40B4-BE49-F238E27FC236}">
                <a16:creationId xmlns:a16="http://schemas.microsoft.com/office/drawing/2014/main" id="{83AF1AE2-6A53-4B00-8D58-EBBA17F021DA}"/>
              </a:ext>
            </a:extLst>
          </p:cNvPr>
          <p:cNvSpPr txBox="1"/>
          <p:nvPr/>
        </p:nvSpPr>
        <p:spPr>
          <a:xfrm>
            <a:off x="1958663" y="839240"/>
            <a:ext cx="3757064" cy="461665"/>
          </a:xfrm>
          <a:prstGeom prst="rect">
            <a:avLst/>
          </a:prstGeom>
          <a:noFill/>
        </p:spPr>
        <p:txBody>
          <a:bodyPr wrap="square" rtlCol="0">
            <a:spAutoFit/>
          </a:bodyPr>
          <a:lstStyle/>
          <a:p>
            <a:r>
              <a:rPr lang="en-IN" sz="2400" dirty="0">
                <a:solidFill>
                  <a:srgbClr val="002060"/>
                </a:solidFill>
              </a:rPr>
              <a:t>Linear Regression</a:t>
            </a:r>
          </a:p>
        </p:txBody>
      </p:sp>
      <p:sp>
        <p:nvSpPr>
          <p:cNvPr id="15" name="TextBox 14">
            <a:extLst>
              <a:ext uri="{FF2B5EF4-FFF2-40B4-BE49-F238E27FC236}">
                <a16:creationId xmlns:a16="http://schemas.microsoft.com/office/drawing/2014/main" id="{FF390FE1-DA8C-4875-A54D-AD693B69863B}"/>
              </a:ext>
            </a:extLst>
          </p:cNvPr>
          <p:cNvSpPr txBox="1"/>
          <p:nvPr/>
        </p:nvSpPr>
        <p:spPr>
          <a:xfrm>
            <a:off x="1958663" y="2653754"/>
            <a:ext cx="3757064" cy="461665"/>
          </a:xfrm>
          <a:prstGeom prst="rect">
            <a:avLst/>
          </a:prstGeom>
          <a:noFill/>
        </p:spPr>
        <p:txBody>
          <a:bodyPr wrap="square" rtlCol="0">
            <a:spAutoFit/>
          </a:bodyPr>
          <a:lstStyle/>
          <a:p>
            <a:r>
              <a:rPr lang="en-IN" sz="2400" dirty="0">
                <a:solidFill>
                  <a:srgbClr val="002060"/>
                </a:solidFill>
              </a:rPr>
              <a:t>Decision Tree Regressor</a:t>
            </a:r>
          </a:p>
        </p:txBody>
      </p:sp>
      <p:sp>
        <p:nvSpPr>
          <p:cNvPr id="17" name="TextBox 16">
            <a:extLst>
              <a:ext uri="{FF2B5EF4-FFF2-40B4-BE49-F238E27FC236}">
                <a16:creationId xmlns:a16="http://schemas.microsoft.com/office/drawing/2014/main" id="{CD292A68-572B-4163-B765-D899673269C6}"/>
              </a:ext>
            </a:extLst>
          </p:cNvPr>
          <p:cNvSpPr txBox="1"/>
          <p:nvPr/>
        </p:nvSpPr>
        <p:spPr>
          <a:xfrm>
            <a:off x="1847048" y="4697685"/>
            <a:ext cx="3980293" cy="461665"/>
          </a:xfrm>
          <a:prstGeom prst="rect">
            <a:avLst/>
          </a:prstGeom>
          <a:noFill/>
        </p:spPr>
        <p:txBody>
          <a:bodyPr wrap="square" rtlCol="0">
            <a:spAutoFit/>
          </a:bodyPr>
          <a:lstStyle/>
          <a:p>
            <a:r>
              <a:rPr lang="en-IN" sz="2400" dirty="0">
                <a:solidFill>
                  <a:srgbClr val="002060"/>
                </a:solidFill>
              </a:rPr>
              <a:t>Random Forest Regressor</a:t>
            </a:r>
          </a:p>
        </p:txBody>
      </p:sp>
      <p:pic>
        <p:nvPicPr>
          <p:cNvPr id="3" name="Picture 2">
            <a:extLst>
              <a:ext uri="{FF2B5EF4-FFF2-40B4-BE49-F238E27FC236}">
                <a16:creationId xmlns:a16="http://schemas.microsoft.com/office/drawing/2014/main" id="{4487F066-0B28-4E65-9203-40AE17B34078}"/>
              </a:ext>
            </a:extLst>
          </p:cNvPr>
          <p:cNvPicPr>
            <a:picLocks noChangeAspect="1"/>
          </p:cNvPicPr>
          <p:nvPr/>
        </p:nvPicPr>
        <p:blipFill>
          <a:blip r:embed="rId5"/>
          <a:stretch>
            <a:fillRect/>
          </a:stretch>
        </p:blipFill>
        <p:spPr>
          <a:xfrm>
            <a:off x="7035280" y="2572365"/>
            <a:ext cx="5156720" cy="1505160"/>
          </a:xfrm>
          <a:prstGeom prst="rect">
            <a:avLst/>
          </a:prstGeom>
        </p:spPr>
      </p:pic>
    </p:spTree>
    <p:extLst>
      <p:ext uri="{BB962C8B-B14F-4D97-AF65-F5344CB8AC3E}">
        <p14:creationId xmlns:p14="http://schemas.microsoft.com/office/powerpoint/2010/main" val="2154241610"/>
      </p:ext>
    </p:extLst>
  </p:cSld>
  <p:clrMapOvr>
    <a:masterClrMapping/>
  </p:clrMapOvr>
  <mc:AlternateContent xmlns:mc="http://schemas.openxmlformats.org/markup-compatibility/2006" xmlns:p14="http://schemas.microsoft.com/office/powerpoint/2010/main">
    <mc:Choice Requires="p14">
      <p:transition spd="slow" p14:dur="2000" advTm="35141"/>
    </mc:Choice>
    <mc:Fallback xmlns="">
      <p:transition spd="slow" advTm="3514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93C7-8D58-4ACB-BEB1-30F2A084737B}"/>
              </a:ext>
            </a:extLst>
          </p:cNvPr>
          <p:cNvSpPr>
            <a:spLocks noGrp="1"/>
          </p:cNvSpPr>
          <p:nvPr>
            <p:ph type="title"/>
          </p:nvPr>
        </p:nvSpPr>
        <p:spPr>
          <a:xfrm>
            <a:off x="1066800" y="-354"/>
            <a:ext cx="10058400" cy="960518"/>
          </a:xfrm>
        </p:spPr>
        <p:txBody>
          <a:bodyPr>
            <a:normAutofit fontScale="90000"/>
          </a:bodyPr>
          <a:lstStyle/>
          <a:p>
            <a:pPr algn="ctr"/>
            <a:r>
              <a:rPr lang="en-IN" dirty="0"/>
              <a:t>Predictions of Test/Future Dataset</a:t>
            </a:r>
          </a:p>
        </p:txBody>
      </p:sp>
      <p:sp>
        <p:nvSpPr>
          <p:cNvPr id="4" name="Slide Number Placeholder 3">
            <a:extLst>
              <a:ext uri="{FF2B5EF4-FFF2-40B4-BE49-F238E27FC236}">
                <a16:creationId xmlns:a16="http://schemas.microsoft.com/office/drawing/2014/main" id="{56C96B1A-A167-4587-8909-E5547FE66F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18</a:t>
            </a:fld>
            <a:endParaRPr lang="en-IN"/>
          </a:p>
        </p:txBody>
      </p:sp>
      <p:sp>
        <p:nvSpPr>
          <p:cNvPr id="13" name="TextBox 12">
            <a:extLst>
              <a:ext uri="{FF2B5EF4-FFF2-40B4-BE49-F238E27FC236}">
                <a16:creationId xmlns:a16="http://schemas.microsoft.com/office/drawing/2014/main" id="{83AF1AE2-6A53-4B00-8D58-EBBA17F021DA}"/>
              </a:ext>
            </a:extLst>
          </p:cNvPr>
          <p:cNvSpPr txBox="1"/>
          <p:nvPr/>
        </p:nvSpPr>
        <p:spPr>
          <a:xfrm>
            <a:off x="1958663" y="839240"/>
            <a:ext cx="3757064" cy="461665"/>
          </a:xfrm>
          <a:prstGeom prst="rect">
            <a:avLst/>
          </a:prstGeom>
          <a:noFill/>
        </p:spPr>
        <p:txBody>
          <a:bodyPr wrap="square" rtlCol="0">
            <a:spAutoFit/>
          </a:bodyPr>
          <a:lstStyle/>
          <a:p>
            <a:r>
              <a:rPr lang="en-IN" sz="2400" dirty="0">
                <a:solidFill>
                  <a:srgbClr val="002060"/>
                </a:solidFill>
              </a:rPr>
              <a:t>Linear Regression</a:t>
            </a:r>
          </a:p>
        </p:txBody>
      </p:sp>
      <p:sp>
        <p:nvSpPr>
          <p:cNvPr id="15" name="TextBox 14">
            <a:extLst>
              <a:ext uri="{FF2B5EF4-FFF2-40B4-BE49-F238E27FC236}">
                <a16:creationId xmlns:a16="http://schemas.microsoft.com/office/drawing/2014/main" id="{FF390FE1-DA8C-4875-A54D-AD693B69863B}"/>
              </a:ext>
            </a:extLst>
          </p:cNvPr>
          <p:cNvSpPr txBox="1"/>
          <p:nvPr/>
        </p:nvSpPr>
        <p:spPr>
          <a:xfrm>
            <a:off x="1958663" y="2799916"/>
            <a:ext cx="3757064" cy="461665"/>
          </a:xfrm>
          <a:prstGeom prst="rect">
            <a:avLst/>
          </a:prstGeom>
          <a:noFill/>
        </p:spPr>
        <p:txBody>
          <a:bodyPr wrap="square" rtlCol="0">
            <a:spAutoFit/>
          </a:bodyPr>
          <a:lstStyle/>
          <a:p>
            <a:r>
              <a:rPr lang="en-IN" sz="2400" dirty="0">
                <a:solidFill>
                  <a:srgbClr val="002060"/>
                </a:solidFill>
              </a:rPr>
              <a:t>Decision Tree Regressor</a:t>
            </a:r>
          </a:p>
        </p:txBody>
      </p:sp>
      <p:sp>
        <p:nvSpPr>
          <p:cNvPr id="17" name="TextBox 16">
            <a:extLst>
              <a:ext uri="{FF2B5EF4-FFF2-40B4-BE49-F238E27FC236}">
                <a16:creationId xmlns:a16="http://schemas.microsoft.com/office/drawing/2014/main" id="{CD292A68-572B-4163-B765-D899673269C6}"/>
              </a:ext>
            </a:extLst>
          </p:cNvPr>
          <p:cNvSpPr txBox="1"/>
          <p:nvPr/>
        </p:nvSpPr>
        <p:spPr>
          <a:xfrm>
            <a:off x="1847048" y="4697685"/>
            <a:ext cx="3980293" cy="461665"/>
          </a:xfrm>
          <a:prstGeom prst="rect">
            <a:avLst/>
          </a:prstGeom>
          <a:noFill/>
        </p:spPr>
        <p:txBody>
          <a:bodyPr wrap="square" rtlCol="0">
            <a:spAutoFit/>
          </a:bodyPr>
          <a:lstStyle/>
          <a:p>
            <a:r>
              <a:rPr lang="en-IN" sz="2400" dirty="0">
                <a:solidFill>
                  <a:srgbClr val="002060"/>
                </a:solidFill>
              </a:rPr>
              <a:t>Random Forest Regressor</a:t>
            </a:r>
          </a:p>
        </p:txBody>
      </p:sp>
      <p:pic>
        <p:nvPicPr>
          <p:cNvPr id="3" name="Picture 2">
            <a:extLst>
              <a:ext uri="{FF2B5EF4-FFF2-40B4-BE49-F238E27FC236}">
                <a16:creationId xmlns:a16="http://schemas.microsoft.com/office/drawing/2014/main" id="{8DB3C569-0784-492B-AF3C-862FEAD88E68}"/>
              </a:ext>
            </a:extLst>
          </p:cNvPr>
          <p:cNvPicPr>
            <a:picLocks noChangeAspect="1"/>
          </p:cNvPicPr>
          <p:nvPr/>
        </p:nvPicPr>
        <p:blipFill>
          <a:blip r:embed="rId2"/>
          <a:stretch>
            <a:fillRect/>
          </a:stretch>
        </p:blipFill>
        <p:spPr>
          <a:xfrm>
            <a:off x="639107" y="1255588"/>
            <a:ext cx="5930141" cy="1338545"/>
          </a:xfrm>
          <a:prstGeom prst="rect">
            <a:avLst/>
          </a:prstGeom>
        </p:spPr>
      </p:pic>
      <p:pic>
        <p:nvPicPr>
          <p:cNvPr id="5" name="Picture 4">
            <a:extLst>
              <a:ext uri="{FF2B5EF4-FFF2-40B4-BE49-F238E27FC236}">
                <a16:creationId xmlns:a16="http://schemas.microsoft.com/office/drawing/2014/main" id="{0255C7A2-B9D7-48DF-989A-A672F0C7405D}"/>
              </a:ext>
            </a:extLst>
          </p:cNvPr>
          <p:cNvPicPr>
            <a:picLocks noChangeAspect="1"/>
          </p:cNvPicPr>
          <p:nvPr/>
        </p:nvPicPr>
        <p:blipFill>
          <a:blip r:embed="rId3"/>
          <a:stretch>
            <a:fillRect/>
          </a:stretch>
        </p:blipFill>
        <p:spPr>
          <a:xfrm>
            <a:off x="639107" y="3290533"/>
            <a:ext cx="5930141" cy="1172417"/>
          </a:xfrm>
          <a:prstGeom prst="rect">
            <a:avLst/>
          </a:prstGeom>
        </p:spPr>
      </p:pic>
      <p:pic>
        <p:nvPicPr>
          <p:cNvPr id="7" name="Picture 6">
            <a:extLst>
              <a:ext uri="{FF2B5EF4-FFF2-40B4-BE49-F238E27FC236}">
                <a16:creationId xmlns:a16="http://schemas.microsoft.com/office/drawing/2014/main" id="{5718F4F4-A446-4DA6-A17D-DC1607B9AEBB}"/>
              </a:ext>
            </a:extLst>
          </p:cNvPr>
          <p:cNvPicPr>
            <a:picLocks noChangeAspect="1"/>
          </p:cNvPicPr>
          <p:nvPr/>
        </p:nvPicPr>
        <p:blipFill>
          <a:blip r:embed="rId4"/>
          <a:stretch>
            <a:fillRect/>
          </a:stretch>
        </p:blipFill>
        <p:spPr>
          <a:xfrm>
            <a:off x="639108" y="5159350"/>
            <a:ext cx="5930141" cy="1334898"/>
          </a:xfrm>
          <a:prstGeom prst="rect">
            <a:avLst/>
          </a:prstGeom>
        </p:spPr>
      </p:pic>
      <p:pic>
        <p:nvPicPr>
          <p:cNvPr id="8" name="Picture 7">
            <a:extLst>
              <a:ext uri="{FF2B5EF4-FFF2-40B4-BE49-F238E27FC236}">
                <a16:creationId xmlns:a16="http://schemas.microsoft.com/office/drawing/2014/main" id="{90587FA7-3179-411F-A66F-A1A2DBA0AAE9}"/>
              </a:ext>
            </a:extLst>
          </p:cNvPr>
          <p:cNvPicPr>
            <a:picLocks noChangeAspect="1"/>
          </p:cNvPicPr>
          <p:nvPr/>
        </p:nvPicPr>
        <p:blipFill>
          <a:blip r:embed="rId5"/>
          <a:stretch>
            <a:fillRect/>
          </a:stretch>
        </p:blipFill>
        <p:spPr>
          <a:xfrm>
            <a:off x="6939815" y="4340692"/>
            <a:ext cx="5252185" cy="1486107"/>
          </a:xfrm>
          <a:prstGeom prst="rect">
            <a:avLst/>
          </a:prstGeom>
        </p:spPr>
      </p:pic>
      <p:sp>
        <p:nvSpPr>
          <p:cNvPr id="9" name="TextBox 8">
            <a:extLst>
              <a:ext uri="{FF2B5EF4-FFF2-40B4-BE49-F238E27FC236}">
                <a16:creationId xmlns:a16="http://schemas.microsoft.com/office/drawing/2014/main" id="{343CA59A-B38A-43BB-B938-A546E5F8348F}"/>
              </a:ext>
            </a:extLst>
          </p:cNvPr>
          <p:cNvSpPr txBox="1"/>
          <p:nvPr/>
        </p:nvSpPr>
        <p:spPr>
          <a:xfrm>
            <a:off x="8418736" y="3726941"/>
            <a:ext cx="3532472" cy="461665"/>
          </a:xfrm>
          <a:prstGeom prst="rect">
            <a:avLst/>
          </a:prstGeom>
          <a:noFill/>
        </p:spPr>
        <p:txBody>
          <a:bodyPr wrap="square" rtlCol="0">
            <a:spAutoFit/>
          </a:bodyPr>
          <a:lstStyle/>
          <a:p>
            <a:r>
              <a:rPr lang="en-IN" sz="2400" dirty="0"/>
              <a:t>Test Metrics</a:t>
            </a:r>
          </a:p>
        </p:txBody>
      </p:sp>
      <p:sp>
        <p:nvSpPr>
          <p:cNvPr id="22" name="TextBox 21">
            <a:extLst>
              <a:ext uri="{FF2B5EF4-FFF2-40B4-BE49-F238E27FC236}">
                <a16:creationId xmlns:a16="http://schemas.microsoft.com/office/drawing/2014/main" id="{16FEB3F2-96F6-4AB3-B287-41874181C880}"/>
              </a:ext>
            </a:extLst>
          </p:cNvPr>
          <p:cNvSpPr txBox="1"/>
          <p:nvPr/>
        </p:nvSpPr>
        <p:spPr>
          <a:xfrm>
            <a:off x="8323270" y="1080690"/>
            <a:ext cx="3532472" cy="461665"/>
          </a:xfrm>
          <a:prstGeom prst="rect">
            <a:avLst/>
          </a:prstGeom>
          <a:noFill/>
        </p:spPr>
        <p:txBody>
          <a:bodyPr wrap="square" rtlCol="0">
            <a:spAutoFit/>
          </a:bodyPr>
          <a:lstStyle/>
          <a:p>
            <a:r>
              <a:rPr lang="en-IN" sz="2400" dirty="0"/>
              <a:t>Train Metrics</a:t>
            </a:r>
          </a:p>
        </p:txBody>
      </p:sp>
      <p:pic>
        <p:nvPicPr>
          <p:cNvPr id="24" name="Picture 23">
            <a:extLst>
              <a:ext uri="{FF2B5EF4-FFF2-40B4-BE49-F238E27FC236}">
                <a16:creationId xmlns:a16="http://schemas.microsoft.com/office/drawing/2014/main" id="{ECBB4582-5E37-46F1-9D03-8FEB0335D795}"/>
              </a:ext>
            </a:extLst>
          </p:cNvPr>
          <p:cNvPicPr>
            <a:picLocks noChangeAspect="1"/>
          </p:cNvPicPr>
          <p:nvPr/>
        </p:nvPicPr>
        <p:blipFill>
          <a:blip r:embed="rId6"/>
          <a:stretch>
            <a:fillRect/>
          </a:stretch>
        </p:blipFill>
        <p:spPr>
          <a:xfrm>
            <a:off x="7035280" y="1542355"/>
            <a:ext cx="5156720" cy="1505160"/>
          </a:xfrm>
          <a:prstGeom prst="rect">
            <a:avLst/>
          </a:prstGeom>
        </p:spPr>
      </p:pic>
    </p:spTree>
    <p:extLst>
      <p:ext uri="{BB962C8B-B14F-4D97-AF65-F5344CB8AC3E}">
        <p14:creationId xmlns:p14="http://schemas.microsoft.com/office/powerpoint/2010/main" val="3504761310"/>
      </p:ext>
    </p:extLst>
  </p:cSld>
  <p:clrMapOvr>
    <a:masterClrMapping/>
  </p:clrMapOvr>
  <mc:AlternateContent xmlns:mc="http://schemas.openxmlformats.org/markup-compatibility/2006" xmlns:p14="http://schemas.microsoft.com/office/powerpoint/2010/main">
    <mc:Choice Requires="p14">
      <p:transition spd="slow" p14:dur="2000" advTm="46194"/>
    </mc:Choice>
    <mc:Fallback xmlns="">
      <p:transition spd="slow" advTm="4619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txBox="1">
            <a:spLocks noGrp="1"/>
          </p:cNvSpPr>
          <p:nvPr>
            <p:ph type="ctrTitle"/>
          </p:nvPr>
        </p:nvSpPr>
        <p:spPr>
          <a:xfrm>
            <a:off x="1192865" y="1520890"/>
            <a:ext cx="9593736" cy="2687216"/>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SzPts val="7200"/>
              <a:buFont typeface="Georgia"/>
              <a:buNone/>
            </a:pPr>
            <a:r>
              <a:rPr lang="en-IN" sz="6600" dirty="0"/>
              <a:t>Hyperparameter Tuning…</a:t>
            </a:r>
            <a:endParaRPr sz="6600" dirty="0"/>
          </a:p>
        </p:txBody>
      </p:sp>
      <p:sp>
        <p:nvSpPr>
          <p:cNvPr id="110" name="Google Shape;110;p1"/>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19</a:t>
            </a:fld>
            <a:endParaRPr/>
          </a:p>
        </p:txBody>
      </p:sp>
      <p:pic>
        <p:nvPicPr>
          <p:cNvPr id="2" name="Picture 2" descr="Hass Avocado Tree » Store » Tomorrow's Harvest by Burchell Nursery">
            <a:extLst>
              <a:ext uri="{FF2B5EF4-FFF2-40B4-BE49-F238E27FC236}">
                <a16:creationId xmlns:a16="http://schemas.microsoft.com/office/drawing/2014/main" id="{761C1F7B-3214-4E71-AE28-0A907CE30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89" y="4816540"/>
            <a:ext cx="2192305" cy="1948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156806"/>
      </p:ext>
    </p:extLst>
  </p:cSld>
  <p:clrMapOvr>
    <a:masterClrMapping/>
  </p:clrMapOvr>
  <mc:AlternateContent xmlns:mc="http://schemas.openxmlformats.org/markup-compatibility/2006" xmlns:p14="http://schemas.microsoft.com/office/powerpoint/2010/main">
    <mc:Choice Requires="p14">
      <p:transition spd="slow" p14:dur="2000" advTm="7033"/>
    </mc:Choice>
    <mc:Fallback xmlns="">
      <p:transition spd="slow" advTm="703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F94453-17E5-4881-8FD8-051B9CE2834C}"/>
              </a:ext>
            </a:extLst>
          </p:cNvPr>
          <p:cNvSpPr>
            <a:spLocks noGrp="1"/>
          </p:cNvSpPr>
          <p:nvPr>
            <p:ph type="title"/>
          </p:nvPr>
        </p:nvSpPr>
        <p:spPr>
          <a:xfrm>
            <a:off x="1066800" y="484632"/>
            <a:ext cx="10058400" cy="1446805"/>
          </a:xfrm>
        </p:spPr>
        <p:txBody>
          <a:bodyPr/>
          <a:lstStyle/>
          <a:p>
            <a:pPr algn="ctr"/>
            <a:r>
              <a:rPr lang="en-US" sz="4800" dirty="0"/>
              <a:t>Agenda…</a:t>
            </a:r>
            <a:endParaRPr lang="en-IN" dirty="0"/>
          </a:p>
        </p:txBody>
      </p:sp>
      <p:sp>
        <p:nvSpPr>
          <p:cNvPr id="5" name="Text Placeholder 4">
            <a:extLst>
              <a:ext uri="{FF2B5EF4-FFF2-40B4-BE49-F238E27FC236}">
                <a16:creationId xmlns:a16="http://schemas.microsoft.com/office/drawing/2014/main" id="{DD110C21-D3A9-4D54-AEB1-650CB5E797D0}"/>
              </a:ext>
            </a:extLst>
          </p:cNvPr>
          <p:cNvSpPr>
            <a:spLocks noGrp="1"/>
          </p:cNvSpPr>
          <p:nvPr>
            <p:ph type="body" idx="1"/>
          </p:nvPr>
        </p:nvSpPr>
        <p:spPr>
          <a:xfrm>
            <a:off x="1170121" y="2510495"/>
            <a:ext cx="5744549" cy="3862873"/>
          </a:xfrm>
        </p:spPr>
        <p:txBody>
          <a:bodyPr>
            <a:noAutofit/>
          </a:bodyPr>
          <a:lstStyle/>
          <a:p>
            <a:r>
              <a:rPr lang="en-IN" sz="2800" dirty="0"/>
              <a:t>Problem Statement</a:t>
            </a:r>
          </a:p>
          <a:p>
            <a:pPr lvl="1"/>
            <a:r>
              <a:rPr lang="en-IN" sz="2000" dirty="0"/>
              <a:t>Understanding Data - Features</a:t>
            </a:r>
          </a:p>
          <a:p>
            <a:r>
              <a:rPr lang="en-IN" sz="2800" dirty="0"/>
              <a:t>Feature Engineering</a:t>
            </a:r>
          </a:p>
          <a:p>
            <a:r>
              <a:rPr lang="en-IN" sz="2800" dirty="0"/>
              <a:t>Explorative Data Analysis</a:t>
            </a:r>
          </a:p>
          <a:p>
            <a:r>
              <a:rPr lang="en-IN" sz="2800" dirty="0"/>
              <a:t>Processing Data</a:t>
            </a:r>
          </a:p>
        </p:txBody>
      </p:sp>
      <p:sp>
        <p:nvSpPr>
          <p:cNvPr id="2" name="Slide Number Placeholder 1">
            <a:extLst>
              <a:ext uri="{FF2B5EF4-FFF2-40B4-BE49-F238E27FC236}">
                <a16:creationId xmlns:a16="http://schemas.microsoft.com/office/drawing/2014/main" id="{C7962843-7932-4B8F-BF7F-3E1738A604A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2</a:t>
            </a:fld>
            <a:endParaRPr lang="en-IN"/>
          </a:p>
        </p:txBody>
      </p:sp>
      <p:sp>
        <p:nvSpPr>
          <p:cNvPr id="7" name="Text Placeholder 4">
            <a:extLst>
              <a:ext uri="{FF2B5EF4-FFF2-40B4-BE49-F238E27FC236}">
                <a16:creationId xmlns:a16="http://schemas.microsoft.com/office/drawing/2014/main" id="{FF93D874-3A4C-4471-BE46-5CA09E999BAB}"/>
              </a:ext>
            </a:extLst>
          </p:cNvPr>
          <p:cNvSpPr txBox="1">
            <a:spLocks/>
          </p:cNvSpPr>
          <p:nvPr/>
        </p:nvSpPr>
        <p:spPr>
          <a:xfrm>
            <a:off x="7037334" y="2859607"/>
            <a:ext cx="4593834" cy="251926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25755" algn="l" rtl="0">
              <a:lnSpc>
                <a:spcPct val="90000"/>
              </a:lnSpc>
              <a:spcBef>
                <a:spcPts val="1200"/>
              </a:spcBef>
              <a:spcAft>
                <a:spcPts val="0"/>
              </a:spcAft>
              <a:buClr>
                <a:srgbClr val="548BB7"/>
              </a:buClr>
              <a:buSzPts val="1530"/>
              <a:buFont typeface="Noto Sans Symbols"/>
              <a:buChar char="▪"/>
              <a:defRPr sz="2000" b="0" i="0" u="none" strike="noStrike" cap="none">
                <a:solidFill>
                  <a:schemeClr val="dk1"/>
                </a:solidFill>
                <a:latin typeface="Trebuchet MS"/>
                <a:ea typeface="Trebuchet MS"/>
                <a:cs typeface="Trebuchet MS"/>
                <a:sym typeface="Trebuchet MS"/>
              </a:defRPr>
            </a:lvl1pPr>
            <a:lvl2pPr marL="914400" marR="0" lvl="1" indent="-325755" algn="l" rtl="0">
              <a:lnSpc>
                <a:spcPct val="90000"/>
              </a:lnSpc>
              <a:spcBef>
                <a:spcPts val="400"/>
              </a:spcBef>
              <a:spcAft>
                <a:spcPts val="0"/>
              </a:spcAft>
              <a:buClr>
                <a:srgbClr val="548BB7"/>
              </a:buClr>
              <a:buSzPts val="1530"/>
              <a:buFont typeface="Noto Sans Symbols"/>
              <a:buChar char="▪"/>
              <a:defRPr sz="1800" b="0" i="0" u="none" strike="noStrike" cap="none">
                <a:solidFill>
                  <a:schemeClr val="dk1"/>
                </a:solidFill>
                <a:latin typeface="Trebuchet MS"/>
                <a:ea typeface="Trebuchet MS"/>
                <a:cs typeface="Trebuchet MS"/>
                <a:sym typeface="Trebuchet MS"/>
              </a:defRPr>
            </a:lvl2pPr>
            <a:lvl3pPr marL="1371600" marR="0" lvl="2" indent="-325755"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3pPr>
            <a:lvl4pPr marL="1828800" marR="0" lvl="3" indent="-325755"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4pPr>
            <a:lvl5pPr marL="2286000" marR="0" lvl="4" indent="-325754"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5pPr>
            <a:lvl6pPr marL="2743200" marR="0" lvl="5" indent="-325754"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6pPr>
            <a:lvl7pPr marL="3200400" marR="0" lvl="6" indent="-325754"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7pPr>
            <a:lvl8pPr marL="3657600" marR="0" lvl="7" indent="-325754"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8pPr>
            <a:lvl9pPr marL="4114800" marR="0" lvl="8" indent="-325754" algn="l" rtl="0">
              <a:lnSpc>
                <a:spcPct val="90000"/>
              </a:lnSpc>
              <a:spcBef>
                <a:spcPts val="400"/>
              </a:spcBef>
              <a:spcAft>
                <a:spcPts val="20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9pPr>
          </a:lstStyle>
          <a:p>
            <a:r>
              <a:rPr lang="en-IN" sz="2800" dirty="0"/>
              <a:t>Building Models</a:t>
            </a:r>
          </a:p>
          <a:p>
            <a:r>
              <a:rPr lang="en-IN" sz="2800" dirty="0"/>
              <a:t>Predicting Prices</a:t>
            </a:r>
          </a:p>
          <a:p>
            <a:r>
              <a:rPr lang="en-IN" sz="2800" dirty="0"/>
              <a:t>Evaluating Models</a:t>
            </a:r>
          </a:p>
          <a:p>
            <a:r>
              <a:rPr lang="en-IN" sz="2800" dirty="0"/>
              <a:t>Plotting Models</a:t>
            </a:r>
          </a:p>
        </p:txBody>
      </p:sp>
      <p:pic>
        <p:nvPicPr>
          <p:cNvPr id="9" name="Picture 2" descr="Hass Avocado Tree » Store » Tomorrow's Harvest by Burchell Nursery">
            <a:extLst>
              <a:ext uri="{FF2B5EF4-FFF2-40B4-BE49-F238E27FC236}">
                <a16:creationId xmlns:a16="http://schemas.microsoft.com/office/drawing/2014/main" id="{4C760306-813D-4E7F-B369-5065148E6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2374" y="484632"/>
            <a:ext cx="2192305" cy="2097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659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93C7-8D58-4ACB-BEB1-30F2A084737B}"/>
              </a:ext>
            </a:extLst>
          </p:cNvPr>
          <p:cNvSpPr>
            <a:spLocks noGrp="1"/>
          </p:cNvSpPr>
          <p:nvPr>
            <p:ph type="title"/>
          </p:nvPr>
        </p:nvSpPr>
        <p:spPr>
          <a:xfrm>
            <a:off x="1066800" y="232706"/>
            <a:ext cx="10058400" cy="793662"/>
          </a:xfrm>
        </p:spPr>
        <p:txBody>
          <a:bodyPr/>
          <a:lstStyle/>
          <a:p>
            <a:pPr algn="ctr"/>
            <a:r>
              <a:rPr lang="en-IN" dirty="0"/>
              <a:t>Hyperparameter Tuning</a:t>
            </a:r>
          </a:p>
        </p:txBody>
      </p:sp>
      <p:sp>
        <p:nvSpPr>
          <p:cNvPr id="4" name="Slide Number Placeholder 3">
            <a:extLst>
              <a:ext uri="{FF2B5EF4-FFF2-40B4-BE49-F238E27FC236}">
                <a16:creationId xmlns:a16="http://schemas.microsoft.com/office/drawing/2014/main" id="{56C96B1A-A167-4587-8909-E5547FE66F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20</a:t>
            </a:fld>
            <a:endParaRPr lang="en-IN"/>
          </a:p>
        </p:txBody>
      </p:sp>
      <p:pic>
        <p:nvPicPr>
          <p:cNvPr id="8" name="Picture 7">
            <a:extLst>
              <a:ext uri="{FF2B5EF4-FFF2-40B4-BE49-F238E27FC236}">
                <a16:creationId xmlns:a16="http://schemas.microsoft.com/office/drawing/2014/main" id="{76F34F49-7FC2-4F4A-BA21-3D6D67D036BB}"/>
              </a:ext>
            </a:extLst>
          </p:cNvPr>
          <p:cNvPicPr>
            <a:picLocks noChangeAspect="1"/>
          </p:cNvPicPr>
          <p:nvPr/>
        </p:nvPicPr>
        <p:blipFill>
          <a:blip r:embed="rId2"/>
          <a:stretch>
            <a:fillRect/>
          </a:stretch>
        </p:blipFill>
        <p:spPr>
          <a:xfrm>
            <a:off x="560832" y="4573808"/>
            <a:ext cx="4925568" cy="1698976"/>
          </a:xfrm>
          <a:prstGeom prst="rect">
            <a:avLst/>
          </a:prstGeom>
        </p:spPr>
      </p:pic>
      <p:sp>
        <p:nvSpPr>
          <p:cNvPr id="10" name="TextBox 9">
            <a:extLst>
              <a:ext uri="{FF2B5EF4-FFF2-40B4-BE49-F238E27FC236}">
                <a16:creationId xmlns:a16="http://schemas.microsoft.com/office/drawing/2014/main" id="{02B6A956-F163-44C1-8B70-8643E529A816}"/>
              </a:ext>
            </a:extLst>
          </p:cNvPr>
          <p:cNvSpPr txBox="1"/>
          <p:nvPr/>
        </p:nvSpPr>
        <p:spPr>
          <a:xfrm>
            <a:off x="560832" y="1570755"/>
            <a:ext cx="4925568" cy="738664"/>
          </a:xfrm>
          <a:prstGeom prst="rect">
            <a:avLst/>
          </a:prstGeom>
          <a:noFill/>
        </p:spPr>
        <p:txBody>
          <a:bodyPr wrap="square">
            <a:spAutoFit/>
          </a:bodyPr>
          <a:lstStyle/>
          <a:p>
            <a:r>
              <a:rPr lang="en-US" dirty="0">
                <a:solidFill>
                  <a:srgbClr val="292929"/>
                </a:solidFill>
                <a:latin typeface="medium-content-serif-font"/>
              </a:rPr>
              <a:t>Hyperparameter tuning is the problem of choosing a set of optimal hyperparameters for a learning algorithm</a:t>
            </a:r>
          </a:p>
          <a:p>
            <a:endParaRPr lang="en-US" b="0" i="0" dirty="0">
              <a:solidFill>
                <a:srgbClr val="222222"/>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0D6D0A8F-8406-47EC-B124-95EBEDBB29BE}"/>
              </a:ext>
            </a:extLst>
          </p:cNvPr>
          <p:cNvPicPr>
            <a:picLocks noChangeAspect="1"/>
          </p:cNvPicPr>
          <p:nvPr/>
        </p:nvPicPr>
        <p:blipFill>
          <a:blip r:embed="rId3"/>
          <a:stretch>
            <a:fillRect/>
          </a:stretch>
        </p:blipFill>
        <p:spPr>
          <a:xfrm>
            <a:off x="6096000" y="1499743"/>
            <a:ext cx="5346441" cy="2176517"/>
          </a:xfrm>
          <a:prstGeom prst="rect">
            <a:avLst/>
          </a:prstGeom>
        </p:spPr>
      </p:pic>
      <p:sp>
        <p:nvSpPr>
          <p:cNvPr id="14" name="TextBox 13">
            <a:extLst>
              <a:ext uri="{FF2B5EF4-FFF2-40B4-BE49-F238E27FC236}">
                <a16:creationId xmlns:a16="http://schemas.microsoft.com/office/drawing/2014/main" id="{DCF59BAB-17FE-4539-AD69-D25827CF3DF4}"/>
              </a:ext>
            </a:extLst>
          </p:cNvPr>
          <p:cNvSpPr txBox="1"/>
          <p:nvPr/>
        </p:nvSpPr>
        <p:spPr>
          <a:xfrm>
            <a:off x="560832" y="2274807"/>
            <a:ext cx="4925568" cy="203132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92929"/>
                </a:solidFill>
                <a:effectLst/>
                <a:latin typeface="medium-content-serif-font"/>
              </a:rPr>
              <a:t>Grid Search CV is an exhaustive search for selecting a model</a:t>
            </a:r>
          </a:p>
          <a:p>
            <a:pPr marL="285750" indent="-285750">
              <a:buFont typeface="Arial" panose="020B0604020202020204" pitchFamily="34" charset="0"/>
              <a:buChar char="•"/>
            </a:pPr>
            <a:r>
              <a:rPr lang="en-US" b="0" i="0" dirty="0">
                <a:solidFill>
                  <a:srgbClr val="292929"/>
                </a:solidFill>
                <a:effectLst/>
                <a:latin typeface="medium-content-serif-font"/>
              </a:rPr>
              <a:t>Grid Search, estimator(model) is trained with each and every possible combination of parameters set and the one with best score is returned</a:t>
            </a:r>
          </a:p>
          <a:p>
            <a:pPr marL="285750" indent="-285750">
              <a:buFont typeface="Arial" panose="020B0604020202020204" pitchFamily="34" charset="0"/>
              <a:buChar char="•"/>
            </a:pPr>
            <a:r>
              <a:rPr lang="en-US" b="0" i="0" dirty="0">
                <a:solidFill>
                  <a:srgbClr val="292929"/>
                </a:solidFill>
                <a:effectLst/>
                <a:latin typeface="medium-content-serif-font"/>
              </a:rPr>
              <a:t>Randomized Search CV is a way </a:t>
            </a:r>
            <a:r>
              <a:rPr lang="en-US" dirty="0">
                <a:solidFill>
                  <a:srgbClr val="292929"/>
                </a:solidFill>
                <a:latin typeface="medium-content-serif-font"/>
              </a:rPr>
              <a:t>of training estimator(model) by randomly </a:t>
            </a:r>
            <a:r>
              <a:rPr lang="en-US" b="0" i="0" dirty="0">
                <a:solidFill>
                  <a:srgbClr val="292929"/>
                </a:solidFill>
                <a:effectLst/>
                <a:latin typeface="medium-content-serif-font"/>
              </a:rPr>
              <a:t>selecting few  combinations of  parameters set and the one with best score is returned</a:t>
            </a:r>
          </a:p>
          <a:p>
            <a:pPr marL="285750" indent="-285750">
              <a:buFont typeface="Arial" panose="020B0604020202020204" pitchFamily="34" charset="0"/>
              <a:buChar char="•"/>
            </a:pPr>
            <a:r>
              <a:rPr lang="en-US" b="0" i="0" dirty="0">
                <a:solidFill>
                  <a:srgbClr val="292929"/>
                </a:solidFill>
                <a:effectLst/>
                <a:latin typeface="medium-content-serif-font"/>
              </a:rPr>
              <a:t>The number of search iterations is set based on time or resources</a:t>
            </a:r>
            <a:endParaRPr lang="en-IN" dirty="0"/>
          </a:p>
        </p:txBody>
      </p:sp>
      <p:pic>
        <p:nvPicPr>
          <p:cNvPr id="16" name="Picture 15">
            <a:extLst>
              <a:ext uri="{FF2B5EF4-FFF2-40B4-BE49-F238E27FC236}">
                <a16:creationId xmlns:a16="http://schemas.microsoft.com/office/drawing/2014/main" id="{1DF0C273-D838-4838-A500-C7A8DAE2EAD1}"/>
              </a:ext>
            </a:extLst>
          </p:cNvPr>
          <p:cNvPicPr>
            <a:picLocks noChangeAspect="1"/>
          </p:cNvPicPr>
          <p:nvPr/>
        </p:nvPicPr>
        <p:blipFill>
          <a:blip r:embed="rId4"/>
          <a:stretch>
            <a:fillRect/>
          </a:stretch>
        </p:blipFill>
        <p:spPr>
          <a:xfrm>
            <a:off x="6150599" y="4167169"/>
            <a:ext cx="5237242" cy="1698976"/>
          </a:xfrm>
          <a:prstGeom prst="rect">
            <a:avLst/>
          </a:prstGeom>
        </p:spPr>
      </p:pic>
    </p:spTree>
    <p:extLst>
      <p:ext uri="{BB962C8B-B14F-4D97-AF65-F5344CB8AC3E}">
        <p14:creationId xmlns:p14="http://schemas.microsoft.com/office/powerpoint/2010/main" val="919252817"/>
      </p:ext>
    </p:extLst>
  </p:cSld>
  <p:clrMapOvr>
    <a:masterClrMapping/>
  </p:clrMapOvr>
  <mc:AlternateContent xmlns:mc="http://schemas.openxmlformats.org/markup-compatibility/2006" xmlns:p14="http://schemas.microsoft.com/office/powerpoint/2010/main">
    <mc:Choice Requires="p14">
      <p:transition spd="slow" p14:dur="2000" advTm="30392"/>
    </mc:Choice>
    <mc:Fallback xmlns="">
      <p:transition spd="slow" advTm="3039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C96B1A-A167-4587-8909-E5547FE66F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21</a:t>
            </a:fld>
            <a:endParaRPr lang="en-IN"/>
          </a:p>
        </p:txBody>
      </p:sp>
      <p:sp>
        <p:nvSpPr>
          <p:cNvPr id="13" name="Title 1">
            <a:extLst>
              <a:ext uri="{FF2B5EF4-FFF2-40B4-BE49-F238E27FC236}">
                <a16:creationId xmlns:a16="http://schemas.microsoft.com/office/drawing/2014/main" id="{AA584CC9-4D5F-4870-B8AA-268642CAFC88}"/>
              </a:ext>
            </a:extLst>
          </p:cNvPr>
          <p:cNvSpPr>
            <a:spLocks noGrp="1"/>
          </p:cNvSpPr>
          <p:nvPr>
            <p:ph type="title"/>
          </p:nvPr>
        </p:nvSpPr>
        <p:spPr>
          <a:xfrm>
            <a:off x="1066800" y="4373"/>
            <a:ext cx="10058400" cy="960518"/>
          </a:xfrm>
        </p:spPr>
        <p:txBody>
          <a:bodyPr>
            <a:normAutofit/>
          </a:bodyPr>
          <a:lstStyle/>
          <a:p>
            <a:pPr algn="ctr"/>
            <a:r>
              <a:rPr lang="en-IN" sz="2800" dirty="0"/>
              <a:t>Evaluating of hyperparameter tuned models</a:t>
            </a:r>
          </a:p>
        </p:txBody>
      </p:sp>
      <p:pic>
        <p:nvPicPr>
          <p:cNvPr id="3" name="Picture 2">
            <a:extLst>
              <a:ext uri="{FF2B5EF4-FFF2-40B4-BE49-F238E27FC236}">
                <a16:creationId xmlns:a16="http://schemas.microsoft.com/office/drawing/2014/main" id="{703B3FBA-6087-4DF6-882A-75C126514D76}"/>
              </a:ext>
            </a:extLst>
          </p:cNvPr>
          <p:cNvPicPr>
            <a:picLocks noChangeAspect="1"/>
          </p:cNvPicPr>
          <p:nvPr/>
        </p:nvPicPr>
        <p:blipFill>
          <a:blip r:embed="rId4"/>
          <a:stretch>
            <a:fillRect/>
          </a:stretch>
        </p:blipFill>
        <p:spPr>
          <a:xfrm>
            <a:off x="720959" y="1453013"/>
            <a:ext cx="10699924" cy="1457325"/>
          </a:xfrm>
          <a:prstGeom prst="rect">
            <a:avLst/>
          </a:prstGeom>
        </p:spPr>
      </p:pic>
      <p:sp>
        <p:nvSpPr>
          <p:cNvPr id="7" name="TextBox 6">
            <a:extLst>
              <a:ext uri="{FF2B5EF4-FFF2-40B4-BE49-F238E27FC236}">
                <a16:creationId xmlns:a16="http://schemas.microsoft.com/office/drawing/2014/main" id="{EE723E0B-50F8-43E4-941E-E345FF49DA6B}"/>
              </a:ext>
            </a:extLst>
          </p:cNvPr>
          <p:cNvSpPr txBox="1"/>
          <p:nvPr/>
        </p:nvSpPr>
        <p:spPr>
          <a:xfrm>
            <a:off x="4415413" y="978119"/>
            <a:ext cx="3532472" cy="461665"/>
          </a:xfrm>
          <a:prstGeom prst="rect">
            <a:avLst/>
          </a:prstGeom>
          <a:noFill/>
        </p:spPr>
        <p:txBody>
          <a:bodyPr wrap="square" rtlCol="0">
            <a:spAutoFit/>
          </a:bodyPr>
          <a:lstStyle/>
          <a:p>
            <a:r>
              <a:rPr lang="en-IN" sz="2400" dirty="0"/>
              <a:t>Train Metrics</a:t>
            </a:r>
          </a:p>
        </p:txBody>
      </p:sp>
      <p:sp>
        <p:nvSpPr>
          <p:cNvPr id="18" name="TextBox 17">
            <a:extLst>
              <a:ext uri="{FF2B5EF4-FFF2-40B4-BE49-F238E27FC236}">
                <a16:creationId xmlns:a16="http://schemas.microsoft.com/office/drawing/2014/main" id="{1A5109BA-05EE-413A-9603-E7B047224F50}"/>
              </a:ext>
            </a:extLst>
          </p:cNvPr>
          <p:cNvSpPr txBox="1"/>
          <p:nvPr/>
        </p:nvSpPr>
        <p:spPr>
          <a:xfrm>
            <a:off x="4415413" y="3462268"/>
            <a:ext cx="3532472" cy="461665"/>
          </a:xfrm>
          <a:prstGeom prst="rect">
            <a:avLst/>
          </a:prstGeom>
          <a:noFill/>
        </p:spPr>
        <p:txBody>
          <a:bodyPr wrap="square" rtlCol="0">
            <a:spAutoFit/>
          </a:bodyPr>
          <a:lstStyle/>
          <a:p>
            <a:r>
              <a:rPr lang="en-IN" sz="2400" dirty="0"/>
              <a:t>Test Metrics</a:t>
            </a:r>
          </a:p>
        </p:txBody>
      </p:sp>
      <p:pic>
        <p:nvPicPr>
          <p:cNvPr id="20" name="Picture 19">
            <a:extLst>
              <a:ext uri="{FF2B5EF4-FFF2-40B4-BE49-F238E27FC236}">
                <a16:creationId xmlns:a16="http://schemas.microsoft.com/office/drawing/2014/main" id="{FA4D4C2D-8FEC-4E20-A062-1FBA02123BD2}"/>
              </a:ext>
            </a:extLst>
          </p:cNvPr>
          <p:cNvPicPr>
            <a:picLocks noChangeAspect="1"/>
          </p:cNvPicPr>
          <p:nvPr/>
        </p:nvPicPr>
        <p:blipFill>
          <a:blip r:embed="rId5"/>
          <a:stretch>
            <a:fillRect/>
          </a:stretch>
        </p:blipFill>
        <p:spPr>
          <a:xfrm>
            <a:off x="720959" y="4035376"/>
            <a:ext cx="10699924" cy="1438275"/>
          </a:xfrm>
          <a:prstGeom prst="rect">
            <a:avLst/>
          </a:prstGeom>
        </p:spPr>
      </p:pic>
      <p:pic>
        <p:nvPicPr>
          <p:cNvPr id="30" name="Audio 29">
            <a:hlinkClick r:id="" action="ppaction://media"/>
            <a:extLst>
              <a:ext uri="{FF2B5EF4-FFF2-40B4-BE49-F238E27FC236}">
                <a16:creationId xmlns:a16="http://schemas.microsoft.com/office/drawing/2014/main" id="{FFB199F2-A73F-417D-A30B-E63558CFBBE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748410102"/>
      </p:ext>
    </p:extLst>
  </p:cSld>
  <p:clrMapOvr>
    <a:masterClrMapping/>
  </p:clrMapOvr>
  <mc:AlternateContent xmlns:mc="http://schemas.openxmlformats.org/markup-compatibility/2006" xmlns:p14="http://schemas.microsoft.com/office/powerpoint/2010/main">
    <mc:Choice Requires="p14">
      <p:transition spd="slow" p14:dur="2000" advTm="25058"/>
    </mc:Choice>
    <mc:Fallback xmlns="">
      <p:transition spd="slow" advTm="2505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0"/>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txBox="1">
            <a:spLocks noGrp="1"/>
          </p:cNvSpPr>
          <p:nvPr>
            <p:ph type="ctrTitle"/>
          </p:nvPr>
        </p:nvSpPr>
        <p:spPr>
          <a:xfrm>
            <a:off x="1192865" y="1490176"/>
            <a:ext cx="9593736" cy="1399580"/>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SzPts val="7200"/>
              <a:buFont typeface="Georgia"/>
              <a:buNone/>
            </a:pPr>
            <a:r>
              <a:rPr lang="en-IN" sz="6600" dirty="0"/>
              <a:t>Plotting Models…</a:t>
            </a:r>
            <a:endParaRPr sz="6600" dirty="0"/>
          </a:p>
        </p:txBody>
      </p:sp>
      <p:sp>
        <p:nvSpPr>
          <p:cNvPr id="110" name="Google Shape;110;p1"/>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22</a:t>
            </a:fld>
            <a:endParaRPr/>
          </a:p>
        </p:txBody>
      </p:sp>
      <p:pic>
        <p:nvPicPr>
          <p:cNvPr id="2" name="Picture 2" descr="Hass Avocado Tree » Store » Tomorrow's Harvest by Burchell Nursery">
            <a:extLst>
              <a:ext uri="{FF2B5EF4-FFF2-40B4-BE49-F238E27FC236}">
                <a16:creationId xmlns:a16="http://schemas.microsoft.com/office/drawing/2014/main" id="{761C1F7B-3214-4E71-AE28-0A907CE30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89" y="4816540"/>
            <a:ext cx="2192305" cy="194815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9;p1">
            <a:extLst>
              <a:ext uri="{FF2B5EF4-FFF2-40B4-BE49-F238E27FC236}">
                <a16:creationId xmlns:a16="http://schemas.microsoft.com/office/drawing/2014/main" id="{061E4974-BBF6-4587-A1F2-A0AE310FF972}"/>
              </a:ext>
            </a:extLst>
          </p:cNvPr>
          <p:cNvSpPr txBox="1">
            <a:spLocks/>
          </p:cNvSpPr>
          <p:nvPr/>
        </p:nvSpPr>
        <p:spPr>
          <a:xfrm>
            <a:off x="1192865" y="2889755"/>
            <a:ext cx="9593736" cy="153955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000000"/>
              </a:buClr>
              <a:buSzPts val="7200"/>
              <a:buFont typeface="Georgia"/>
              <a:buNone/>
              <a:defRPr sz="7200" b="1" i="0"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i="1" dirty="0"/>
              <a:t>Comparing predicted values with actual and plotting them for the models we built…</a:t>
            </a:r>
          </a:p>
        </p:txBody>
      </p:sp>
    </p:spTree>
    <p:extLst>
      <p:ext uri="{BB962C8B-B14F-4D97-AF65-F5344CB8AC3E}">
        <p14:creationId xmlns:p14="http://schemas.microsoft.com/office/powerpoint/2010/main" val="3858781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9108-AC50-447F-BF86-2DCD3CFB4F09}"/>
              </a:ext>
            </a:extLst>
          </p:cNvPr>
          <p:cNvSpPr>
            <a:spLocks noGrp="1"/>
          </p:cNvSpPr>
          <p:nvPr>
            <p:ph type="title"/>
          </p:nvPr>
        </p:nvSpPr>
        <p:spPr>
          <a:xfrm>
            <a:off x="1063752" y="0"/>
            <a:ext cx="4385326" cy="1189466"/>
          </a:xfrm>
        </p:spPr>
        <p:txBody>
          <a:bodyPr>
            <a:normAutofit/>
          </a:bodyPr>
          <a:lstStyle/>
          <a:p>
            <a:pPr algn="ctr"/>
            <a:r>
              <a:rPr lang="en-IN" sz="2800" dirty="0"/>
              <a:t>Linear Regression</a:t>
            </a:r>
          </a:p>
        </p:txBody>
      </p:sp>
      <p:sp>
        <p:nvSpPr>
          <p:cNvPr id="4" name="Slide Number Placeholder 3">
            <a:extLst>
              <a:ext uri="{FF2B5EF4-FFF2-40B4-BE49-F238E27FC236}">
                <a16:creationId xmlns:a16="http://schemas.microsoft.com/office/drawing/2014/main" id="{6B27E3FE-DF6C-4E42-84CA-4E8F7398392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23</a:t>
            </a:fld>
            <a:endParaRPr lang="en-IN"/>
          </a:p>
        </p:txBody>
      </p:sp>
      <p:sp>
        <p:nvSpPr>
          <p:cNvPr id="6" name="Title 1">
            <a:extLst>
              <a:ext uri="{FF2B5EF4-FFF2-40B4-BE49-F238E27FC236}">
                <a16:creationId xmlns:a16="http://schemas.microsoft.com/office/drawing/2014/main" id="{0EFD7DD7-71EB-43DD-BE11-AFB473F2AE40}"/>
              </a:ext>
            </a:extLst>
          </p:cNvPr>
          <p:cNvSpPr txBox="1">
            <a:spLocks/>
          </p:cNvSpPr>
          <p:nvPr/>
        </p:nvSpPr>
        <p:spPr>
          <a:xfrm>
            <a:off x="6443408" y="46653"/>
            <a:ext cx="4684840" cy="118946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0000"/>
              </a:buClr>
              <a:buSzPts val="1800"/>
              <a:buFont typeface="Georgia"/>
              <a:buNone/>
              <a:defRPr sz="4800" b="1" i="0"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IN" sz="2800" dirty="0"/>
              <a:t>Decision Tree Regressor</a:t>
            </a:r>
          </a:p>
        </p:txBody>
      </p:sp>
      <p:sp>
        <p:nvSpPr>
          <p:cNvPr id="8" name="Title 1">
            <a:extLst>
              <a:ext uri="{FF2B5EF4-FFF2-40B4-BE49-F238E27FC236}">
                <a16:creationId xmlns:a16="http://schemas.microsoft.com/office/drawing/2014/main" id="{F68AA5C3-804F-4D1C-BE76-A0BCDEADB896}"/>
              </a:ext>
            </a:extLst>
          </p:cNvPr>
          <p:cNvSpPr txBox="1">
            <a:spLocks/>
          </p:cNvSpPr>
          <p:nvPr/>
        </p:nvSpPr>
        <p:spPr>
          <a:xfrm>
            <a:off x="3387012" y="3429000"/>
            <a:ext cx="5570375" cy="118946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0000"/>
              </a:buClr>
              <a:buSzPts val="1800"/>
              <a:buFont typeface="Georgia"/>
              <a:buNone/>
              <a:defRPr sz="4800" b="1" i="0"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IN" sz="2800" dirty="0"/>
              <a:t>Random Forest Regressor</a:t>
            </a:r>
          </a:p>
        </p:txBody>
      </p:sp>
      <p:pic>
        <p:nvPicPr>
          <p:cNvPr id="1032" name="Picture 8">
            <a:extLst>
              <a:ext uri="{FF2B5EF4-FFF2-40B4-BE49-F238E27FC236}">
                <a16:creationId xmlns:a16="http://schemas.microsoft.com/office/drawing/2014/main" id="{61071A19-DBF4-4983-AE3D-A1DD5A942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117" y="4301412"/>
            <a:ext cx="5999585" cy="25565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B09B96D-34C7-44A1-8531-497F0F28E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748" y="834413"/>
            <a:ext cx="5167332" cy="29496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50DF94A-79D0-4613-96FB-CCB1CA9208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19" y="834413"/>
            <a:ext cx="4887564" cy="2949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41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9108-AC50-447F-BF86-2DCD3CFB4F09}"/>
              </a:ext>
            </a:extLst>
          </p:cNvPr>
          <p:cNvSpPr>
            <a:spLocks noGrp="1"/>
          </p:cNvSpPr>
          <p:nvPr>
            <p:ph type="title"/>
          </p:nvPr>
        </p:nvSpPr>
        <p:spPr>
          <a:xfrm>
            <a:off x="836581" y="484631"/>
            <a:ext cx="5377605" cy="1232201"/>
          </a:xfrm>
        </p:spPr>
        <p:txBody>
          <a:bodyPr>
            <a:normAutofit fontScale="90000"/>
          </a:bodyPr>
          <a:lstStyle/>
          <a:p>
            <a:pPr algn="ctr"/>
            <a:r>
              <a:rPr lang="en-IN" sz="3200" dirty="0"/>
              <a:t>Random Forest Regressor</a:t>
            </a:r>
            <a:br>
              <a:rPr lang="en-IN" sz="3200" dirty="0"/>
            </a:br>
            <a:r>
              <a:rPr lang="en-IN" sz="3200" dirty="0"/>
              <a:t>with</a:t>
            </a:r>
            <a:br>
              <a:rPr lang="en-IN" sz="3200" dirty="0"/>
            </a:br>
            <a:r>
              <a:rPr lang="en-IN" sz="3200" dirty="0"/>
              <a:t>Grid Search CV</a:t>
            </a:r>
          </a:p>
        </p:txBody>
      </p:sp>
      <p:sp>
        <p:nvSpPr>
          <p:cNvPr id="4" name="Slide Number Placeholder 3">
            <a:extLst>
              <a:ext uri="{FF2B5EF4-FFF2-40B4-BE49-F238E27FC236}">
                <a16:creationId xmlns:a16="http://schemas.microsoft.com/office/drawing/2014/main" id="{6B27E3FE-DF6C-4E42-84CA-4E8F7398392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24</a:t>
            </a:fld>
            <a:endParaRPr lang="en-IN"/>
          </a:p>
        </p:txBody>
      </p:sp>
      <p:sp>
        <p:nvSpPr>
          <p:cNvPr id="5" name="Title 1">
            <a:extLst>
              <a:ext uri="{FF2B5EF4-FFF2-40B4-BE49-F238E27FC236}">
                <a16:creationId xmlns:a16="http://schemas.microsoft.com/office/drawing/2014/main" id="{56803E97-6DC9-49CF-B5BE-783E9CAB4B83}"/>
              </a:ext>
            </a:extLst>
          </p:cNvPr>
          <p:cNvSpPr txBox="1">
            <a:spLocks/>
          </p:cNvSpPr>
          <p:nvPr/>
        </p:nvSpPr>
        <p:spPr>
          <a:xfrm>
            <a:off x="6447453" y="484631"/>
            <a:ext cx="5377605" cy="1232201"/>
          </a:xfrm>
          <a:prstGeom prst="rect">
            <a:avLst/>
          </a:prstGeom>
          <a:noFill/>
          <a:ln>
            <a:noFill/>
          </a:ln>
        </p:spPr>
        <p:txBody>
          <a:bodyPr spcFirstLastPara="1" wrap="square" lIns="91425" tIns="45700" rIns="91425" bIns="45700" anchor="ctr" anchorCtr="0">
            <a:normAutofit fontScale="900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0000"/>
              </a:buClr>
              <a:buSzPts val="1800"/>
              <a:buFont typeface="Georgia"/>
              <a:buNone/>
              <a:defRPr sz="4800" b="1" i="0"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IN" sz="3200" dirty="0"/>
              <a:t>Random Forest Regressor</a:t>
            </a:r>
            <a:br>
              <a:rPr lang="en-IN" sz="3200" dirty="0"/>
            </a:br>
            <a:r>
              <a:rPr lang="en-IN" sz="3200" dirty="0"/>
              <a:t>with</a:t>
            </a:r>
            <a:br>
              <a:rPr lang="en-IN" sz="3200" dirty="0"/>
            </a:br>
            <a:r>
              <a:rPr lang="en-IN" sz="3200" dirty="0"/>
              <a:t>Randomized Search CV</a:t>
            </a:r>
          </a:p>
        </p:txBody>
      </p:sp>
      <p:pic>
        <p:nvPicPr>
          <p:cNvPr id="2054" name="Picture 6">
            <a:extLst>
              <a:ext uri="{FF2B5EF4-FFF2-40B4-BE49-F238E27FC236}">
                <a16:creationId xmlns:a16="http://schemas.microsoft.com/office/drawing/2014/main" id="{9284B952-7425-4DE2-8313-5FC94DF8E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7453" y="2174313"/>
            <a:ext cx="5144338" cy="409847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BAD0CE0-62D2-47E5-B026-8774AEADFA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62" y="2174313"/>
            <a:ext cx="5724524" cy="409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249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SzPts val="7200"/>
              <a:buFont typeface="Georgia"/>
              <a:buNone/>
            </a:pPr>
            <a:r>
              <a:rPr lang="en-IN"/>
              <a:t>Conclusions…</a:t>
            </a:r>
            <a:endParaRPr/>
          </a:p>
        </p:txBody>
      </p:sp>
      <p:sp>
        <p:nvSpPr>
          <p:cNvPr id="300" name="Google Shape;300;p2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4"/>
          <p:cNvSpPr txBox="1">
            <a:spLocks noGrp="1"/>
          </p:cNvSpPr>
          <p:nvPr>
            <p:ph type="title"/>
          </p:nvPr>
        </p:nvSpPr>
        <p:spPr>
          <a:xfrm>
            <a:off x="1066800" y="352747"/>
            <a:ext cx="10058400" cy="94851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Georgia"/>
              <a:buNone/>
            </a:pPr>
            <a:r>
              <a:rPr lang="en-IN" sz="4400" dirty="0"/>
              <a:t>Analysis Drawn</a:t>
            </a:r>
            <a:endParaRPr lang="en-IN" dirty="0"/>
          </a:p>
        </p:txBody>
      </p:sp>
      <p:sp>
        <p:nvSpPr>
          <p:cNvPr id="314" name="Google Shape;314;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26</a:t>
            </a:fld>
            <a:endParaRPr/>
          </a:p>
        </p:txBody>
      </p:sp>
      <p:sp>
        <p:nvSpPr>
          <p:cNvPr id="4" name="TextBox 3">
            <a:extLst>
              <a:ext uri="{FF2B5EF4-FFF2-40B4-BE49-F238E27FC236}">
                <a16:creationId xmlns:a16="http://schemas.microsoft.com/office/drawing/2014/main" id="{A18EA114-4FA9-4078-8A25-90AFB20E300C}"/>
              </a:ext>
            </a:extLst>
          </p:cNvPr>
          <p:cNvSpPr txBox="1"/>
          <p:nvPr/>
        </p:nvSpPr>
        <p:spPr>
          <a:xfrm>
            <a:off x="670249" y="3647039"/>
            <a:ext cx="10851502" cy="2246769"/>
          </a:xfrm>
          <a:prstGeom prst="rect">
            <a:avLst/>
          </a:prstGeom>
          <a:noFill/>
        </p:spPr>
        <p:txBody>
          <a:bodyPr wrap="square" rtlCol="0">
            <a:spAutoFit/>
          </a:bodyPr>
          <a:lstStyle/>
          <a:p>
            <a:pPr algn="l"/>
            <a:r>
              <a:rPr lang="en-US" sz="2000" b="0" i="0" dirty="0">
                <a:solidFill>
                  <a:srgbClr val="000000"/>
                </a:solidFill>
                <a:effectLst/>
                <a:latin typeface="Helvetica Neue"/>
              </a:rPr>
              <a:t>From the above metrics we can draw below analysis,</a:t>
            </a:r>
          </a:p>
          <a:p>
            <a:pPr marL="285750" indent="-285750" algn="l">
              <a:buFont typeface="Arial" panose="020B0604020202020204" pitchFamily="34" charset="0"/>
              <a:buChar char="•"/>
            </a:pPr>
            <a:r>
              <a:rPr lang="en-US" sz="2000" b="0" i="0" dirty="0">
                <a:solidFill>
                  <a:srgbClr val="000000"/>
                </a:solidFill>
                <a:effectLst/>
                <a:latin typeface="Helvetica Neue"/>
              </a:rPr>
              <a:t>Linear Regression Model has less R-Squared Value - </a:t>
            </a:r>
            <a:r>
              <a:rPr lang="en-US" sz="2000" b="1" i="1" dirty="0">
                <a:solidFill>
                  <a:srgbClr val="000000"/>
                </a:solidFill>
                <a:effectLst/>
                <a:latin typeface="Helvetica Neue"/>
              </a:rPr>
              <a:t>Under-Fit Model</a:t>
            </a:r>
            <a:endParaRPr lang="en-US" sz="2000" i="1" dirty="0">
              <a:latin typeface="Helvetica Neue"/>
            </a:endParaRPr>
          </a:p>
          <a:p>
            <a:pPr marL="285750" indent="-285750" algn="l">
              <a:buFont typeface="Arial" panose="020B0604020202020204" pitchFamily="34" charset="0"/>
              <a:buChar char="•"/>
            </a:pPr>
            <a:r>
              <a:rPr lang="en-US" sz="2000" b="0" i="0" dirty="0">
                <a:solidFill>
                  <a:srgbClr val="000000"/>
                </a:solidFill>
                <a:effectLst/>
                <a:latin typeface="Helvetica Neue"/>
              </a:rPr>
              <a:t>Decision Tree Regressor Model has maximum R-Squared Value for train data and less R-Squared Value for test data - </a:t>
            </a:r>
            <a:r>
              <a:rPr lang="en-US" sz="2000" b="1" i="1" dirty="0">
                <a:solidFill>
                  <a:srgbClr val="000000"/>
                </a:solidFill>
                <a:effectLst/>
                <a:latin typeface="Helvetica Neue"/>
              </a:rPr>
              <a:t>Over-Fit Model</a:t>
            </a:r>
            <a:endParaRPr lang="en-US" sz="2000" i="1" dirty="0">
              <a:latin typeface="Helvetica Neue"/>
            </a:endParaRPr>
          </a:p>
          <a:p>
            <a:pPr marL="285750" indent="-285750" algn="l">
              <a:buFont typeface="Arial" panose="020B0604020202020204" pitchFamily="34" charset="0"/>
              <a:buChar char="•"/>
            </a:pPr>
            <a:r>
              <a:rPr lang="en-US" sz="2000" b="0" i="1" dirty="0">
                <a:solidFill>
                  <a:srgbClr val="000000"/>
                </a:solidFill>
                <a:effectLst/>
                <a:latin typeface="Helvetica Neue"/>
              </a:rPr>
              <a:t>Random Forest Regressor </a:t>
            </a:r>
            <a:r>
              <a:rPr lang="en-US" sz="2000" b="0" i="0" dirty="0">
                <a:solidFill>
                  <a:srgbClr val="000000"/>
                </a:solidFill>
                <a:effectLst/>
                <a:latin typeface="Helvetica Neue"/>
              </a:rPr>
              <a:t>Model has better R-Squared Value for test data</a:t>
            </a:r>
          </a:p>
          <a:p>
            <a:pPr marL="285750" indent="-285750" algn="l">
              <a:buFont typeface="Arial" panose="020B0604020202020204" pitchFamily="34" charset="0"/>
              <a:buChar char="•"/>
            </a:pPr>
            <a:r>
              <a:rPr lang="en-US" sz="2000" b="0" i="0" dirty="0">
                <a:solidFill>
                  <a:srgbClr val="000000"/>
                </a:solidFill>
                <a:effectLst/>
                <a:latin typeface="Helvetica Neue"/>
              </a:rPr>
              <a:t>We can best version of </a:t>
            </a:r>
            <a:r>
              <a:rPr lang="en-US" sz="2000" b="0" i="1" dirty="0">
                <a:solidFill>
                  <a:srgbClr val="000000"/>
                </a:solidFill>
                <a:effectLst/>
                <a:latin typeface="Helvetica Neue"/>
              </a:rPr>
              <a:t>Random Forest Regressor</a:t>
            </a:r>
            <a:r>
              <a:rPr lang="en-US" sz="2000" b="0" i="0" dirty="0">
                <a:solidFill>
                  <a:srgbClr val="000000"/>
                </a:solidFill>
                <a:effectLst/>
                <a:latin typeface="Helvetica Neue"/>
              </a:rPr>
              <a:t> by </a:t>
            </a:r>
            <a:r>
              <a:rPr lang="en-US" sz="2000" b="0" i="1" dirty="0">
                <a:solidFill>
                  <a:srgbClr val="000000"/>
                </a:solidFill>
                <a:effectLst/>
                <a:latin typeface="Helvetica Neue"/>
              </a:rPr>
              <a:t>hyper parameter tuning</a:t>
            </a:r>
            <a:r>
              <a:rPr lang="en-US" sz="2000" b="0" i="0" dirty="0">
                <a:solidFill>
                  <a:srgbClr val="000000"/>
                </a:solidFill>
                <a:effectLst/>
                <a:latin typeface="Helvetica Neue"/>
              </a:rPr>
              <a:t> with ‘Grid Search CV’ or ‘Randomized Search CV’</a:t>
            </a:r>
          </a:p>
        </p:txBody>
      </p:sp>
      <p:pic>
        <p:nvPicPr>
          <p:cNvPr id="6" name="Picture 5">
            <a:extLst>
              <a:ext uri="{FF2B5EF4-FFF2-40B4-BE49-F238E27FC236}">
                <a16:creationId xmlns:a16="http://schemas.microsoft.com/office/drawing/2014/main" id="{70692451-A2AE-45E3-A978-ADCDA4F0B455}"/>
              </a:ext>
            </a:extLst>
          </p:cNvPr>
          <p:cNvPicPr>
            <a:picLocks noChangeAspect="1"/>
          </p:cNvPicPr>
          <p:nvPr/>
        </p:nvPicPr>
        <p:blipFill>
          <a:blip r:embed="rId3"/>
          <a:stretch>
            <a:fillRect/>
          </a:stretch>
        </p:blipFill>
        <p:spPr>
          <a:xfrm>
            <a:off x="670249" y="1315113"/>
            <a:ext cx="10851502" cy="21138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5"/>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SzPts val="7200"/>
              <a:buFont typeface="Georgia"/>
              <a:buNone/>
            </a:pPr>
            <a:r>
              <a:rPr lang="en-IN"/>
              <a:t>Thank You…</a:t>
            </a:r>
            <a:endParaRPr/>
          </a:p>
        </p:txBody>
      </p:sp>
      <p:sp>
        <p:nvSpPr>
          <p:cNvPr id="320" name="Google Shape;320;p25"/>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27</a:t>
            </a:fld>
            <a:endParaRPr/>
          </a:p>
        </p:txBody>
      </p:sp>
      <p:sp>
        <p:nvSpPr>
          <p:cNvPr id="321" name="Google Shape;321;p25"/>
          <p:cNvSpPr txBox="1"/>
          <p:nvPr/>
        </p:nvSpPr>
        <p:spPr>
          <a:xfrm>
            <a:off x="7477014" y="4825633"/>
            <a:ext cx="3877408"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800" dirty="0">
                <a:solidFill>
                  <a:schemeClr val="dk1"/>
                </a:solidFill>
                <a:latin typeface="Trebuchet MS"/>
                <a:ea typeface="Trebuchet MS"/>
                <a:cs typeface="Trebuchet MS"/>
                <a:sym typeface="Trebuchet MS"/>
              </a:rPr>
              <a:t>Raghava Joijode</a:t>
            </a:r>
            <a:endParaRPr dirty="0"/>
          </a:p>
          <a:p>
            <a:pPr marL="0" marR="0" lvl="0" indent="0" algn="l" rtl="0">
              <a:spcBef>
                <a:spcPts val="0"/>
              </a:spcBef>
              <a:spcAft>
                <a:spcPts val="0"/>
              </a:spcAft>
              <a:buNone/>
            </a:pPr>
            <a:r>
              <a:rPr lang="en-IN" sz="1800" dirty="0">
                <a:solidFill>
                  <a:schemeClr val="dk1"/>
                </a:solidFill>
                <a:latin typeface="Trebuchet MS"/>
                <a:ea typeface="Trebuchet MS"/>
                <a:cs typeface="Trebuchet MS"/>
                <a:sym typeface="Trebuchet MS"/>
              </a:rPr>
              <a:t>email: </a:t>
            </a:r>
            <a:r>
              <a:rPr lang="en-IN" sz="1800" u="sng" dirty="0">
                <a:solidFill>
                  <a:schemeClr val="dk1"/>
                </a:solidFill>
                <a:latin typeface="Trebuchet MS"/>
                <a:ea typeface="Trebuchet MS"/>
                <a:cs typeface="Trebuchet MS"/>
                <a:sym typeface="Trebuchet MS"/>
                <a:hlinkClick r:id="rId3">
                  <a:extLst>
                    <a:ext uri="{A12FA001-AC4F-418D-AE19-62706E023703}">
                      <ahyp:hlinkClr xmlns:ahyp="http://schemas.microsoft.com/office/drawing/2018/hyperlinkcolor" val="tx"/>
                    </a:ext>
                  </a:extLst>
                </a:hlinkClick>
              </a:rPr>
              <a:t>raghava.joijode@gmail.com</a:t>
            </a:r>
            <a:br>
              <a:rPr lang="en-IN" sz="1800" dirty="0">
                <a:solidFill>
                  <a:schemeClr val="dk1"/>
                </a:solidFill>
                <a:latin typeface="Trebuchet MS"/>
                <a:ea typeface="Trebuchet MS"/>
                <a:cs typeface="Trebuchet MS"/>
                <a:sym typeface="Trebuchet MS"/>
              </a:rPr>
            </a:br>
            <a:endParaRPr sz="1800" dirty="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txBox="1">
            <a:spLocks noGrp="1"/>
          </p:cNvSpPr>
          <p:nvPr>
            <p:ph type="ctrTitle"/>
          </p:nvPr>
        </p:nvSpPr>
        <p:spPr>
          <a:xfrm>
            <a:off x="1192865" y="1520890"/>
            <a:ext cx="9593736" cy="2687216"/>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SzPts val="7200"/>
              <a:buFont typeface="Georgia"/>
              <a:buNone/>
            </a:pPr>
            <a:r>
              <a:rPr lang="en-IN" dirty="0"/>
              <a:t>Problem Statement 					&amp; </a:t>
            </a:r>
            <a:br>
              <a:rPr lang="en-IN" dirty="0"/>
            </a:br>
            <a:r>
              <a:rPr lang="en-IN" dirty="0"/>
              <a:t>				Data…</a:t>
            </a:r>
            <a:endParaRPr dirty="0"/>
          </a:p>
        </p:txBody>
      </p:sp>
      <p:sp>
        <p:nvSpPr>
          <p:cNvPr id="110" name="Google Shape;110;p1"/>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3</a:t>
            </a:fld>
            <a:endParaRPr/>
          </a:p>
        </p:txBody>
      </p:sp>
      <p:pic>
        <p:nvPicPr>
          <p:cNvPr id="2" name="Picture 2" descr="Hass Avocado Tree » Store » Tomorrow's Harvest by Burchell Nursery">
            <a:extLst>
              <a:ext uri="{FF2B5EF4-FFF2-40B4-BE49-F238E27FC236}">
                <a16:creationId xmlns:a16="http://schemas.microsoft.com/office/drawing/2014/main" id="{761C1F7B-3214-4E71-AE28-0A907CE30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89" y="4816540"/>
            <a:ext cx="2192305" cy="1948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635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93C7-8D58-4ACB-BEB1-30F2A084737B}"/>
              </a:ext>
            </a:extLst>
          </p:cNvPr>
          <p:cNvSpPr>
            <a:spLocks noGrp="1"/>
          </p:cNvSpPr>
          <p:nvPr>
            <p:ph type="title"/>
          </p:nvPr>
        </p:nvSpPr>
        <p:spPr>
          <a:xfrm>
            <a:off x="541237" y="148730"/>
            <a:ext cx="5222033" cy="1297515"/>
          </a:xfrm>
        </p:spPr>
        <p:txBody>
          <a:bodyPr>
            <a:normAutofit fontScale="90000"/>
          </a:bodyPr>
          <a:lstStyle/>
          <a:p>
            <a:pPr algn="ctr"/>
            <a:r>
              <a:rPr lang="en-IN" dirty="0"/>
              <a:t>Problem Statement</a:t>
            </a:r>
          </a:p>
        </p:txBody>
      </p:sp>
      <p:sp>
        <p:nvSpPr>
          <p:cNvPr id="3" name="Text Placeholder 2">
            <a:extLst>
              <a:ext uri="{FF2B5EF4-FFF2-40B4-BE49-F238E27FC236}">
                <a16:creationId xmlns:a16="http://schemas.microsoft.com/office/drawing/2014/main" id="{87FD9473-A592-4C42-80AD-F1A2FF4A9244}"/>
              </a:ext>
            </a:extLst>
          </p:cNvPr>
          <p:cNvSpPr>
            <a:spLocks noGrp="1"/>
          </p:cNvSpPr>
          <p:nvPr>
            <p:ph type="body" idx="1"/>
          </p:nvPr>
        </p:nvSpPr>
        <p:spPr>
          <a:xfrm>
            <a:off x="544285" y="1362269"/>
            <a:ext cx="5218985" cy="1665514"/>
          </a:xfrm>
        </p:spPr>
        <p:txBody>
          <a:bodyPr/>
          <a:lstStyle/>
          <a:p>
            <a:pPr algn="l"/>
            <a:r>
              <a:rPr lang="en-US" b="0" i="0" dirty="0">
                <a:solidFill>
                  <a:srgbClr val="000000"/>
                </a:solidFill>
                <a:effectLst/>
                <a:latin typeface="Helvetica Neue"/>
              </a:rPr>
              <a:t>Given historical data on avocado prices and sales volume in multiple US markets, the goal is to predict average price of avocado using best regression model we know so far.</a:t>
            </a:r>
          </a:p>
          <a:p>
            <a:pPr marL="131445" indent="0">
              <a:buNone/>
            </a:pPr>
            <a:endParaRPr lang="en-IN" dirty="0"/>
          </a:p>
        </p:txBody>
      </p:sp>
      <p:sp>
        <p:nvSpPr>
          <p:cNvPr id="4" name="Slide Number Placeholder 3">
            <a:extLst>
              <a:ext uri="{FF2B5EF4-FFF2-40B4-BE49-F238E27FC236}">
                <a16:creationId xmlns:a16="http://schemas.microsoft.com/office/drawing/2014/main" id="{56C96B1A-A167-4587-8909-E5547FE66F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4</a:t>
            </a:fld>
            <a:endParaRPr lang="en-IN"/>
          </a:p>
        </p:txBody>
      </p:sp>
      <p:sp>
        <p:nvSpPr>
          <p:cNvPr id="5" name="Title 1">
            <a:extLst>
              <a:ext uri="{FF2B5EF4-FFF2-40B4-BE49-F238E27FC236}">
                <a16:creationId xmlns:a16="http://schemas.microsoft.com/office/drawing/2014/main" id="{FEB030FD-7D07-4AE6-8A78-8164448371DA}"/>
              </a:ext>
            </a:extLst>
          </p:cNvPr>
          <p:cNvSpPr txBox="1">
            <a:spLocks/>
          </p:cNvSpPr>
          <p:nvPr/>
        </p:nvSpPr>
        <p:spPr>
          <a:xfrm>
            <a:off x="6089095" y="60089"/>
            <a:ext cx="5222033" cy="11622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0000"/>
              </a:buClr>
              <a:buSzPts val="1800"/>
              <a:buFont typeface="Georgia"/>
              <a:buNone/>
              <a:defRPr sz="4800" b="1" i="0"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IN" dirty="0"/>
              <a:t>About Data</a:t>
            </a:r>
          </a:p>
        </p:txBody>
      </p:sp>
      <p:sp>
        <p:nvSpPr>
          <p:cNvPr id="6" name="Text Placeholder 2">
            <a:extLst>
              <a:ext uri="{FF2B5EF4-FFF2-40B4-BE49-F238E27FC236}">
                <a16:creationId xmlns:a16="http://schemas.microsoft.com/office/drawing/2014/main" id="{710CEF47-B253-4627-BDF4-B43C19E01599}"/>
              </a:ext>
            </a:extLst>
          </p:cNvPr>
          <p:cNvSpPr txBox="1">
            <a:spLocks/>
          </p:cNvSpPr>
          <p:nvPr/>
        </p:nvSpPr>
        <p:spPr>
          <a:xfrm>
            <a:off x="6089095" y="977380"/>
            <a:ext cx="5218985" cy="52953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25755" algn="l" rtl="0">
              <a:lnSpc>
                <a:spcPct val="90000"/>
              </a:lnSpc>
              <a:spcBef>
                <a:spcPts val="1200"/>
              </a:spcBef>
              <a:spcAft>
                <a:spcPts val="0"/>
              </a:spcAft>
              <a:buClr>
                <a:srgbClr val="548BB7"/>
              </a:buClr>
              <a:buSzPts val="1530"/>
              <a:buFont typeface="Noto Sans Symbols"/>
              <a:buChar char="▪"/>
              <a:defRPr sz="2000" b="0" i="0" u="none" strike="noStrike" cap="none">
                <a:solidFill>
                  <a:schemeClr val="dk1"/>
                </a:solidFill>
                <a:latin typeface="Trebuchet MS"/>
                <a:ea typeface="Trebuchet MS"/>
                <a:cs typeface="Trebuchet MS"/>
                <a:sym typeface="Trebuchet MS"/>
              </a:defRPr>
            </a:lvl1pPr>
            <a:lvl2pPr marL="914400" marR="0" lvl="1" indent="-325755" algn="l" rtl="0">
              <a:lnSpc>
                <a:spcPct val="90000"/>
              </a:lnSpc>
              <a:spcBef>
                <a:spcPts val="400"/>
              </a:spcBef>
              <a:spcAft>
                <a:spcPts val="0"/>
              </a:spcAft>
              <a:buClr>
                <a:srgbClr val="548BB7"/>
              </a:buClr>
              <a:buSzPts val="1530"/>
              <a:buFont typeface="Noto Sans Symbols"/>
              <a:buChar char="▪"/>
              <a:defRPr sz="1800" b="0" i="0" u="none" strike="noStrike" cap="none">
                <a:solidFill>
                  <a:schemeClr val="dk1"/>
                </a:solidFill>
                <a:latin typeface="Trebuchet MS"/>
                <a:ea typeface="Trebuchet MS"/>
                <a:cs typeface="Trebuchet MS"/>
                <a:sym typeface="Trebuchet MS"/>
              </a:defRPr>
            </a:lvl2pPr>
            <a:lvl3pPr marL="1371600" marR="0" lvl="2" indent="-325755"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3pPr>
            <a:lvl4pPr marL="1828800" marR="0" lvl="3" indent="-325755"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4pPr>
            <a:lvl5pPr marL="2286000" marR="0" lvl="4" indent="-325754"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5pPr>
            <a:lvl6pPr marL="2743200" marR="0" lvl="5" indent="-325754"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6pPr>
            <a:lvl7pPr marL="3200400" marR="0" lvl="6" indent="-325754"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7pPr>
            <a:lvl8pPr marL="3657600" marR="0" lvl="7" indent="-325754"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8pPr>
            <a:lvl9pPr marL="4114800" marR="0" lvl="8" indent="-325754" algn="l" rtl="0">
              <a:lnSpc>
                <a:spcPct val="90000"/>
              </a:lnSpc>
              <a:spcBef>
                <a:spcPts val="400"/>
              </a:spcBef>
              <a:spcAft>
                <a:spcPts val="20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9pPr>
          </a:lstStyle>
          <a:p>
            <a:r>
              <a:rPr lang="en-US" b="0" i="0" dirty="0">
                <a:solidFill>
                  <a:srgbClr val="000000"/>
                </a:solidFill>
                <a:effectLst/>
                <a:latin typeface="Helvetica Neue"/>
              </a:rPr>
              <a:t>The dataset consists of the information about HASS Avocado sales.</a:t>
            </a:r>
          </a:p>
          <a:p>
            <a:r>
              <a:rPr lang="en-US" b="0" i="0" dirty="0">
                <a:solidFill>
                  <a:srgbClr val="000000"/>
                </a:solidFill>
                <a:effectLst/>
                <a:latin typeface="Helvetica Neue"/>
              </a:rPr>
              <a:t>We have details of historical data on avocado prices and sales volume in multiple US markets along with other features like date of sale, average price, total volume sold, total bags sold, year and type of avocado.</a:t>
            </a:r>
          </a:p>
          <a:p>
            <a:r>
              <a:rPr lang="en-US" dirty="0">
                <a:solidFill>
                  <a:srgbClr val="000000"/>
                </a:solidFill>
                <a:latin typeface="Helvetica Neue"/>
              </a:rPr>
              <a:t>We are also provided with size of avocado’s – like </a:t>
            </a:r>
            <a:r>
              <a:rPr lang="en-US" i="1" dirty="0">
                <a:solidFill>
                  <a:srgbClr val="000000"/>
                </a:solidFill>
                <a:latin typeface="Helvetica Neue"/>
              </a:rPr>
              <a:t>4046</a:t>
            </a:r>
            <a:r>
              <a:rPr lang="en-US" dirty="0">
                <a:solidFill>
                  <a:srgbClr val="000000"/>
                </a:solidFill>
                <a:latin typeface="Helvetica Neue"/>
              </a:rPr>
              <a:t>, </a:t>
            </a:r>
            <a:r>
              <a:rPr lang="en-US" i="1" dirty="0">
                <a:solidFill>
                  <a:srgbClr val="000000"/>
                </a:solidFill>
                <a:latin typeface="Helvetica Neue"/>
              </a:rPr>
              <a:t>4225</a:t>
            </a:r>
            <a:r>
              <a:rPr lang="en-US" dirty="0">
                <a:solidFill>
                  <a:srgbClr val="000000"/>
                </a:solidFill>
                <a:latin typeface="Helvetica Neue"/>
              </a:rPr>
              <a:t>, </a:t>
            </a:r>
            <a:r>
              <a:rPr lang="en-US" i="1" dirty="0">
                <a:solidFill>
                  <a:srgbClr val="000000"/>
                </a:solidFill>
                <a:latin typeface="Helvetica Neue"/>
              </a:rPr>
              <a:t>4770</a:t>
            </a:r>
            <a:endParaRPr lang="en-US" b="0" i="1" dirty="0">
              <a:solidFill>
                <a:srgbClr val="000000"/>
              </a:solidFill>
              <a:effectLst/>
              <a:latin typeface="Helvetica Neue"/>
            </a:endParaRPr>
          </a:p>
          <a:p>
            <a:r>
              <a:rPr lang="en-IN" b="0" i="0" dirty="0">
                <a:solidFill>
                  <a:srgbClr val="000000"/>
                </a:solidFill>
                <a:effectLst/>
                <a:latin typeface="Helvetica Neue"/>
              </a:rPr>
              <a:t>18249 observations</a:t>
            </a:r>
            <a:endParaRPr lang="en-US" b="0" i="0" dirty="0">
              <a:solidFill>
                <a:srgbClr val="000000"/>
              </a:solidFill>
              <a:effectLst/>
              <a:latin typeface="Helvetica Neue"/>
            </a:endParaRPr>
          </a:p>
          <a:p>
            <a:r>
              <a:rPr lang="en-IN" b="0" i="0" dirty="0">
                <a:solidFill>
                  <a:srgbClr val="000000"/>
                </a:solidFill>
                <a:effectLst/>
                <a:latin typeface="Helvetica Neue"/>
              </a:rPr>
              <a:t>13 features</a:t>
            </a:r>
          </a:p>
          <a:p>
            <a:r>
              <a:rPr lang="en-IN" dirty="0">
                <a:solidFill>
                  <a:srgbClr val="000000"/>
                </a:solidFill>
                <a:latin typeface="Helvetica Neue"/>
              </a:rPr>
              <a:t>Up on further analysis:</a:t>
            </a:r>
          </a:p>
          <a:p>
            <a:pPr lvl="1"/>
            <a:r>
              <a:rPr lang="en-IN" dirty="0">
                <a:solidFill>
                  <a:srgbClr val="000000"/>
                </a:solidFill>
                <a:latin typeface="Helvetica Neue"/>
              </a:rPr>
              <a:t>10 Numeric features</a:t>
            </a:r>
          </a:p>
          <a:p>
            <a:pPr lvl="1"/>
            <a:r>
              <a:rPr lang="en-IN" dirty="0">
                <a:solidFill>
                  <a:srgbClr val="000000"/>
                </a:solidFill>
                <a:latin typeface="Helvetica Neue"/>
              </a:rPr>
              <a:t>3 Categorical features</a:t>
            </a:r>
            <a:endParaRPr lang="en-US" dirty="0">
              <a:solidFill>
                <a:srgbClr val="000000"/>
              </a:solidFill>
              <a:latin typeface="Helvetica Neue"/>
            </a:endParaRPr>
          </a:p>
        </p:txBody>
      </p:sp>
      <p:pic>
        <p:nvPicPr>
          <p:cNvPr id="8" name="Picture 7">
            <a:extLst>
              <a:ext uri="{FF2B5EF4-FFF2-40B4-BE49-F238E27FC236}">
                <a16:creationId xmlns:a16="http://schemas.microsoft.com/office/drawing/2014/main" id="{982D4309-041E-4BF7-99F0-17B5D7B29A50}"/>
              </a:ext>
            </a:extLst>
          </p:cNvPr>
          <p:cNvPicPr>
            <a:picLocks noChangeAspect="1"/>
          </p:cNvPicPr>
          <p:nvPr/>
        </p:nvPicPr>
        <p:blipFill>
          <a:blip r:embed="rId2"/>
          <a:stretch>
            <a:fillRect/>
          </a:stretch>
        </p:blipFill>
        <p:spPr>
          <a:xfrm>
            <a:off x="883920" y="3191069"/>
            <a:ext cx="4879350" cy="3169368"/>
          </a:xfrm>
          <a:prstGeom prst="rect">
            <a:avLst/>
          </a:prstGeom>
        </p:spPr>
      </p:pic>
      <p:cxnSp>
        <p:nvCxnSpPr>
          <p:cNvPr id="14" name="Straight Connector 13">
            <a:extLst>
              <a:ext uri="{FF2B5EF4-FFF2-40B4-BE49-F238E27FC236}">
                <a16:creationId xmlns:a16="http://schemas.microsoft.com/office/drawing/2014/main" id="{8D61E777-F6FC-4AD4-9FD5-79227C934EBB}"/>
              </a:ext>
            </a:extLst>
          </p:cNvPr>
          <p:cNvCxnSpPr/>
          <p:nvPr/>
        </p:nvCxnSpPr>
        <p:spPr>
          <a:xfrm>
            <a:off x="880872" y="3102428"/>
            <a:ext cx="4882398"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1106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txBox="1">
            <a:spLocks noGrp="1"/>
          </p:cNvSpPr>
          <p:nvPr>
            <p:ph type="ctrTitle"/>
          </p:nvPr>
        </p:nvSpPr>
        <p:spPr>
          <a:xfrm>
            <a:off x="1192865" y="1520890"/>
            <a:ext cx="9593736" cy="2687216"/>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SzPts val="7200"/>
              <a:buFont typeface="Georgia"/>
              <a:buNone/>
            </a:pPr>
            <a:r>
              <a:rPr lang="en-IN" dirty="0"/>
              <a:t>Feature Engineering       &amp; </a:t>
            </a:r>
            <a:br>
              <a:rPr lang="en-IN" dirty="0"/>
            </a:br>
            <a:r>
              <a:rPr lang="en-IN" dirty="0"/>
              <a:t>Data Insights…</a:t>
            </a:r>
            <a:endParaRPr dirty="0"/>
          </a:p>
        </p:txBody>
      </p:sp>
      <p:sp>
        <p:nvSpPr>
          <p:cNvPr id="110" name="Google Shape;110;p1"/>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5</a:t>
            </a:fld>
            <a:endParaRPr/>
          </a:p>
        </p:txBody>
      </p:sp>
      <p:pic>
        <p:nvPicPr>
          <p:cNvPr id="2" name="Picture 2" descr="Hass Avocado Tree » Store » Tomorrow's Harvest by Burchell Nursery">
            <a:extLst>
              <a:ext uri="{FF2B5EF4-FFF2-40B4-BE49-F238E27FC236}">
                <a16:creationId xmlns:a16="http://schemas.microsoft.com/office/drawing/2014/main" id="{761C1F7B-3214-4E71-AE28-0A907CE30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89" y="4816540"/>
            <a:ext cx="2192305" cy="1948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64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93C7-8D58-4ACB-BEB1-30F2A084737B}"/>
              </a:ext>
            </a:extLst>
          </p:cNvPr>
          <p:cNvSpPr>
            <a:spLocks noGrp="1"/>
          </p:cNvSpPr>
          <p:nvPr>
            <p:ph type="title"/>
          </p:nvPr>
        </p:nvSpPr>
        <p:spPr>
          <a:xfrm>
            <a:off x="421758" y="709127"/>
            <a:ext cx="4108642" cy="905629"/>
          </a:xfrm>
        </p:spPr>
        <p:txBody>
          <a:bodyPr>
            <a:noAutofit/>
          </a:bodyPr>
          <a:lstStyle/>
          <a:p>
            <a:pPr algn="ctr"/>
            <a:r>
              <a:rPr lang="en-IN" sz="3200" dirty="0"/>
              <a:t>Data pre-profiling</a:t>
            </a:r>
            <a:br>
              <a:rPr lang="en-IN" sz="3200" dirty="0"/>
            </a:br>
            <a:r>
              <a:rPr lang="en-IN" sz="3200" dirty="0"/>
              <a:t>observations</a:t>
            </a:r>
          </a:p>
        </p:txBody>
      </p:sp>
      <p:sp>
        <p:nvSpPr>
          <p:cNvPr id="3" name="Text Placeholder 2">
            <a:extLst>
              <a:ext uri="{FF2B5EF4-FFF2-40B4-BE49-F238E27FC236}">
                <a16:creationId xmlns:a16="http://schemas.microsoft.com/office/drawing/2014/main" id="{87FD9473-A592-4C42-80AD-F1A2FF4A9244}"/>
              </a:ext>
            </a:extLst>
          </p:cNvPr>
          <p:cNvSpPr>
            <a:spLocks noGrp="1"/>
          </p:cNvSpPr>
          <p:nvPr>
            <p:ph type="body" idx="1"/>
          </p:nvPr>
        </p:nvSpPr>
        <p:spPr>
          <a:xfrm>
            <a:off x="474632" y="2045736"/>
            <a:ext cx="3724144" cy="4103137"/>
          </a:xfrm>
        </p:spPr>
        <p:txBody>
          <a:bodyPr>
            <a:normAutofit fontScale="92500" lnSpcReduction="10000"/>
          </a:bodyPr>
          <a:lstStyle/>
          <a:p>
            <a:r>
              <a:rPr lang="en-US" b="1" i="0" dirty="0">
                <a:solidFill>
                  <a:srgbClr val="000000"/>
                </a:solidFill>
                <a:effectLst/>
                <a:latin typeface="Helvetica Neue"/>
              </a:rPr>
              <a:t>Average Price (Target variable)</a:t>
            </a:r>
            <a:r>
              <a:rPr lang="en-US" b="0" i="0" dirty="0">
                <a:solidFill>
                  <a:srgbClr val="000000"/>
                </a:solidFill>
                <a:effectLst/>
                <a:latin typeface="Helvetica Neue"/>
              </a:rPr>
              <a:t> is normally distributed but slightly right skewed</a:t>
            </a:r>
          </a:p>
          <a:p>
            <a:r>
              <a:rPr lang="en-US" b="1" dirty="0">
                <a:solidFill>
                  <a:srgbClr val="000000"/>
                </a:solidFill>
                <a:latin typeface="Helvetica Neue"/>
              </a:rPr>
              <a:t>C</a:t>
            </a:r>
            <a:r>
              <a:rPr lang="en-US" b="1" i="0" dirty="0">
                <a:solidFill>
                  <a:srgbClr val="000000"/>
                </a:solidFill>
                <a:effectLst/>
                <a:latin typeface="Helvetica Neue"/>
              </a:rPr>
              <a:t>onventional</a:t>
            </a:r>
            <a:r>
              <a:rPr lang="en-US" b="0" i="0" dirty="0">
                <a:solidFill>
                  <a:srgbClr val="000000"/>
                </a:solidFill>
                <a:effectLst/>
                <a:latin typeface="Helvetica Neue"/>
              </a:rPr>
              <a:t> and </a:t>
            </a:r>
            <a:r>
              <a:rPr lang="en-US" b="1" i="0" dirty="0">
                <a:solidFill>
                  <a:srgbClr val="000000"/>
                </a:solidFill>
                <a:effectLst/>
                <a:latin typeface="Helvetica Neue"/>
              </a:rPr>
              <a:t>organic</a:t>
            </a:r>
            <a:r>
              <a:rPr lang="en-US" b="0" i="0" dirty="0">
                <a:solidFill>
                  <a:srgbClr val="000000"/>
                </a:solidFill>
                <a:effectLst/>
                <a:latin typeface="Helvetica Neue"/>
              </a:rPr>
              <a:t> avocados are uniformly distribute in terms of observations</a:t>
            </a:r>
          </a:p>
          <a:p>
            <a:r>
              <a:rPr lang="en-US" b="0" i="0" dirty="0">
                <a:solidFill>
                  <a:srgbClr val="000000"/>
                </a:solidFill>
                <a:effectLst/>
                <a:latin typeface="Helvetica Neue"/>
              </a:rPr>
              <a:t>Organic av</a:t>
            </a:r>
            <a:r>
              <a:rPr lang="en-US" dirty="0">
                <a:solidFill>
                  <a:srgbClr val="000000"/>
                </a:solidFill>
                <a:latin typeface="Helvetica Neue"/>
              </a:rPr>
              <a:t>ocados are </a:t>
            </a:r>
            <a:r>
              <a:rPr lang="en-US" i="1" u="sng" dirty="0">
                <a:solidFill>
                  <a:srgbClr val="000000"/>
                </a:solidFill>
                <a:latin typeface="Helvetica Neue"/>
              </a:rPr>
              <a:t>more costlier</a:t>
            </a:r>
            <a:r>
              <a:rPr lang="en-US" dirty="0">
                <a:solidFill>
                  <a:srgbClr val="000000"/>
                </a:solidFill>
                <a:latin typeface="Helvetica Neue"/>
              </a:rPr>
              <a:t> and are less in volume </a:t>
            </a:r>
          </a:p>
          <a:p>
            <a:r>
              <a:rPr lang="en-US" b="1" i="0" dirty="0">
                <a:solidFill>
                  <a:srgbClr val="000000"/>
                </a:solidFill>
                <a:effectLst/>
                <a:latin typeface="Helvetica Neue"/>
              </a:rPr>
              <a:t>Region</a:t>
            </a:r>
            <a:r>
              <a:rPr lang="en-US" b="0" i="0" dirty="0">
                <a:solidFill>
                  <a:srgbClr val="000000"/>
                </a:solidFill>
                <a:effectLst/>
                <a:latin typeface="Helvetica Neue"/>
              </a:rPr>
              <a:t> and </a:t>
            </a:r>
            <a:r>
              <a:rPr lang="en-US" b="1" i="0" dirty="0">
                <a:solidFill>
                  <a:srgbClr val="000000"/>
                </a:solidFill>
                <a:effectLst/>
                <a:latin typeface="Helvetica Neue"/>
              </a:rPr>
              <a:t>Date</a:t>
            </a:r>
            <a:r>
              <a:rPr lang="en-US" b="0" i="0" dirty="0">
                <a:solidFill>
                  <a:srgbClr val="000000"/>
                </a:solidFill>
                <a:effectLst/>
                <a:latin typeface="Helvetica Neue"/>
              </a:rPr>
              <a:t> are uniformly distributed and have </a:t>
            </a:r>
            <a:r>
              <a:rPr lang="en-US" b="0" i="1" u="sng" dirty="0">
                <a:solidFill>
                  <a:srgbClr val="000000"/>
                </a:solidFill>
                <a:effectLst/>
                <a:latin typeface="Helvetica Neue"/>
              </a:rPr>
              <a:t>high cardinality</a:t>
            </a:r>
            <a:endParaRPr lang="en-US" b="0" i="0" dirty="0">
              <a:solidFill>
                <a:srgbClr val="000000"/>
              </a:solidFill>
              <a:effectLst/>
              <a:latin typeface="Helvetica Neue"/>
            </a:endParaRPr>
          </a:p>
          <a:p>
            <a:endParaRPr lang="en-IN" dirty="0"/>
          </a:p>
        </p:txBody>
      </p:sp>
      <p:sp>
        <p:nvSpPr>
          <p:cNvPr id="4" name="Slide Number Placeholder 3">
            <a:extLst>
              <a:ext uri="{FF2B5EF4-FFF2-40B4-BE49-F238E27FC236}">
                <a16:creationId xmlns:a16="http://schemas.microsoft.com/office/drawing/2014/main" id="{56C96B1A-A167-4587-8909-E5547FE66F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6</a:t>
            </a:fld>
            <a:endParaRPr lang="en-IN"/>
          </a:p>
        </p:txBody>
      </p:sp>
      <p:sp>
        <p:nvSpPr>
          <p:cNvPr id="5" name="Title 1">
            <a:extLst>
              <a:ext uri="{FF2B5EF4-FFF2-40B4-BE49-F238E27FC236}">
                <a16:creationId xmlns:a16="http://schemas.microsoft.com/office/drawing/2014/main" id="{C4442A74-564E-4B46-923A-8BF0457B5564}"/>
              </a:ext>
            </a:extLst>
          </p:cNvPr>
          <p:cNvSpPr txBox="1">
            <a:spLocks/>
          </p:cNvSpPr>
          <p:nvPr/>
        </p:nvSpPr>
        <p:spPr>
          <a:xfrm>
            <a:off x="6904591" y="0"/>
            <a:ext cx="4108642" cy="90562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0000"/>
              </a:buClr>
              <a:buSzPts val="1800"/>
              <a:buFont typeface="Georgia"/>
              <a:buNone/>
              <a:defRPr sz="4800" b="1" i="0"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IN" sz="3200" dirty="0"/>
              <a:t>Data processing</a:t>
            </a:r>
          </a:p>
        </p:txBody>
      </p:sp>
      <p:sp>
        <p:nvSpPr>
          <p:cNvPr id="6" name="Text Placeholder 2">
            <a:extLst>
              <a:ext uri="{FF2B5EF4-FFF2-40B4-BE49-F238E27FC236}">
                <a16:creationId xmlns:a16="http://schemas.microsoft.com/office/drawing/2014/main" id="{F7BFD8B5-141E-47E7-92E3-C5FA1747EACE}"/>
              </a:ext>
            </a:extLst>
          </p:cNvPr>
          <p:cNvSpPr txBox="1">
            <a:spLocks/>
          </p:cNvSpPr>
          <p:nvPr/>
        </p:nvSpPr>
        <p:spPr>
          <a:xfrm>
            <a:off x="4583274" y="905629"/>
            <a:ext cx="7134094" cy="79254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25755" algn="l" rtl="0">
              <a:lnSpc>
                <a:spcPct val="90000"/>
              </a:lnSpc>
              <a:spcBef>
                <a:spcPts val="1200"/>
              </a:spcBef>
              <a:spcAft>
                <a:spcPts val="0"/>
              </a:spcAft>
              <a:buClr>
                <a:srgbClr val="548BB7"/>
              </a:buClr>
              <a:buSzPts val="1530"/>
              <a:buFont typeface="Noto Sans Symbols"/>
              <a:buChar char="▪"/>
              <a:defRPr sz="2000" b="0" i="0" u="none" strike="noStrike" cap="none">
                <a:solidFill>
                  <a:schemeClr val="dk1"/>
                </a:solidFill>
                <a:latin typeface="Trebuchet MS"/>
                <a:ea typeface="Trebuchet MS"/>
                <a:cs typeface="Trebuchet MS"/>
                <a:sym typeface="Trebuchet MS"/>
              </a:defRPr>
            </a:lvl1pPr>
            <a:lvl2pPr marL="914400" marR="0" lvl="1" indent="-325755" algn="l" rtl="0">
              <a:lnSpc>
                <a:spcPct val="90000"/>
              </a:lnSpc>
              <a:spcBef>
                <a:spcPts val="400"/>
              </a:spcBef>
              <a:spcAft>
                <a:spcPts val="0"/>
              </a:spcAft>
              <a:buClr>
                <a:srgbClr val="548BB7"/>
              </a:buClr>
              <a:buSzPts val="1530"/>
              <a:buFont typeface="Noto Sans Symbols"/>
              <a:buChar char="▪"/>
              <a:defRPr sz="1800" b="0" i="0" u="none" strike="noStrike" cap="none">
                <a:solidFill>
                  <a:schemeClr val="dk1"/>
                </a:solidFill>
                <a:latin typeface="Trebuchet MS"/>
                <a:ea typeface="Trebuchet MS"/>
                <a:cs typeface="Trebuchet MS"/>
                <a:sym typeface="Trebuchet MS"/>
              </a:defRPr>
            </a:lvl2pPr>
            <a:lvl3pPr marL="1371600" marR="0" lvl="2" indent="-325755"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3pPr>
            <a:lvl4pPr marL="1828800" marR="0" lvl="3" indent="-325755"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4pPr>
            <a:lvl5pPr marL="2286000" marR="0" lvl="4" indent="-325754"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5pPr>
            <a:lvl6pPr marL="2743200" marR="0" lvl="5" indent="-325754"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6pPr>
            <a:lvl7pPr marL="3200400" marR="0" lvl="6" indent="-325754"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7pPr>
            <a:lvl8pPr marL="3657600" marR="0" lvl="7" indent="-325754" algn="l" rtl="0">
              <a:lnSpc>
                <a:spcPct val="90000"/>
              </a:lnSpc>
              <a:spcBef>
                <a:spcPts val="400"/>
              </a:spcBef>
              <a:spcAft>
                <a:spcPts val="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8pPr>
            <a:lvl9pPr marL="4114800" marR="0" lvl="8" indent="-325754" algn="l" rtl="0">
              <a:lnSpc>
                <a:spcPct val="90000"/>
              </a:lnSpc>
              <a:spcBef>
                <a:spcPts val="400"/>
              </a:spcBef>
              <a:spcAft>
                <a:spcPts val="200"/>
              </a:spcAft>
              <a:buClr>
                <a:srgbClr val="548BB7"/>
              </a:buClr>
              <a:buSzPts val="1530"/>
              <a:buFont typeface="Noto Sans Symbols"/>
              <a:buChar char="▪"/>
              <a:defRPr sz="1600" b="0" i="0" u="none" strike="noStrike" cap="none">
                <a:solidFill>
                  <a:schemeClr val="dk1"/>
                </a:solidFill>
                <a:latin typeface="Trebuchet MS"/>
                <a:ea typeface="Trebuchet MS"/>
                <a:cs typeface="Trebuchet MS"/>
                <a:sym typeface="Trebuchet MS"/>
              </a:defRPr>
            </a:lvl9pPr>
          </a:lstStyle>
          <a:p>
            <a:pPr lvl="1"/>
            <a:r>
              <a:rPr lang="en-US" b="0" i="0" dirty="0">
                <a:solidFill>
                  <a:srgbClr val="000000"/>
                </a:solidFill>
                <a:effectLst/>
                <a:latin typeface="Helvetica Neue"/>
              </a:rPr>
              <a:t>Derive some insightful columns from </a:t>
            </a:r>
            <a:r>
              <a:rPr lang="en-US" b="1" i="0" dirty="0">
                <a:solidFill>
                  <a:srgbClr val="000000"/>
                </a:solidFill>
                <a:effectLst/>
                <a:latin typeface="Helvetica Neue"/>
              </a:rPr>
              <a:t>Date</a:t>
            </a:r>
            <a:r>
              <a:rPr lang="en-US" b="0" i="0" dirty="0">
                <a:solidFill>
                  <a:srgbClr val="000000"/>
                </a:solidFill>
                <a:effectLst/>
                <a:latin typeface="Helvetica Neue"/>
              </a:rPr>
              <a:t> - like 'Season', 'Month', 'Quarter'</a:t>
            </a:r>
            <a:endParaRPr lang="en-IN" dirty="0"/>
          </a:p>
        </p:txBody>
      </p:sp>
      <p:pic>
        <p:nvPicPr>
          <p:cNvPr id="3074" name="Picture 2">
            <a:extLst>
              <a:ext uri="{FF2B5EF4-FFF2-40B4-BE49-F238E27FC236}">
                <a16:creationId xmlns:a16="http://schemas.microsoft.com/office/drawing/2014/main" id="{5D4F3141-0421-47F3-9D04-D5F48DF2C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3099" y="1678857"/>
            <a:ext cx="6818797" cy="256737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0075AC3E-E5F4-4366-8E95-BB2CC348D27D}"/>
              </a:ext>
            </a:extLst>
          </p:cNvPr>
          <p:cNvCxnSpPr>
            <a:stCxn id="2" idx="3"/>
          </p:cNvCxnSpPr>
          <p:nvPr/>
        </p:nvCxnSpPr>
        <p:spPr>
          <a:xfrm>
            <a:off x="4530400" y="1161942"/>
            <a:ext cx="0" cy="568756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B190551-FF09-41D0-80DD-497C68B717AC}"/>
              </a:ext>
            </a:extLst>
          </p:cNvPr>
          <p:cNvSpPr txBox="1"/>
          <p:nvPr/>
        </p:nvSpPr>
        <p:spPr>
          <a:xfrm>
            <a:off x="4967773" y="4246234"/>
            <a:ext cx="6661353" cy="2462213"/>
          </a:xfrm>
          <a:prstGeom prst="rect">
            <a:avLst/>
          </a:prstGeom>
          <a:noFill/>
        </p:spPr>
        <p:txBody>
          <a:bodyPr wrap="square" rtlCol="0">
            <a:spAutoFit/>
          </a:bodyPr>
          <a:lstStyle/>
          <a:p>
            <a:r>
              <a:rPr lang="en-IN" b="1" dirty="0"/>
              <a:t>Observations</a:t>
            </a:r>
          </a:p>
          <a:p>
            <a:endParaRPr lang="en-IN" b="1" dirty="0"/>
          </a:p>
          <a:p>
            <a:pPr marL="285750" indent="-285750">
              <a:buFont typeface="Arial" panose="020B0604020202020204" pitchFamily="34" charset="0"/>
              <a:buChar char="•"/>
            </a:pPr>
            <a:r>
              <a:rPr lang="en-US" b="0" i="0" dirty="0">
                <a:solidFill>
                  <a:srgbClr val="000000"/>
                </a:solidFill>
                <a:effectLst/>
                <a:latin typeface="Helvetica Neue"/>
              </a:rPr>
              <a:t>Average price drops in the months of December, January, February, May, June, July</a:t>
            </a:r>
          </a:p>
          <a:p>
            <a:pPr marL="285750" indent="-285750">
              <a:buFont typeface="Arial" panose="020B0604020202020204" pitchFamily="34" charset="0"/>
              <a:buChar char="•"/>
            </a:pPr>
            <a:r>
              <a:rPr lang="en-US" b="0" i="0" dirty="0">
                <a:solidFill>
                  <a:srgbClr val="000000"/>
                </a:solidFill>
                <a:effectLst/>
                <a:latin typeface="Helvetica Neue"/>
              </a:rPr>
              <a:t>No much variance in price w.r.t Quarter - So we can drop this column</a:t>
            </a:r>
          </a:p>
          <a:p>
            <a:pPr marL="285750" indent="-285750">
              <a:buFont typeface="Arial" panose="020B0604020202020204" pitchFamily="34" charset="0"/>
              <a:buChar char="•"/>
            </a:pPr>
            <a:r>
              <a:rPr lang="en-US" b="0" i="0" dirty="0">
                <a:solidFill>
                  <a:srgbClr val="000000"/>
                </a:solidFill>
                <a:effectLst/>
                <a:latin typeface="Helvetica Neue"/>
              </a:rPr>
              <a:t>In winters Avocado prices drops more than any other seasons</a:t>
            </a:r>
          </a:p>
          <a:p>
            <a:pPr marL="285750" indent="-285750">
              <a:buFont typeface="Arial" panose="020B0604020202020204" pitchFamily="34" charset="0"/>
              <a:buChar char="•"/>
            </a:pPr>
            <a:r>
              <a:rPr lang="en-US" b="0" i="0" dirty="0">
                <a:solidFill>
                  <a:srgbClr val="000000"/>
                </a:solidFill>
                <a:effectLst/>
                <a:latin typeface="Helvetica Neue"/>
              </a:rPr>
              <a:t>As seasons and Date are correlated with Month </a:t>
            </a:r>
          </a:p>
          <a:p>
            <a:pPr marL="285750" indent="-285750">
              <a:buFont typeface="Arial" panose="020B0604020202020204" pitchFamily="34" charset="0"/>
              <a:buChar char="•"/>
            </a:pPr>
            <a:r>
              <a:rPr lang="en-US" dirty="0">
                <a:latin typeface="Helvetica Neue"/>
              </a:rPr>
              <a:t>And as Month </a:t>
            </a:r>
            <a:r>
              <a:rPr lang="en-US" b="0" i="0" dirty="0">
                <a:solidFill>
                  <a:srgbClr val="000000"/>
                </a:solidFill>
                <a:effectLst/>
                <a:latin typeface="Helvetica Neue"/>
              </a:rPr>
              <a:t>gives more info we can drop `Season`, `Date` and have `Month` column as an important feature</a:t>
            </a:r>
          </a:p>
          <a:p>
            <a:pPr marL="285750" indent="-285750">
              <a:buFont typeface="Arial" panose="020B0604020202020204" pitchFamily="34" charset="0"/>
              <a:buChar char="•"/>
            </a:pPr>
            <a:endParaRPr lang="en-IN" b="0" i="0" dirty="0">
              <a:solidFill>
                <a:srgbClr val="000000"/>
              </a:solidFill>
              <a:effectLst/>
              <a:latin typeface="Helvetica Neue"/>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8933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93C7-8D58-4ACB-BEB1-30F2A084737B}"/>
              </a:ext>
            </a:extLst>
          </p:cNvPr>
          <p:cNvSpPr>
            <a:spLocks noGrp="1"/>
          </p:cNvSpPr>
          <p:nvPr>
            <p:ph type="title"/>
          </p:nvPr>
        </p:nvSpPr>
        <p:spPr>
          <a:xfrm>
            <a:off x="1387140" y="279919"/>
            <a:ext cx="9122246" cy="1082351"/>
          </a:xfrm>
        </p:spPr>
        <p:txBody>
          <a:bodyPr>
            <a:normAutofit/>
          </a:bodyPr>
          <a:lstStyle/>
          <a:p>
            <a:pPr algn="ctr"/>
            <a:r>
              <a:rPr lang="en-IN" sz="3200" dirty="0"/>
              <a:t>Mean Average Price w.r.t Categorical Columns - Type, Year, Region, Month</a:t>
            </a:r>
          </a:p>
        </p:txBody>
      </p:sp>
      <p:sp>
        <p:nvSpPr>
          <p:cNvPr id="4" name="Slide Number Placeholder 3">
            <a:extLst>
              <a:ext uri="{FF2B5EF4-FFF2-40B4-BE49-F238E27FC236}">
                <a16:creationId xmlns:a16="http://schemas.microsoft.com/office/drawing/2014/main" id="{56C96B1A-A167-4587-8909-E5547FE66F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7</a:t>
            </a:fld>
            <a:endParaRPr lang="en-IN"/>
          </a:p>
        </p:txBody>
      </p:sp>
      <p:pic>
        <p:nvPicPr>
          <p:cNvPr id="5122" name="Picture 2">
            <a:extLst>
              <a:ext uri="{FF2B5EF4-FFF2-40B4-BE49-F238E27FC236}">
                <a16:creationId xmlns:a16="http://schemas.microsoft.com/office/drawing/2014/main" id="{12484358-2928-4106-AD8B-99C7A5372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170" y="1380931"/>
            <a:ext cx="10136187" cy="5047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57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93C7-8D58-4ACB-BEB1-30F2A084737B}"/>
              </a:ext>
            </a:extLst>
          </p:cNvPr>
          <p:cNvSpPr>
            <a:spLocks noGrp="1"/>
          </p:cNvSpPr>
          <p:nvPr>
            <p:ph type="title"/>
          </p:nvPr>
        </p:nvSpPr>
        <p:spPr>
          <a:xfrm>
            <a:off x="1894113" y="139960"/>
            <a:ext cx="8108303" cy="1082351"/>
          </a:xfrm>
        </p:spPr>
        <p:txBody>
          <a:bodyPr>
            <a:normAutofit fontScale="90000"/>
          </a:bodyPr>
          <a:lstStyle/>
          <a:p>
            <a:pPr algn="ctr"/>
            <a:r>
              <a:rPr lang="en-IN" dirty="0"/>
              <a:t>Box Plot to see for outliers</a:t>
            </a:r>
          </a:p>
        </p:txBody>
      </p:sp>
      <p:sp>
        <p:nvSpPr>
          <p:cNvPr id="4" name="Slide Number Placeholder 3">
            <a:extLst>
              <a:ext uri="{FF2B5EF4-FFF2-40B4-BE49-F238E27FC236}">
                <a16:creationId xmlns:a16="http://schemas.microsoft.com/office/drawing/2014/main" id="{56C96B1A-A167-4587-8909-E5547FE66F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8</a:t>
            </a:fld>
            <a:endParaRPr lang="en-IN"/>
          </a:p>
        </p:txBody>
      </p:sp>
      <p:pic>
        <p:nvPicPr>
          <p:cNvPr id="7170" name="Picture 2">
            <a:extLst>
              <a:ext uri="{FF2B5EF4-FFF2-40B4-BE49-F238E27FC236}">
                <a16:creationId xmlns:a16="http://schemas.microsoft.com/office/drawing/2014/main" id="{48AB9071-0A30-43F6-A991-6D74B9200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733" y="1017038"/>
            <a:ext cx="5202206" cy="30384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BC71D82-2C7C-41CA-89EA-92A58824C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17037"/>
            <a:ext cx="5202206" cy="30384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B2D489D0-6B7E-4F66-8AA5-2B9390185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733" y="4142792"/>
            <a:ext cx="7593268" cy="27152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591442-BA18-417A-B2DF-0E794B040632}"/>
              </a:ext>
            </a:extLst>
          </p:cNvPr>
          <p:cNvSpPr txBox="1"/>
          <p:nvPr/>
        </p:nvSpPr>
        <p:spPr>
          <a:xfrm>
            <a:off x="8697103" y="4333792"/>
            <a:ext cx="2995127" cy="1938992"/>
          </a:xfrm>
          <a:prstGeom prst="rect">
            <a:avLst/>
          </a:prstGeom>
          <a:noFill/>
        </p:spPr>
        <p:txBody>
          <a:bodyPr wrap="square" rtlCol="0">
            <a:spAutoFit/>
          </a:bodyPr>
          <a:lstStyle/>
          <a:p>
            <a:r>
              <a:rPr lang="en-US" sz="2400" b="0" i="0" dirty="0">
                <a:solidFill>
                  <a:srgbClr val="000000"/>
                </a:solidFill>
                <a:effectLst/>
                <a:latin typeface="Helvetica Neue"/>
              </a:rPr>
              <a:t>There are some outliers present but these are not too extreme so we do not drop any records</a:t>
            </a:r>
            <a:endParaRPr lang="en-IN" sz="2400" dirty="0"/>
          </a:p>
        </p:txBody>
      </p:sp>
    </p:spTree>
    <p:extLst>
      <p:ext uri="{BB962C8B-B14F-4D97-AF65-F5344CB8AC3E}">
        <p14:creationId xmlns:p14="http://schemas.microsoft.com/office/powerpoint/2010/main" val="3817365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93C7-8D58-4ACB-BEB1-30F2A084737B}"/>
              </a:ext>
            </a:extLst>
          </p:cNvPr>
          <p:cNvSpPr>
            <a:spLocks noGrp="1"/>
          </p:cNvSpPr>
          <p:nvPr>
            <p:ph type="title"/>
          </p:nvPr>
        </p:nvSpPr>
        <p:spPr>
          <a:xfrm>
            <a:off x="6400799" y="709127"/>
            <a:ext cx="5057193" cy="1082351"/>
          </a:xfrm>
        </p:spPr>
        <p:txBody>
          <a:bodyPr>
            <a:noAutofit/>
          </a:bodyPr>
          <a:lstStyle/>
          <a:p>
            <a:pPr algn="ctr"/>
            <a:r>
              <a:rPr lang="en-IN" sz="3200" dirty="0"/>
              <a:t>Distribution of Average Price (Target Variable)</a:t>
            </a:r>
          </a:p>
        </p:txBody>
      </p:sp>
      <p:sp>
        <p:nvSpPr>
          <p:cNvPr id="4" name="Slide Number Placeholder 3">
            <a:extLst>
              <a:ext uri="{FF2B5EF4-FFF2-40B4-BE49-F238E27FC236}">
                <a16:creationId xmlns:a16="http://schemas.microsoft.com/office/drawing/2014/main" id="{56C96B1A-A167-4587-8909-E5547FE66F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9</a:t>
            </a:fld>
            <a:endParaRPr lang="en-IN"/>
          </a:p>
        </p:txBody>
      </p:sp>
      <p:pic>
        <p:nvPicPr>
          <p:cNvPr id="4098" name="Picture 2">
            <a:extLst>
              <a:ext uri="{FF2B5EF4-FFF2-40B4-BE49-F238E27FC236}">
                <a16:creationId xmlns:a16="http://schemas.microsoft.com/office/drawing/2014/main" id="{1C112FBD-2AA1-4AAC-A987-B3E07568B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28" y="508798"/>
            <a:ext cx="5289874" cy="321411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4584E90-DF58-4C97-A66D-176233A37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678" y="1968759"/>
            <a:ext cx="5703530" cy="41707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F7EBCA6-310A-4B6D-8A58-AD0F0EF4095B}"/>
              </a:ext>
            </a:extLst>
          </p:cNvPr>
          <p:cNvSpPr txBox="1"/>
          <p:nvPr/>
        </p:nvSpPr>
        <p:spPr>
          <a:xfrm>
            <a:off x="608338" y="4693299"/>
            <a:ext cx="5075853" cy="523220"/>
          </a:xfrm>
          <a:prstGeom prst="rect">
            <a:avLst/>
          </a:prstGeom>
          <a:noFill/>
        </p:spPr>
        <p:txBody>
          <a:bodyPr wrap="square" rtlCol="0">
            <a:spAutoFit/>
          </a:bodyPr>
          <a:lstStyle/>
          <a:p>
            <a:r>
              <a:rPr lang="en-US" dirty="0"/>
              <a:t>Dropping observations with positively skewed data on average price.</a:t>
            </a:r>
            <a:endParaRPr lang="en-IN" dirty="0"/>
          </a:p>
        </p:txBody>
      </p:sp>
    </p:spTree>
    <p:extLst>
      <p:ext uri="{BB962C8B-B14F-4D97-AF65-F5344CB8AC3E}">
        <p14:creationId xmlns:p14="http://schemas.microsoft.com/office/powerpoint/2010/main" val="763003469"/>
      </p:ext>
    </p:extLst>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TotalTime>
  <Words>952</Words>
  <Application>Microsoft Office PowerPoint</Application>
  <PresentationFormat>Widescreen</PresentationFormat>
  <Paragraphs>154</Paragraphs>
  <Slides>27</Slides>
  <Notes>11</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Arial</vt:lpstr>
      <vt:lpstr>Calibri</vt:lpstr>
      <vt:lpstr>Georgia</vt:lpstr>
      <vt:lpstr>Helvetica Neue</vt:lpstr>
      <vt:lpstr>Linux Libertine</vt:lpstr>
      <vt:lpstr>medium-content-serif-font</vt:lpstr>
      <vt:lpstr>Noto Sans Symbols</vt:lpstr>
      <vt:lpstr>Trebuchet MS</vt:lpstr>
      <vt:lpstr>Wood Type</vt:lpstr>
      <vt:lpstr>Hass Avocado Price Prediction…</vt:lpstr>
      <vt:lpstr>Agenda…</vt:lpstr>
      <vt:lpstr>Problem Statement      &amp;      Data…</vt:lpstr>
      <vt:lpstr>Problem Statement</vt:lpstr>
      <vt:lpstr>Feature Engineering       &amp;  Data Insights…</vt:lpstr>
      <vt:lpstr>Data pre-profiling observations</vt:lpstr>
      <vt:lpstr>Mean Average Price w.r.t Categorical Columns - Type, Year, Region, Month</vt:lpstr>
      <vt:lpstr>Box Plot to see for outliers</vt:lpstr>
      <vt:lpstr>Distribution of Average Price (Target Variable)</vt:lpstr>
      <vt:lpstr>Checking for Assumptions</vt:lpstr>
      <vt:lpstr>Processing Data…</vt:lpstr>
      <vt:lpstr>Feature scaling</vt:lpstr>
      <vt:lpstr>Encoding</vt:lpstr>
      <vt:lpstr>Building Models…</vt:lpstr>
      <vt:lpstr>Models</vt:lpstr>
      <vt:lpstr>Predicting &amp; Evaluating  Prices…</vt:lpstr>
      <vt:lpstr>Predictions of Train Dataset</vt:lpstr>
      <vt:lpstr>Predictions of Test/Future Dataset</vt:lpstr>
      <vt:lpstr>Hyperparameter Tuning…</vt:lpstr>
      <vt:lpstr>Hyperparameter Tuning</vt:lpstr>
      <vt:lpstr>Evaluating of hyperparameter tuned models</vt:lpstr>
      <vt:lpstr>Plotting Models…</vt:lpstr>
      <vt:lpstr>Linear Regression</vt:lpstr>
      <vt:lpstr>Random Forest Regressor with Grid Search CV</vt:lpstr>
      <vt:lpstr>Conclusions…</vt:lpstr>
      <vt:lpstr>Analysis Drawn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Hass Avocado Price Prediction…</dc:title>
  <dc:creator>Raghava Joijode</dc:creator>
  <cp:lastModifiedBy>Raghava Joijode</cp:lastModifiedBy>
  <cp:revision>48</cp:revision>
  <dcterms:created xsi:type="dcterms:W3CDTF">2020-07-08T09:38:57Z</dcterms:created>
  <dcterms:modified xsi:type="dcterms:W3CDTF">2020-09-13T11:19:33Z</dcterms:modified>
</cp:coreProperties>
</file>