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798" y="9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www.researchgate.net/publication/370482840_EPICRAFT-_Ecommerce_for_Artisans" TargetMode="External"/><Relationship Id="rId3" Type="http://schemas.openxmlformats.org/officeDocument/2006/relationships/hyperlink" Target="https://ieeexplore.ieee.org/author/144467242344911" TargetMode="External"/><Relationship Id="rId7" Type="http://schemas.openxmlformats.org/officeDocument/2006/relationships/hyperlink" Target="https://ieeexplore.ieee.org/abstract/document/1054394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ieeexplore.ieee.org/author/37089711926" TargetMode="External"/><Relationship Id="rId11" Type="http://schemas.openxmlformats.org/officeDocument/2006/relationships/image" Target="../media/image2.png"/><Relationship Id="rId5" Type="http://schemas.openxmlformats.org/officeDocument/2006/relationships/hyperlink" Target="https://ieeexplore.ieee.org/author/37089820746" TargetMode="External"/><Relationship Id="rId10" Type="http://schemas.openxmlformats.org/officeDocument/2006/relationships/hyperlink" Target="https://iarjset.com/wp-content/uploads/2023/06/IARJSET-ICMART-13.pdf" TargetMode="External"/><Relationship Id="rId4" Type="http://schemas.openxmlformats.org/officeDocument/2006/relationships/hyperlink" Target="https://ieeexplore.ieee.org/author/431204199832020" TargetMode="External"/><Relationship Id="rId9" Type="http://schemas.openxmlformats.org/officeDocument/2006/relationships/hyperlink" Target="https://ijrpr.com/uploads/V4ISSUE5/IJRPR1330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953214" y="1863466"/>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STUDENT INNOVATION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252628" y="1630507"/>
            <a:ext cx="5924550" cy="532453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2300" b="1" dirty="0">
                <a:latin typeface="Arial" panose="020B0604020202020204" pitchFamily="34" charset="0"/>
                <a:cs typeface="Arial" panose="020B0604020202020204" pitchFamily="34" charset="0"/>
              </a:rPr>
              <a:t>Problem Statement ID –SH1592</a:t>
            </a:r>
          </a:p>
          <a:p>
            <a:pPr marL="285750" indent="-285750">
              <a:buFont typeface="Arial" panose="020B0604020202020204" pitchFamily="34" charset="0"/>
              <a:buChar char="•"/>
            </a:pPr>
            <a:endParaRPr lang="en-US" sz="23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b="1" dirty="0">
                <a:latin typeface="Arial" panose="020B0604020202020204" pitchFamily="34" charset="0"/>
                <a:cs typeface="Arial" panose="020B0604020202020204" pitchFamily="34" charset="0"/>
              </a:rPr>
              <a:t>Problem Statement Title- Student Innovation</a:t>
            </a:r>
          </a:p>
          <a:p>
            <a:pPr marL="285750" indent="-285750">
              <a:buFont typeface="Arial" panose="020B0604020202020204" pitchFamily="34" charset="0"/>
              <a:buChar char="•"/>
            </a:pPr>
            <a:endParaRPr lang="en-US" sz="23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b="1" dirty="0">
                <a:latin typeface="Arial" panose="020B0604020202020204" pitchFamily="34" charset="0"/>
                <a:cs typeface="Arial" panose="020B0604020202020204" pitchFamily="34" charset="0"/>
              </a:rPr>
              <a:t>Theme- Clean And Green technology(e.g., "Online e-commerce platform for local artisans")</a:t>
            </a:r>
          </a:p>
          <a:p>
            <a:pPr marL="285750" indent="-285750">
              <a:buFont typeface="Arial" panose="020B0604020202020204" pitchFamily="34" charset="0"/>
              <a:buChar char="•"/>
            </a:pPr>
            <a:endParaRPr lang="en-US" sz="23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b="1" dirty="0">
                <a:latin typeface="Arial" panose="020B0604020202020204" pitchFamily="34" charset="0"/>
                <a:cs typeface="Arial" panose="020B0604020202020204" pitchFamily="34" charset="0"/>
              </a:rPr>
              <a:t>PS Category- Software</a:t>
            </a:r>
          </a:p>
          <a:p>
            <a:pPr marL="285750" indent="-285750">
              <a:buFont typeface="Arial" panose="020B0604020202020204" pitchFamily="34" charset="0"/>
              <a:buChar char="•"/>
            </a:pPr>
            <a:endParaRPr lang="en-US" sz="23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b="1" dirty="0">
                <a:latin typeface="Arial" panose="020B0604020202020204" pitchFamily="34" charset="0"/>
                <a:cs typeface="Arial" panose="020B0604020202020204" pitchFamily="34" charset="0"/>
              </a:rPr>
              <a:t>Team ID-48686</a:t>
            </a:r>
          </a:p>
          <a:p>
            <a:pPr marL="285750" indent="-285750">
              <a:buFont typeface="Arial" panose="020B0604020202020204" pitchFamily="34" charset="0"/>
              <a:buChar char="•"/>
            </a:pPr>
            <a:endParaRPr lang="en-US" sz="23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b="1" dirty="0">
                <a:latin typeface="Arial" panose="020B0604020202020204" pitchFamily="34" charset="0"/>
                <a:cs typeface="Arial" panose="020B0604020202020204" pitchFamily="34" charset="0"/>
              </a:rPr>
              <a:t>Team Name (Hustle Squad)</a:t>
            </a:r>
            <a:endParaRPr lang="en-IN" sz="23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593511" y="68216"/>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ARTIZON</a:t>
            </a:r>
          </a:p>
        </p:txBody>
      </p:sp>
      <p:sp>
        <p:nvSpPr>
          <p:cNvPr id="15362" name="TextBox 8"/>
          <p:cNvSpPr txBox="1">
            <a:spLocks noChangeArrowheads="1"/>
          </p:cNvSpPr>
          <p:nvPr/>
        </p:nvSpPr>
        <p:spPr bwMode="auto">
          <a:xfrm>
            <a:off x="345860" y="2599175"/>
            <a:ext cx="11500277" cy="2215991"/>
          </a:xfrm>
          <a:prstGeom prst="rect">
            <a:avLst/>
          </a:prstGeom>
          <a:noFill/>
          <a:ln w="9525">
            <a:noFill/>
            <a:miter lim="800000"/>
            <a:headEnd/>
            <a:tailEnd/>
          </a:ln>
        </p:spPr>
        <p:txBody>
          <a:bodyPr wrap="square" lIns="91440" tIns="45720" rIns="91440" bIns="45720" anchor="t">
            <a:spAutoFit/>
          </a:bodyPr>
          <a:lstStyle/>
          <a:p>
            <a:pPr marL="342900" indent="-342900">
              <a:buFont typeface="Arial" panose="020B0604020202020204" pitchFamily="34" charset="0"/>
              <a:buChar char="•"/>
            </a:pPr>
            <a:r>
              <a:rPr lang="en-US" sz="2300" dirty="0">
                <a:latin typeface="Arial"/>
                <a:ea typeface="ＭＳ Ｐゴシック"/>
                <a:cs typeface="Arial"/>
              </a:rPr>
              <a:t>	Our artisan marketplace is an innovative online platform connecting local artists with buyers and renters. It showcases unique, handcrafted products while supporting the local creative community. The platform offers both purchase and rental options, catering to various customer needs and preferences</a:t>
            </a:r>
            <a:endParaRPr lang="en-US" dirty="0">
              <a:latin typeface="Arial"/>
              <a:ea typeface="ＭＳ Ｐゴシック"/>
              <a:cs typeface="Arial"/>
            </a:endParaRPr>
          </a:p>
          <a:p>
            <a:endParaRPr lang="en-US" sz="2300" dirty="0">
              <a:latin typeface="Arial" pitchFamily="34" charset="0"/>
              <a:cs typeface="Arial" pitchFamily="34" charset="0"/>
            </a:endParaRPr>
          </a:p>
          <a:p>
            <a:r>
              <a:rPr lang="en-US" sz="2300" dirty="0">
                <a:latin typeface="Arial" pitchFamily="34" charset="0"/>
                <a:cs typeface="Arial" pitchFamily="34" charset="0"/>
              </a:rPr>
              <a:t>	</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Hustle Squad</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955701" y="1456928"/>
            <a:ext cx="5346776" cy="4093428"/>
          </a:xfrm>
          <a:prstGeom prst="rect">
            <a:avLst/>
          </a:prstGeom>
          <a:noFill/>
          <a:ln w="9525">
            <a:noFill/>
            <a:miter lim="800000"/>
            <a:headEnd/>
            <a:tailEnd/>
          </a:ln>
        </p:spPr>
        <p:txBody>
          <a:bodyPr wrap="square">
            <a:spAutoFit/>
          </a:bodyPr>
          <a:lstStyle/>
          <a:p>
            <a:pPr algn="l"/>
            <a:r>
              <a:rPr lang="en-US" sz="2000" b="1" i="0" dirty="0">
                <a:solidFill>
                  <a:srgbClr val="111111"/>
                </a:solidFill>
                <a:effectLst/>
                <a:latin typeface="-apple-system"/>
              </a:rPr>
              <a:t>Technologies to be used:</a:t>
            </a:r>
            <a:endParaRPr lang="en-US" sz="2000" b="0" i="0" dirty="0">
              <a:solidFill>
                <a:srgbClr val="111111"/>
              </a:solidFill>
              <a:effectLst/>
              <a:latin typeface="-apple-system"/>
            </a:endParaRPr>
          </a:p>
          <a:p>
            <a:pPr lvl="1">
              <a:buFont typeface="Arial" panose="020B0604020202020204" pitchFamily="34" charset="0"/>
              <a:buChar char="•"/>
            </a:pPr>
            <a:r>
              <a:rPr lang="en-US" sz="2000" b="0" i="0" dirty="0">
                <a:solidFill>
                  <a:srgbClr val="111111"/>
                </a:solidFill>
                <a:effectLst/>
                <a:latin typeface="-apple-system"/>
              </a:rPr>
              <a:t>Frontend (HTML, CSS, JavaScript)</a:t>
            </a:r>
          </a:p>
          <a:p>
            <a:pPr lvl="1">
              <a:buFont typeface="Arial" panose="020B0604020202020204" pitchFamily="34" charset="0"/>
              <a:buChar char="•"/>
            </a:pPr>
            <a:r>
              <a:rPr lang="en-US" sz="2000" b="0" i="0" dirty="0">
                <a:solidFill>
                  <a:srgbClr val="111111"/>
                </a:solidFill>
                <a:effectLst/>
                <a:latin typeface="-apple-system"/>
              </a:rPr>
              <a:t>Backend (NodeJS)</a:t>
            </a:r>
          </a:p>
          <a:p>
            <a:pPr lvl="1">
              <a:buFont typeface="Arial" panose="020B0604020202020204" pitchFamily="34" charset="0"/>
              <a:buChar char="•"/>
            </a:pPr>
            <a:r>
              <a:rPr lang="en-US" sz="2000" b="0" i="0" dirty="0">
                <a:solidFill>
                  <a:srgbClr val="111111"/>
                </a:solidFill>
                <a:effectLst/>
                <a:latin typeface="-apple-system"/>
              </a:rPr>
              <a:t>Database (MongoDB)</a:t>
            </a:r>
          </a:p>
          <a:p>
            <a:pPr lvl="1">
              <a:buFont typeface="Arial" panose="020B0604020202020204" pitchFamily="34" charset="0"/>
              <a:buChar char="•"/>
            </a:pPr>
            <a:r>
              <a:rPr lang="en-US" sz="2000" b="0" i="0" dirty="0">
                <a:solidFill>
                  <a:srgbClr val="111111"/>
                </a:solidFill>
                <a:effectLst/>
                <a:latin typeface="-apple-system"/>
              </a:rPr>
              <a:t>Payment Gateway integration</a:t>
            </a:r>
          </a:p>
          <a:p>
            <a:pPr lvl="1">
              <a:buFont typeface="Arial" panose="020B0604020202020204" pitchFamily="34" charset="0"/>
              <a:buChar char="•"/>
            </a:pPr>
            <a:r>
              <a:rPr lang="en-US" sz="2000" b="0" i="0" dirty="0">
                <a:solidFill>
                  <a:srgbClr val="111111"/>
                </a:solidFill>
                <a:effectLst/>
                <a:latin typeface="-apple-system"/>
              </a:rPr>
              <a:t>Cloud hosting (AWS)</a:t>
            </a:r>
          </a:p>
          <a:p>
            <a:pPr algn="l"/>
            <a:r>
              <a:rPr lang="en-US" sz="2000" b="1" i="0" dirty="0">
                <a:solidFill>
                  <a:srgbClr val="111111"/>
                </a:solidFill>
                <a:effectLst/>
                <a:latin typeface="-apple-system"/>
              </a:rPr>
              <a:t>Methodology:</a:t>
            </a:r>
            <a:endParaRPr lang="en-US" sz="2000" b="0" i="0" dirty="0">
              <a:solidFill>
                <a:srgbClr val="111111"/>
              </a:solidFill>
              <a:effectLst/>
              <a:latin typeface="-apple-system"/>
            </a:endParaRPr>
          </a:p>
          <a:p>
            <a:pPr lvl="1"/>
            <a:r>
              <a:rPr lang="en-US" sz="2000" b="0" i="0" dirty="0">
                <a:solidFill>
                  <a:srgbClr val="111111"/>
                </a:solidFill>
                <a:effectLst/>
                <a:latin typeface="-apple-system"/>
              </a:rPr>
              <a:t>The system will have two main user flows: artisan registration and product listing; customer browsing and purchasing.</a:t>
            </a:r>
          </a:p>
          <a:p>
            <a:pPr lvl="1"/>
            <a:r>
              <a:rPr lang="en-US" sz="2000" b="0" i="0" dirty="0">
                <a:solidFill>
                  <a:srgbClr val="111111"/>
                </a:solidFill>
                <a:effectLst/>
                <a:latin typeface="-apple-system"/>
              </a:rPr>
              <a:t>The platform will be built using modern web technologies and follow an agile methodology.</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Hustle squad</a:t>
            </a:r>
            <a:endParaRPr lang="en-IN" dirty="0"/>
          </a:p>
        </p:txBody>
      </p:sp>
      <p:pic>
        <p:nvPicPr>
          <p:cNvPr id="9" name="Picture 8">
            <a:extLst>
              <a:ext uri="{FF2B5EF4-FFF2-40B4-BE49-F238E27FC236}">
                <a16:creationId xmlns:a16="http://schemas.microsoft.com/office/drawing/2014/main" id="{03EC7B1B-E584-A9DB-10B9-59E428898E0D}"/>
              </a:ext>
            </a:extLst>
          </p:cNvPr>
          <p:cNvPicPr>
            <a:picLocks noChangeAspect="1"/>
          </p:cNvPicPr>
          <p:nvPr/>
        </p:nvPicPr>
        <p:blipFill>
          <a:blip r:embed="rId4"/>
          <a:stretch>
            <a:fillRect/>
          </a:stretch>
        </p:blipFill>
        <p:spPr>
          <a:xfrm>
            <a:off x="6307117" y="1456928"/>
            <a:ext cx="5275283" cy="43163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329773" y="1462911"/>
            <a:ext cx="5224272" cy="4524315"/>
          </a:xfrm>
          <a:prstGeom prst="rect">
            <a:avLst/>
          </a:prstGeom>
          <a:noFill/>
          <a:ln w="9525">
            <a:noFill/>
            <a:miter lim="800000"/>
            <a:headEnd/>
            <a:tailEnd/>
          </a:ln>
        </p:spPr>
        <p:txBody>
          <a:bodyPr wrap="square" lIns="91440" tIns="45720" rIns="91440" bIns="45720" anchor="t">
            <a:spAutoFit/>
          </a:bodyPr>
          <a:lstStyle/>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User-Friendly: Minimal onboarding friction, scalable to other regions.</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Roadmap: Expand from local to national and global markets.</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Artisan &amp; Customer Growth: 500 artisans and 1000 customers in </a:t>
            </a:r>
            <a:r>
              <a:rPr lang="en-US" sz="1600">
                <a:solidFill>
                  <a:prstClr val="black"/>
                </a:solidFill>
                <a:latin typeface="Arial"/>
                <a:ea typeface="ＭＳ Ｐゴシック"/>
                <a:cs typeface="Arial"/>
              </a:rPr>
              <a:t>6 months.</a:t>
            </a:r>
            <a:endParaRPr lang="en-US" sz="1600" dirty="0">
              <a:solidFill>
                <a:prstClr val="black"/>
              </a:solidFill>
              <a:latin typeface="Arial"/>
              <a:ea typeface="ＭＳ Ｐゴシック"/>
              <a:cs typeface="Arial"/>
            </a:endParaRP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Rental Feature: Managed through a review and rating system to ensure trust.</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Logistics: Partner with local delivery services for cost-effective, safe delivery.</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Onboarding Artisans: Digital and in-person workshops, incentives, and follow-up evaluations.</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Financial Model: Commission-based with premium listing services.</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Revenue Growth: 15% increase in sales, moderate growth in the rental market.</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a:ea typeface="ＭＳ Ｐゴシック"/>
                <a:cs typeface="Arial"/>
              </a:rPr>
              <a:t>Challenges: Scaling delivery and increasing artisan engagement through partnerships and education.</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 Hustle squad</a:t>
            </a:r>
            <a:endParaRPr lang="en-IN" dirty="0"/>
          </a:p>
        </p:txBody>
      </p:sp>
      <p:pic>
        <p:nvPicPr>
          <p:cNvPr id="15" name="Picture 14">
            <a:extLst>
              <a:ext uri="{FF2B5EF4-FFF2-40B4-BE49-F238E27FC236}">
                <a16:creationId xmlns:a16="http://schemas.microsoft.com/office/drawing/2014/main" id="{F0C9DA58-4108-D9DE-A1C6-916F597D267A}"/>
              </a:ext>
            </a:extLst>
          </p:cNvPr>
          <p:cNvPicPr>
            <a:picLocks noChangeAspect="1"/>
          </p:cNvPicPr>
          <p:nvPr/>
        </p:nvPicPr>
        <p:blipFill>
          <a:blip r:embed="rId4"/>
          <a:stretch>
            <a:fillRect/>
          </a:stretch>
        </p:blipFill>
        <p:spPr>
          <a:xfrm>
            <a:off x="5394960" y="1163709"/>
            <a:ext cx="6797039" cy="5191053"/>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Hustle squad</a:t>
            </a:r>
            <a:endParaRPr lang="en-IN" dirty="0"/>
          </a:p>
        </p:txBody>
      </p:sp>
      <p:pic>
        <p:nvPicPr>
          <p:cNvPr id="5" name="Picture 4">
            <a:extLst>
              <a:ext uri="{FF2B5EF4-FFF2-40B4-BE49-F238E27FC236}">
                <a16:creationId xmlns:a16="http://schemas.microsoft.com/office/drawing/2014/main" id="{F6E246EF-F9AE-5C58-7491-8EDB172C7682}"/>
              </a:ext>
            </a:extLst>
          </p:cNvPr>
          <p:cNvPicPr>
            <a:picLocks noChangeAspect="1"/>
          </p:cNvPicPr>
          <p:nvPr/>
        </p:nvPicPr>
        <p:blipFill>
          <a:blip r:embed="rId4"/>
          <a:stretch>
            <a:fillRect/>
          </a:stretch>
        </p:blipFill>
        <p:spPr>
          <a:xfrm>
            <a:off x="6815468" y="1623405"/>
            <a:ext cx="5235018" cy="3611189"/>
          </a:xfrm>
          <a:prstGeom prst="rect">
            <a:avLst/>
          </a:prstGeom>
        </p:spPr>
      </p:pic>
      <p:sp>
        <p:nvSpPr>
          <p:cNvPr id="13" name="TextBox 12">
            <a:extLst>
              <a:ext uri="{FF2B5EF4-FFF2-40B4-BE49-F238E27FC236}">
                <a16:creationId xmlns:a16="http://schemas.microsoft.com/office/drawing/2014/main" id="{CB8DB26E-8A2B-7DEF-166C-3C151FADCD46}"/>
              </a:ext>
            </a:extLst>
          </p:cNvPr>
          <p:cNvSpPr txBox="1"/>
          <p:nvPr/>
        </p:nvSpPr>
        <p:spPr>
          <a:xfrm>
            <a:off x="329773" y="1395246"/>
            <a:ext cx="6702623" cy="4247317"/>
          </a:xfrm>
          <a:prstGeom prst="rect">
            <a:avLst/>
          </a:prstGeom>
          <a:noFill/>
        </p:spPr>
        <p:txBody>
          <a:bodyPr wrap="square" rtlCol="0">
            <a:spAutoFit/>
          </a:bodyPr>
          <a:lstStyle/>
          <a:p>
            <a:r>
              <a:rPr lang="en-US" b="1" dirty="0"/>
              <a:t>Economic:</a:t>
            </a:r>
          </a:p>
          <a:p>
            <a:pPr lvl="1"/>
            <a:r>
              <a:rPr lang="en-US" dirty="0"/>
              <a:t>• Local artisans can expect a 15% increase in sales due to exposure to online buyers, based</a:t>
            </a:r>
          </a:p>
          <a:p>
            <a:pPr lvl="1"/>
            <a:r>
              <a:rPr lang="en-US" dirty="0"/>
              <a:t>on market analysis of similar platforms.</a:t>
            </a:r>
          </a:p>
          <a:p>
            <a:pPr lvl="1"/>
            <a:r>
              <a:rPr lang="en-US" dirty="0"/>
              <a:t>• Average rent income will increase as per product type.</a:t>
            </a:r>
          </a:p>
          <a:p>
            <a:r>
              <a:rPr lang="en-US" b="1" dirty="0"/>
              <a:t>Social:</a:t>
            </a:r>
          </a:p>
          <a:p>
            <a:pPr lvl="1"/>
            <a:r>
              <a:rPr lang="en-US" dirty="0"/>
              <a:t>• Connect 500+ artisans in rural areas within the first 6 months of launch.</a:t>
            </a:r>
          </a:p>
          <a:p>
            <a:pPr lvl="1"/>
            <a:r>
              <a:rPr lang="en-US" dirty="0"/>
              <a:t>• Platform supports traditional craftsmanship, aiming to preserve at least 10 regional art forms.</a:t>
            </a:r>
          </a:p>
          <a:p>
            <a:r>
              <a:rPr lang="en-US" b="1" dirty="0"/>
              <a:t>Environmental:</a:t>
            </a:r>
          </a:p>
          <a:p>
            <a:pPr lvl="1"/>
            <a:r>
              <a:rPr lang="en-US" dirty="0"/>
              <a:t>• Support for sustainable production: set of listed products will use eco-friendly materials.</a:t>
            </a:r>
          </a:p>
          <a:p>
            <a:pPr lvl="1"/>
            <a:r>
              <a:rPr lang="en-US" dirty="0"/>
              <a:t>• Reduction of carbon footprint by promoting local sales instead of imports.</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74700" y="1395246"/>
            <a:ext cx="9385300" cy="4985980"/>
          </a:xfrm>
          <a:prstGeom prst="rect">
            <a:avLst/>
          </a:prstGeom>
          <a:noFill/>
          <a:ln w="9525">
            <a:noFill/>
            <a:miter lim="800000"/>
            <a:headEnd/>
            <a:tailEnd/>
          </a:ln>
        </p:spPr>
        <p:txBody>
          <a:bodyPr wrap="square">
            <a:spAutoFit/>
          </a:bodyPr>
          <a:lstStyle/>
          <a:p>
            <a:r>
              <a:rPr lang="en-IN" sz="2800" b="1" dirty="0"/>
              <a:t>Reference:</a:t>
            </a:r>
          </a:p>
          <a:p>
            <a:endParaRPr lang="en-IN" sz="2800" b="1" dirty="0"/>
          </a:p>
          <a:p>
            <a:r>
              <a:rPr lang="en-US" sz="16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Empowering Local Artisans through Mobile E-commerce </a:t>
            </a:r>
            <a:r>
              <a:rPr lang="en-US" sz="1600" b="1" i="0" dirty="0">
                <a:solidFill>
                  <a:srgbClr val="333333"/>
                </a:solidFill>
                <a:effectLst/>
                <a:latin typeface="HelveticaNeue Regular"/>
              </a:rPr>
              <a:t>:</a:t>
            </a:r>
          </a:p>
          <a:p>
            <a:endParaRPr lang="en-US" sz="1600" b="1" i="0" dirty="0">
              <a:solidFill>
                <a:srgbClr val="333333"/>
              </a:solidFill>
              <a:effectLst/>
              <a:latin typeface="HelveticaNeue Regular"/>
            </a:endParaRPr>
          </a:p>
          <a:p>
            <a:pPr marL="285750" indent="-285750">
              <a:buFont typeface="Wingdings" panose="05000000000000000000" pitchFamily="2" charset="2"/>
              <a:buChar char="ü"/>
            </a:pPr>
            <a:r>
              <a:rPr lang="en-IN" sz="1600" b="0" i="0" u="none" strike="noStrike" dirty="0">
                <a:solidFill>
                  <a:srgbClr val="006699"/>
                </a:solidFill>
                <a:effectLst/>
                <a:latin typeface="HelveticaNeue Regular"/>
                <a:hlinkClick r:id="rId3"/>
              </a:rPr>
              <a:t>Ch. Venkata Kalyan</a:t>
            </a:r>
            <a:r>
              <a:rPr lang="en-IN" sz="1600" b="0" i="0" dirty="0">
                <a:solidFill>
                  <a:srgbClr val="333333"/>
                </a:solidFill>
                <a:effectLst/>
                <a:latin typeface="HelveticaNeue Regular"/>
              </a:rPr>
              <a:t>; </a:t>
            </a:r>
            <a:r>
              <a:rPr lang="en-IN" sz="1600" b="0" i="0" u="none" strike="noStrike" dirty="0">
                <a:solidFill>
                  <a:srgbClr val="006699"/>
                </a:solidFill>
                <a:effectLst/>
                <a:latin typeface="HelveticaNeue Regular"/>
                <a:hlinkClick r:id="rId4"/>
              </a:rPr>
              <a:t>V. V. S. N </a:t>
            </a:r>
            <a:r>
              <a:rPr lang="en-IN" sz="1600" b="0" i="0" u="none" strike="noStrike" dirty="0" err="1">
                <a:solidFill>
                  <a:srgbClr val="006699"/>
                </a:solidFill>
                <a:effectLst/>
                <a:latin typeface="HelveticaNeue Regular"/>
                <a:hlinkClick r:id="rId4"/>
              </a:rPr>
              <a:t>Akhila</a:t>
            </a:r>
            <a:r>
              <a:rPr lang="en-IN" sz="1600" b="0" i="0" u="none" strike="noStrike" dirty="0">
                <a:solidFill>
                  <a:srgbClr val="006699"/>
                </a:solidFill>
                <a:effectLst/>
                <a:latin typeface="HelveticaNeue Regular"/>
                <a:hlinkClick r:id="rId4"/>
              </a:rPr>
              <a:t> Sree Rajeswari</a:t>
            </a:r>
            <a:r>
              <a:rPr lang="en-IN" sz="1600" b="0" i="0" dirty="0">
                <a:solidFill>
                  <a:srgbClr val="333333"/>
                </a:solidFill>
                <a:effectLst/>
                <a:latin typeface="HelveticaNeue Regular"/>
              </a:rPr>
              <a:t>; </a:t>
            </a:r>
          </a:p>
          <a:p>
            <a:pPr marL="285750" indent="-285750">
              <a:buFont typeface="Wingdings" panose="05000000000000000000" pitchFamily="2" charset="2"/>
              <a:buChar char="ü"/>
            </a:pPr>
            <a:r>
              <a:rPr lang="en-IN" sz="1600" b="0" i="0" u="none" strike="noStrike" dirty="0">
                <a:solidFill>
                  <a:srgbClr val="006699"/>
                </a:solidFill>
                <a:effectLst/>
                <a:latin typeface="HelveticaNeue Regular"/>
                <a:hlinkClick r:id="rId5"/>
              </a:rPr>
              <a:t>Y. Sri Deepak </a:t>
            </a:r>
            <a:r>
              <a:rPr lang="en-IN" sz="1600" b="0" i="0" u="none" strike="noStrike" dirty="0" err="1">
                <a:solidFill>
                  <a:srgbClr val="006699"/>
                </a:solidFill>
                <a:effectLst/>
                <a:latin typeface="HelveticaNeue Regular"/>
                <a:hlinkClick r:id="rId5"/>
              </a:rPr>
              <a:t>Phaneendra</a:t>
            </a:r>
            <a:r>
              <a:rPr lang="en-IN" sz="1600" b="0" i="0" dirty="0">
                <a:solidFill>
                  <a:srgbClr val="333333"/>
                </a:solidFill>
                <a:effectLst/>
                <a:latin typeface="HelveticaNeue Regular"/>
              </a:rPr>
              <a:t>; </a:t>
            </a:r>
            <a:r>
              <a:rPr lang="en-IN" sz="1600" b="0" i="0" u="none" strike="noStrike" dirty="0">
                <a:solidFill>
                  <a:srgbClr val="006699"/>
                </a:solidFill>
                <a:effectLst/>
                <a:latin typeface="HelveticaNeue Regular"/>
                <a:hlinkClick r:id="rId6"/>
              </a:rPr>
              <a:t>S. Ravi </a:t>
            </a:r>
            <a:r>
              <a:rPr lang="en-IN" sz="1600" b="0" i="0" u="none" strike="noStrike" dirty="0" err="1">
                <a:solidFill>
                  <a:srgbClr val="006699"/>
                </a:solidFill>
                <a:effectLst/>
                <a:latin typeface="HelveticaNeue Regular"/>
                <a:hlinkClick r:id="rId6"/>
              </a:rPr>
              <a:t>Kishan</a:t>
            </a:r>
            <a:r>
              <a:rPr lang="en-US" sz="1600" b="1" i="0" dirty="0">
                <a:solidFill>
                  <a:srgbClr val="333333"/>
                </a:solidFill>
                <a:effectLst/>
                <a:latin typeface="HelveticaNeue Regular"/>
              </a:rPr>
              <a:t>:</a:t>
            </a:r>
          </a:p>
          <a:p>
            <a:pPr marL="285750" indent="-285750">
              <a:buFont typeface="Wingdings" panose="05000000000000000000" pitchFamily="2" charset="2"/>
              <a:buChar char="ü"/>
            </a:pPr>
            <a:endParaRPr lang="en-US" sz="1600" b="1" i="0" dirty="0">
              <a:solidFill>
                <a:srgbClr val="333333"/>
              </a:solidFill>
              <a:effectLst/>
              <a:latin typeface="HelveticaNeue Regular"/>
            </a:endParaRPr>
          </a:p>
          <a:p>
            <a:pPr marL="2171700" lvl="4" indent="-342900">
              <a:buFont typeface="Wingdings" panose="05000000000000000000" pitchFamily="2" charset="2"/>
              <a:buChar char="ü"/>
            </a:pPr>
            <a:r>
              <a:rPr lang="en-IN" sz="2000" dirty="0" err="1">
                <a:hlinkClick r:id="rId7"/>
              </a:rPr>
              <a:t>Lokart</a:t>
            </a:r>
            <a:r>
              <a:rPr lang="en-IN" sz="2000" dirty="0">
                <a:hlinkClick r:id="rId7"/>
              </a:rPr>
              <a:t>: Empowering Local Artisans through Mobile E-commerce | IEEE Conference Publication | IEEE Xplore</a:t>
            </a:r>
            <a:endParaRPr lang="en-IN" sz="2000" dirty="0"/>
          </a:p>
          <a:p>
            <a:endParaRPr lang="en-IN" b="0" i="0" dirty="0">
              <a:solidFill>
                <a:srgbClr val="111111"/>
              </a:solidFill>
              <a:effectLst/>
              <a:latin typeface="Roboto" panose="020F0502020204030204" pitchFamily="2" charset="0"/>
            </a:endParaRPr>
          </a:p>
          <a:p>
            <a:r>
              <a:rPr lang="en-IN" b="1" i="0" dirty="0">
                <a:solidFill>
                  <a:srgbClr val="111111"/>
                </a:solidFill>
                <a:effectLst/>
                <a:latin typeface="Roboto" panose="020F0502020204030204" pitchFamily="2" charset="0"/>
              </a:rPr>
              <a:t>EPICRAFT- Ecommerce for Artisans:</a:t>
            </a:r>
          </a:p>
          <a:p>
            <a:pPr lvl="3"/>
            <a:endParaRPr lang="en-IN" b="1" dirty="0">
              <a:solidFill>
                <a:srgbClr val="111111"/>
              </a:solidFill>
              <a:latin typeface="Roboto" panose="020F0502020204030204" pitchFamily="2" charset="0"/>
              <a:hlinkClick r:id="rId8"/>
            </a:endParaRPr>
          </a:p>
          <a:p>
            <a:pPr marL="1714500" lvl="3" indent="-342900">
              <a:buFont typeface="Wingdings" panose="05000000000000000000" pitchFamily="2" charset="2"/>
              <a:buChar char="ü"/>
            </a:pPr>
            <a:r>
              <a:rPr lang="en-IN" sz="2000" dirty="0">
                <a:hlinkClick r:id="rId8"/>
              </a:rPr>
              <a:t>(PDF) EPICRAFT- Ecommerce for Artisans (researchgate.net)</a:t>
            </a:r>
            <a:endParaRPr lang="en-IN" sz="2000" dirty="0"/>
          </a:p>
          <a:p>
            <a:pPr marL="1714500" lvl="3" indent="-342900">
              <a:buFont typeface="Wingdings" panose="05000000000000000000" pitchFamily="2" charset="2"/>
              <a:buChar char="ü"/>
            </a:pPr>
            <a:r>
              <a:rPr lang="fr-FR" sz="2000" dirty="0">
                <a:hlinkClick r:id="rId9"/>
              </a:rPr>
              <a:t>   E-Commerce </a:t>
            </a:r>
            <a:r>
              <a:rPr lang="fr-FR" sz="2000" dirty="0" err="1">
                <a:hlinkClick r:id="rId9"/>
              </a:rPr>
              <a:t>Website</a:t>
            </a:r>
            <a:r>
              <a:rPr lang="fr-FR" sz="2000" dirty="0">
                <a:hlinkClick r:id="rId9"/>
              </a:rPr>
              <a:t> for Artisans (ijrpr.com)</a:t>
            </a:r>
            <a:endParaRPr lang="en-IN" sz="2000" dirty="0"/>
          </a:p>
          <a:p>
            <a:pPr marL="1714500" lvl="3" indent="-342900">
              <a:buFont typeface="Wingdings" panose="05000000000000000000" pitchFamily="2" charset="2"/>
              <a:buChar char="ü"/>
            </a:pPr>
            <a:r>
              <a:rPr lang="en-IN" sz="2000" dirty="0">
                <a:hlinkClick r:id="rId10"/>
              </a:rPr>
              <a:t>   IARJSET-ICMART-13.pdf</a:t>
            </a:r>
            <a:endParaRPr lang="en-IN" sz="2000" dirty="0"/>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1">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Hustle</a:t>
            </a:r>
          </a:p>
          <a:p>
            <a:pPr algn="ctr"/>
            <a:r>
              <a:rPr lang="en-US" dirty="0"/>
              <a:t>squad</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7743</TotalTime>
  <Words>517</Words>
  <Application>Microsoft Office PowerPoint</Application>
  <PresentationFormat>Widescreen</PresentationFormat>
  <Paragraphs>86</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ＭＳ Ｐゴシック</vt:lpstr>
      <vt:lpstr>-apple-system</vt:lpstr>
      <vt:lpstr>Arial</vt:lpstr>
      <vt:lpstr>Calibri</vt:lpstr>
      <vt:lpstr>Garamond</vt:lpstr>
      <vt:lpstr>HelveticaNeue Regular</vt:lpstr>
      <vt:lpstr>Roboto</vt:lpstr>
      <vt:lpstr>Times New Roman</vt:lpstr>
      <vt:lpstr>TradeGothic</vt:lpstr>
      <vt:lpstr>Wingdings</vt:lpstr>
      <vt:lpstr>Office Theme</vt:lpstr>
      <vt:lpstr>SMART INDIA HACKATHON 2024</vt:lpstr>
      <vt:lpstr> ARTIZON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raghavan j</cp:lastModifiedBy>
  <cp:revision>176</cp:revision>
  <dcterms:created xsi:type="dcterms:W3CDTF">2013-12-12T18:46:50Z</dcterms:created>
  <dcterms:modified xsi:type="dcterms:W3CDTF">2024-10-01T04:54:29Z</dcterms:modified>
  <cp:category/>
</cp:coreProperties>
</file>