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2/25/2025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2/25/2025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2/25/2025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aghavaroy/my-stego.git"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Secure Data Hiding in Image Using Steganography</a:t>
            </a:r>
            <a:endParaRPr lang="en-US" sz="3600" b="0" strike="noStrike" spc="-1" dirty="0">
              <a:solidFill>
                <a:srgbClr val="000000"/>
              </a:solidFill>
              <a:latin typeface="Franklin Gothic Book"/>
            </a:endParaRPr>
          </a:p>
        </p:txBody>
      </p:sp>
      <p:sp>
        <p:nvSpPr>
          <p:cNvPr id="136" name="CustomShape 3"/>
          <p:cNvSpPr/>
          <p:nvPr/>
        </p:nvSpPr>
        <p:spPr>
          <a:xfrm>
            <a:off x="560440" y="4059001"/>
            <a:ext cx="10559844" cy="1015663"/>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MEDABALIMI RAGHAVENDRA RAO</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:Lakireddy Bali Reddy College of Engineering </a:t>
            </a: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Franklin Gothic Book"/>
              </a:rPr>
              <a:t>Libraries Used:</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Standard Libraries:</a:t>
            </a:r>
            <a:r>
              <a:rPr lang="en-IN" sz="1700" b="0" strike="noStrike" spc="-1" dirty="0">
                <a:solidFill>
                  <a:srgbClr val="404040"/>
                </a:solidFill>
                <a:latin typeface="Franklin Gothic Book"/>
              </a:rPr>
              <a:t> </a:t>
            </a:r>
            <a:r>
              <a:rPr lang="en-IN" sz="1700" b="0" strike="noStrike" spc="-1" dirty="0" err="1">
                <a:solidFill>
                  <a:srgbClr val="404040"/>
                </a:solidFill>
                <a:latin typeface="Franklin Gothic Book"/>
              </a:rPr>
              <a:t>stdio.h</a:t>
            </a:r>
            <a:r>
              <a:rPr lang="en-IN" sz="1700" b="0" strike="noStrike" spc="-1" dirty="0">
                <a:solidFill>
                  <a:srgbClr val="404040"/>
                </a:solidFill>
                <a:latin typeface="Franklin Gothic Book"/>
              </a:rPr>
              <a:t>, </a:t>
            </a:r>
            <a:r>
              <a:rPr lang="en-IN" sz="1700" b="0" strike="noStrike" spc="-1" dirty="0" err="1">
                <a:solidFill>
                  <a:srgbClr val="404040"/>
                </a:solidFill>
                <a:latin typeface="Franklin Gothic Book"/>
              </a:rPr>
              <a:t>stdlib.h</a:t>
            </a:r>
            <a:r>
              <a:rPr lang="en-IN" sz="1700" b="0" strike="noStrike" spc="-1" dirty="0">
                <a:solidFill>
                  <a:srgbClr val="404040"/>
                </a:solidFill>
                <a:latin typeface="Franklin Gothic Book"/>
              </a:rPr>
              <a:t>, </a:t>
            </a:r>
            <a:r>
              <a:rPr lang="en-IN" sz="1700" b="0" strike="noStrike" spc="-1" dirty="0" err="1">
                <a:solidFill>
                  <a:srgbClr val="404040"/>
                </a:solidFill>
                <a:latin typeface="Franklin Gothic Book"/>
              </a:rPr>
              <a:t>string.h</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Custom Header:</a:t>
            </a:r>
            <a:r>
              <a:rPr lang="en-IN" sz="1700" b="0" strike="noStrike" spc="-1" dirty="0">
                <a:solidFill>
                  <a:srgbClr val="404040"/>
                </a:solidFill>
                <a:latin typeface="Franklin Gothic Book"/>
              </a:rPr>
              <a:t> "</a:t>
            </a:r>
            <a:r>
              <a:rPr lang="en-IN" sz="1700" b="0" strike="noStrike" spc="-1" dirty="0" err="1">
                <a:solidFill>
                  <a:srgbClr val="404040"/>
                </a:solidFill>
                <a:latin typeface="Franklin Gothic Book"/>
              </a:rPr>
              <a:t>steganography.h</a:t>
            </a:r>
            <a:r>
              <a:rPr lang="en-IN" sz="1700" b="0" strike="noStrike" spc="-1" dirty="0">
                <a:solidFill>
                  <a:srgbClr val="404040"/>
                </a:solidFill>
                <a:latin typeface="Franklin Gothic Book"/>
              </a:rPr>
              <a:t>"</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Platforms: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Operating System:</a:t>
            </a:r>
            <a:r>
              <a:rPr lang="en-IN" sz="1700" b="0" strike="noStrike" spc="-1" dirty="0">
                <a:solidFill>
                  <a:srgbClr val="404040"/>
                </a:solidFill>
                <a:latin typeface="Franklin Gothic Book"/>
              </a:rPr>
              <a:t> </a:t>
            </a:r>
            <a:r>
              <a:rPr lang="en-IN" sz="1600" b="0" i="0" dirty="0">
                <a:solidFill>
                  <a:srgbClr val="001D35"/>
                </a:solidFill>
                <a:effectLst/>
                <a:latin typeface="Google Sans"/>
              </a:rPr>
              <a:t>Windows</a:t>
            </a:r>
            <a:r>
              <a:rPr lang="en-IN" sz="1700" i="0" spc="-1" dirty="0">
                <a:solidFill>
                  <a:srgbClr val="404040"/>
                </a:solidFill>
                <a:effectLst/>
                <a:latin typeface="Franklin Gothic Book"/>
              </a:rPr>
              <a:t> 11</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Compiler:</a:t>
            </a:r>
            <a:r>
              <a:rPr lang="en-IN" sz="1700" b="0" strike="noStrike" spc="-1" dirty="0">
                <a:solidFill>
                  <a:srgbClr val="404040"/>
                </a:solidFill>
                <a:latin typeface="Franklin Gothic Book"/>
              </a:rPr>
              <a:t> IDLE python </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File Format:</a:t>
            </a:r>
            <a:r>
              <a:rPr lang="en-IN" sz="1700" b="0" strike="noStrike" spc="-1" dirty="0">
                <a:solidFill>
                  <a:srgbClr val="404040"/>
                </a:solidFill>
                <a:latin typeface="Franklin Gothic Book"/>
              </a:rPr>
              <a:t> </a:t>
            </a:r>
            <a:r>
              <a:rPr lang="en-IN" sz="1700" spc="-1" dirty="0">
                <a:solidFill>
                  <a:srgbClr val="404040"/>
                </a:solidFill>
                <a:latin typeface="Franklin Gothic Book"/>
              </a:rPr>
              <a:t>JPG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Additional Points: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Steganography Method:</a:t>
            </a:r>
            <a:r>
              <a:rPr lang="en-IN" sz="1700" b="0" strike="noStrike" spc="-1" dirty="0">
                <a:solidFill>
                  <a:srgbClr val="404040"/>
                </a:solidFill>
                <a:latin typeface="Franklin Gothic Book"/>
              </a:rPr>
              <a:t> Least Significant Bit (LSB) Encoding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Data Handling:</a:t>
            </a:r>
            <a:r>
              <a:rPr lang="en-IN" sz="1700" b="0" strike="noStrike" spc="-1" dirty="0">
                <a:solidFill>
                  <a:srgbClr val="404040"/>
                </a:solidFill>
                <a:latin typeface="Franklin Gothic Book"/>
              </a:rPr>
              <a:t> Embeds and extracts text data from images </a:t>
            </a:r>
            <a:endParaRPr lang="en-US" sz="1700" b="0" strike="noStrike" spc="-1" dirty="0">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dirty="0">
                <a:solidFill>
                  <a:srgbClr val="1CADE4"/>
                </a:solidFill>
                <a:latin typeface="Arial"/>
                <a:ea typeface="Franklin Gothic Demi"/>
              </a:rPr>
              <a:t>Wow factors</a:t>
            </a:r>
            <a:endParaRPr lang="en-US" sz="3200" b="0" strike="noStrike" spc="-1" dirty="0">
              <a:solidFill>
                <a:srgbClr val="000000"/>
              </a:solidFill>
              <a:latin typeface="Franklin Gothic Book"/>
            </a:endParaRPr>
          </a:p>
        </p:txBody>
      </p:sp>
      <p:sp>
        <p:nvSpPr>
          <p:cNvPr id="144" name="TextShape 2"/>
          <p:cNvSpPr txBox="1"/>
          <p:nvPr/>
        </p:nvSpPr>
        <p:spPr>
          <a:xfrm>
            <a:off x="282461" y="1572708"/>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800" b="0" strike="noStrike" spc="-1" dirty="0">
                <a:solidFill>
                  <a:srgbClr val="404040"/>
                </a:solidFill>
                <a:latin typeface="Franklin Gothic Book"/>
              </a:rPr>
              <a:t>1️⃣ </a:t>
            </a:r>
            <a:r>
              <a:rPr lang="en-US" sz="1800" b="1" strike="noStrike" spc="-1" dirty="0">
                <a:solidFill>
                  <a:srgbClr val="404040"/>
                </a:solidFill>
                <a:latin typeface="Franklin Gothic Book"/>
              </a:rPr>
              <a:t>LSB-Based Steganography </a:t>
            </a:r>
            <a:r>
              <a:rPr lang="en-US" sz="1800" b="0" strike="noStrike" spc="-1" dirty="0">
                <a:solidFill>
                  <a:srgbClr val="404040"/>
                </a:solidFill>
                <a:latin typeface="Franklin Gothic Book"/>
              </a:rPr>
              <a:t>– Hides data in the Least Significant Bit, ensuring security without visible image changes.</a:t>
            </a:r>
          </a:p>
          <a:p>
            <a:pPr>
              <a:lnSpc>
                <a:spcPct val="110000"/>
              </a:lnSpc>
              <a:spcBef>
                <a:spcPts val="340"/>
              </a:spcBef>
              <a:spcAft>
                <a:spcPts val="601"/>
              </a:spcAft>
            </a:pPr>
            <a:endParaRPr lang="en-US" sz="1800" b="0" strike="noStrike" spc="-1" dirty="0">
              <a:solidFill>
                <a:srgbClr val="404040"/>
              </a:solidFill>
              <a:latin typeface="Franklin Gothic Book"/>
            </a:endParaRPr>
          </a:p>
          <a:p>
            <a:pPr>
              <a:lnSpc>
                <a:spcPct val="110000"/>
              </a:lnSpc>
              <a:spcBef>
                <a:spcPts val="340"/>
              </a:spcBef>
              <a:spcAft>
                <a:spcPts val="601"/>
              </a:spcAft>
            </a:pPr>
            <a:r>
              <a:rPr lang="en-IN" sz="1800" b="0" strike="noStrike" spc="-1" dirty="0">
                <a:solidFill>
                  <a:srgbClr val="404040"/>
                </a:solidFill>
                <a:latin typeface="Franklin Gothic Book"/>
              </a:rPr>
              <a:t>2️⃣ </a:t>
            </a:r>
            <a:r>
              <a:rPr lang="en-US" sz="1800" b="1" strike="noStrike" spc="-1" dirty="0">
                <a:solidFill>
                  <a:srgbClr val="404040"/>
                </a:solidFill>
                <a:latin typeface="Franklin Gothic Book"/>
              </a:rPr>
              <a:t>Lightweight &amp; Fast </a:t>
            </a:r>
            <a:r>
              <a:rPr lang="en-US" sz="1800" b="0" strike="noStrike" spc="-1" dirty="0">
                <a:solidFill>
                  <a:srgbClr val="404040"/>
                </a:solidFill>
                <a:latin typeface="Franklin Gothic Book"/>
              </a:rPr>
              <a:t>– Written in C for high efficiency, outperforming Python/Java-based tools.</a:t>
            </a:r>
          </a:p>
          <a:p>
            <a:pPr>
              <a:lnSpc>
                <a:spcPct val="110000"/>
              </a:lnSpc>
              <a:spcBef>
                <a:spcPts val="340"/>
              </a:spcBef>
              <a:spcAft>
                <a:spcPts val="601"/>
              </a:spcAft>
            </a:pPr>
            <a:endParaRPr lang="en-US" sz="1800" b="0" strike="noStrike" spc="-1" dirty="0">
              <a:solidFill>
                <a:srgbClr val="404040"/>
              </a:solidFill>
              <a:latin typeface="Franklin Gothic Book"/>
            </a:endParaRPr>
          </a:p>
          <a:p>
            <a:pPr>
              <a:lnSpc>
                <a:spcPct val="110000"/>
              </a:lnSpc>
              <a:spcBef>
                <a:spcPts val="340"/>
              </a:spcBef>
              <a:spcAft>
                <a:spcPts val="601"/>
              </a:spcAft>
            </a:pPr>
            <a:endParaRPr lang="en-US" sz="1800" b="0" strike="noStrike" spc="-1" dirty="0">
              <a:solidFill>
                <a:srgbClr val="404040"/>
              </a:solidFill>
              <a:latin typeface="Franklin Gothic Book"/>
            </a:endParaRPr>
          </a:p>
          <a:p>
            <a:pPr>
              <a:lnSpc>
                <a:spcPct val="110000"/>
              </a:lnSpc>
              <a:spcBef>
                <a:spcPts val="340"/>
              </a:spcBef>
              <a:spcAft>
                <a:spcPts val="601"/>
              </a:spcAft>
            </a:pPr>
            <a:r>
              <a:rPr lang="en-IN" sz="1800" b="0" strike="noStrike" spc="-1" dirty="0">
                <a:solidFill>
                  <a:srgbClr val="404040"/>
                </a:solidFill>
                <a:latin typeface="Franklin Gothic Book"/>
              </a:rPr>
              <a:t>3️⃣ </a:t>
            </a:r>
            <a:r>
              <a:rPr lang="en-US" sz="1800" b="0" strike="noStrike" spc="-1" dirty="0">
                <a:solidFill>
                  <a:srgbClr val="404040"/>
                </a:solidFill>
                <a:latin typeface="Franklin Gothic Book"/>
              </a:rPr>
              <a:t> </a:t>
            </a:r>
            <a:r>
              <a:rPr lang="en-US" sz="1800" b="1" strike="noStrike" spc="-1" dirty="0">
                <a:solidFill>
                  <a:srgbClr val="404040"/>
                </a:solidFill>
                <a:latin typeface="Franklin Gothic Book"/>
              </a:rPr>
              <a:t>Simple CLI Interface </a:t>
            </a:r>
            <a:r>
              <a:rPr lang="en-US" sz="1800" b="0" strike="noStrike" spc="-1" dirty="0">
                <a:solidFill>
                  <a:srgbClr val="404040"/>
                </a:solidFill>
                <a:latin typeface="Franklin Gothic Book"/>
              </a:rPr>
              <a:t>– Easy command-line usage for embedding and extracting data, ideal for automation.</a:t>
            </a:r>
          </a:p>
          <a:p>
            <a:pPr>
              <a:lnSpc>
                <a:spcPct val="110000"/>
              </a:lnSpc>
              <a:spcBef>
                <a:spcPts val="340"/>
              </a:spcBef>
              <a:spcAft>
                <a:spcPts val="601"/>
              </a:spcAft>
            </a:pPr>
            <a:endParaRPr lang="en-US" sz="1800" b="0" strike="noStrike" spc="-1" dirty="0">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dirty="0">
                <a:solidFill>
                  <a:srgbClr val="404040"/>
                </a:solidFill>
                <a:latin typeface="Franklin Gothic Book"/>
              </a:rPr>
              <a:t>1️⃣ </a:t>
            </a:r>
            <a:r>
              <a:rPr lang="en-IN" sz="1700" b="1" strike="noStrike" spc="-1" dirty="0">
                <a:solidFill>
                  <a:srgbClr val="404040"/>
                </a:solidFill>
                <a:latin typeface="Franklin Gothic Book"/>
              </a:rPr>
              <a:t>Cybersecurity Professionals</a:t>
            </a:r>
            <a:r>
              <a:rPr lang="en-IN" sz="1700" b="0" strike="noStrike" spc="-1" dirty="0">
                <a:solidFill>
                  <a:srgbClr val="404040"/>
                </a:solidFill>
                <a:latin typeface="Franklin Gothic Book"/>
              </a:rPr>
              <a:t> – Use steganography for secure data transmission and covert communication.</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2️⃣ </a:t>
            </a:r>
            <a:r>
              <a:rPr lang="en-IN" sz="1700" b="1" strike="noStrike" spc="-1" dirty="0">
                <a:solidFill>
                  <a:srgbClr val="404040"/>
                </a:solidFill>
                <a:latin typeface="Franklin Gothic Book"/>
              </a:rPr>
              <a:t>Forensic Experts</a:t>
            </a:r>
            <a:r>
              <a:rPr lang="en-IN" sz="1700" b="0" strike="noStrike" spc="-1" dirty="0">
                <a:solidFill>
                  <a:srgbClr val="404040"/>
                </a:solidFill>
                <a:latin typeface="Franklin Gothic Book"/>
              </a:rPr>
              <a:t> – Extract hidden information from images for digital investigations.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3️⃣ </a:t>
            </a:r>
            <a:r>
              <a:rPr lang="en-IN" sz="1700" b="1" strike="noStrike" spc="-1" dirty="0">
                <a:solidFill>
                  <a:srgbClr val="404040"/>
                </a:solidFill>
                <a:latin typeface="Franklin Gothic Book"/>
              </a:rPr>
              <a:t>Government &amp; </a:t>
            </a:r>
            <a:r>
              <a:rPr lang="en-IN" sz="1700" b="1" strike="noStrike" spc="-1" dirty="0" err="1">
                <a:solidFill>
                  <a:srgbClr val="404040"/>
                </a:solidFill>
                <a:latin typeface="Franklin Gothic Book"/>
              </a:rPr>
              <a:t>Defense</a:t>
            </a:r>
            <a:r>
              <a:rPr lang="en-IN" sz="1700" b="1" strike="noStrike" spc="-1" dirty="0">
                <a:solidFill>
                  <a:srgbClr val="404040"/>
                </a:solidFill>
                <a:latin typeface="Franklin Gothic Book"/>
              </a:rPr>
              <a:t> Agencies</a:t>
            </a:r>
            <a:r>
              <a:rPr lang="en-IN" sz="1700" b="0" strike="noStrike" spc="-1" dirty="0">
                <a:solidFill>
                  <a:srgbClr val="404040"/>
                </a:solidFill>
                <a:latin typeface="Franklin Gothic Book"/>
              </a:rPr>
              <a:t> – Securely embed sensitive data in images for intelligence and confidential operations.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4️⃣ </a:t>
            </a:r>
            <a:r>
              <a:rPr lang="en-IN" sz="1700" b="1" strike="noStrike" spc="-1" dirty="0">
                <a:solidFill>
                  <a:srgbClr val="404040"/>
                </a:solidFill>
                <a:latin typeface="Franklin Gothic Book"/>
              </a:rPr>
              <a:t>Researchers &amp; Academics</a:t>
            </a:r>
            <a:r>
              <a:rPr lang="en-IN" sz="1700" b="0" strike="noStrike" spc="-1" dirty="0">
                <a:solidFill>
                  <a:srgbClr val="404040"/>
                </a:solidFill>
                <a:latin typeface="Franklin Gothic Book"/>
              </a:rPr>
              <a:t> – Study and improve steganographic techniques for data security and cryptography.</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5️⃣ </a:t>
            </a:r>
            <a:r>
              <a:rPr lang="en-IN" sz="1700" b="1" strike="noStrike" spc="-1" dirty="0">
                <a:solidFill>
                  <a:srgbClr val="404040"/>
                </a:solidFill>
                <a:latin typeface="Franklin Gothic Book"/>
              </a:rPr>
              <a:t>Privacy-Conscious Users</a:t>
            </a:r>
            <a:r>
              <a:rPr lang="en-IN" sz="1700" b="0" strike="noStrike" spc="-1" dirty="0">
                <a:solidFill>
                  <a:srgbClr val="404040"/>
                </a:solidFill>
                <a:latin typeface="Franklin Gothic Book"/>
              </a:rPr>
              <a:t> – Individuals who want to protect personal or confidential information from unauthorized access.</a:t>
            </a:r>
            <a:endParaRPr lang="en-US" sz="1700" b="0" strike="noStrike" spc="-1" dirty="0">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7" name="Picture 6">
            <a:extLst>
              <a:ext uri="{FF2B5EF4-FFF2-40B4-BE49-F238E27FC236}">
                <a16:creationId xmlns:a16="http://schemas.microsoft.com/office/drawing/2014/main" id="{A9C54570-1446-392B-678E-7561219EB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11" y="4250423"/>
            <a:ext cx="2762864" cy="2149428"/>
          </a:xfrm>
          <a:prstGeom prst="rect">
            <a:avLst/>
          </a:prstGeom>
        </p:spPr>
      </p:pic>
      <p:sp>
        <p:nvSpPr>
          <p:cNvPr id="8" name="Title 7">
            <a:extLst>
              <a:ext uri="{FF2B5EF4-FFF2-40B4-BE49-F238E27FC236}">
                <a16:creationId xmlns:a16="http://schemas.microsoft.com/office/drawing/2014/main" id="{3AEDA4D4-B91F-7577-D990-88BCD2AA8AFD}"/>
              </a:ext>
            </a:extLst>
          </p:cNvPr>
          <p:cNvSpPr>
            <a:spLocks noGrp="1"/>
          </p:cNvSpPr>
          <p:nvPr>
            <p:ph type="title"/>
          </p:nvPr>
        </p:nvSpPr>
        <p:spPr>
          <a:xfrm>
            <a:off x="1342918" y="6399851"/>
            <a:ext cx="3799354" cy="383458"/>
          </a:xfrm>
        </p:spPr>
        <p:txBody>
          <a:bodyPr/>
          <a:lstStyle/>
          <a:p>
            <a:r>
              <a:rPr lang="en-IN" sz="1800" dirty="0" err="1"/>
              <a:t>Encryptedmsg</a:t>
            </a:r>
            <a:endParaRPr lang="en-IN" sz="1800" dirty="0"/>
          </a:p>
        </p:txBody>
      </p:sp>
      <p:pic>
        <p:nvPicPr>
          <p:cNvPr id="10" name="Picture 9">
            <a:extLst>
              <a:ext uri="{FF2B5EF4-FFF2-40B4-BE49-F238E27FC236}">
                <a16:creationId xmlns:a16="http://schemas.microsoft.com/office/drawing/2014/main" id="{1FD180BA-581D-82ED-9E2E-3DF79DD7E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11" y="1231920"/>
            <a:ext cx="3084478" cy="2493981"/>
          </a:xfrm>
          <a:prstGeom prst="rect">
            <a:avLst/>
          </a:prstGeom>
        </p:spPr>
      </p:pic>
      <p:sp>
        <p:nvSpPr>
          <p:cNvPr id="12" name="TextBox 11">
            <a:extLst>
              <a:ext uri="{FF2B5EF4-FFF2-40B4-BE49-F238E27FC236}">
                <a16:creationId xmlns:a16="http://schemas.microsoft.com/office/drawing/2014/main" id="{3CA19A5C-33B7-B7D8-868D-9516ACD65FE2}"/>
              </a:ext>
            </a:extLst>
          </p:cNvPr>
          <p:cNvSpPr txBox="1"/>
          <p:nvPr/>
        </p:nvSpPr>
        <p:spPr>
          <a:xfrm>
            <a:off x="1818967" y="3696751"/>
            <a:ext cx="1543665" cy="369332"/>
          </a:xfrm>
          <a:prstGeom prst="rect">
            <a:avLst/>
          </a:prstGeom>
          <a:noFill/>
        </p:spPr>
        <p:txBody>
          <a:bodyPr wrap="square">
            <a:spAutoFit/>
          </a:bodyPr>
          <a:lstStyle/>
          <a:p>
            <a:r>
              <a:rPr lang="en-IN" dirty="0"/>
              <a:t>input image</a:t>
            </a:r>
          </a:p>
        </p:txBody>
      </p:sp>
      <p:pic>
        <p:nvPicPr>
          <p:cNvPr id="14" name="Picture 13">
            <a:extLst>
              <a:ext uri="{FF2B5EF4-FFF2-40B4-BE49-F238E27FC236}">
                <a16:creationId xmlns:a16="http://schemas.microsoft.com/office/drawing/2014/main" id="{4B258AFC-1D42-BD78-64FF-82A3707DE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223" y="966960"/>
            <a:ext cx="3799354" cy="5039966"/>
          </a:xfrm>
          <a:prstGeom prst="rect">
            <a:avLst/>
          </a:prstGeom>
        </p:spPr>
      </p:pic>
      <p:pic>
        <p:nvPicPr>
          <p:cNvPr id="16" name="Picture 15">
            <a:extLst>
              <a:ext uri="{FF2B5EF4-FFF2-40B4-BE49-F238E27FC236}">
                <a16:creationId xmlns:a16="http://schemas.microsoft.com/office/drawing/2014/main" id="{21BE43A4-3D7B-53BD-9E93-F679151B7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599" y="851075"/>
            <a:ext cx="3799354" cy="28748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A1467E"/>
                </a:solidFill>
                <a:latin typeface="Franklin Gothic Book"/>
                <a:hlinkClick r:id="rId2"/>
              </a:rPr>
              <a:t>https://github.com/raghavaroy/my-stego.git</a:t>
            </a:r>
            <a:endParaRPr lang="en-US" sz="1700" b="0" strike="noStrike" spc="-1" dirty="0">
              <a:solidFill>
                <a:srgbClr val="A1467E"/>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JPG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J</a:t>
            </a:r>
            <a:r>
              <a:rPr lang="en-US" sz="1700" spc="-1" dirty="0">
                <a:solidFill>
                  <a:srgbClr val="404040"/>
                </a:solidFill>
                <a:latin typeface="Franklin Gothic Book"/>
              </a:rPr>
              <a:t>PG</a:t>
            </a:r>
            <a:r>
              <a:rPr lang="en-US" sz="1700" b="0" strike="noStrike" spc="-1" dirty="0">
                <a:solidFill>
                  <a:srgbClr val="404040"/>
                </a:solidFill>
                <a:latin typeface="Franklin Gothic Book"/>
              </a:rPr>
              <a:t> images used for testing steganography.</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Documentation – Project report, explanations, and implementation details.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85</TotalTime>
  <Words>483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Franklin Gothic Book</vt:lpstr>
      <vt:lpstr>Franklin Gothic Demi</vt:lpstr>
      <vt:lpstr>Google Sans</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Encryptedmsg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raghavendrarao medabalimi</cp:lastModifiedBy>
  <cp:revision>28</cp:revision>
  <dcterms:created xsi:type="dcterms:W3CDTF">2021-05-26T16:50:10Z</dcterms:created>
  <dcterms:modified xsi:type="dcterms:W3CDTF">2025-02-25T10:46:35Z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