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Predict Bank Credit Risk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lvl="0" indent="0">
              <a:spcBef>
                <a:spcPts val="0"/>
              </a:spcBef>
              <a:buSzPts val="1600"/>
              <a:buNone/>
            </a:pPr>
            <a:r>
              <a:rPr lang="en-US" sz="2000" dirty="0" smtClean="0">
                <a:latin typeface="+mj-lt"/>
                <a:ea typeface="Times New Roman"/>
                <a:cs typeface="Times New Roman"/>
                <a:sym typeface="Times New Roman"/>
              </a:rPr>
              <a:t>								</a:t>
            </a:r>
            <a:endParaRPr lang="en-US" sz="2000" dirty="0" smtClean="0">
              <a:latin typeface="+mj-lt"/>
              <a:ea typeface="Times New Roman"/>
              <a:cs typeface="Times New Roman"/>
              <a:sym typeface="Times New Roman"/>
            </a:endParaRPr>
          </a:p>
          <a:p>
            <a:pPr marL="0" lvl="0" indent="0">
              <a:spcBef>
                <a:spcPts val="0"/>
              </a:spcBef>
              <a:buSzPts val="1600"/>
              <a:buNone/>
            </a:pPr>
            <a:r>
              <a:rPr lang="en-US" sz="2000" dirty="0" smtClean="0">
                <a:latin typeface="+mj-lt"/>
                <a:ea typeface="Times New Roman"/>
                <a:cs typeface="Times New Roman"/>
                <a:sym typeface="Times New Roman"/>
              </a:rPr>
              <a:t>Q </a:t>
            </a:r>
            <a:r>
              <a:rPr lang="en-US" sz="2000" dirty="0" smtClean="0">
                <a:latin typeface="+mj-lt"/>
                <a:ea typeface="Times New Roman"/>
                <a:cs typeface="Times New Roman"/>
                <a:sym typeface="Times New Roman"/>
              </a:rPr>
              <a:t>&amp; A:</a:t>
            </a:r>
            <a:endParaRPr lang="en-US" sz="2000" dirty="0" smtClean="0">
              <a:latin typeface="+mj-lt"/>
            </a:endParaRPr>
          </a:p>
          <a:p>
            <a:pPr marL="0" lvl="0" indent="0">
              <a:spcBef>
                <a:spcPts val="960"/>
              </a:spcBef>
              <a:buSzPts val="1440"/>
              <a:buNone/>
            </a:pPr>
            <a:r>
              <a:rPr lang="en-US" sz="2000" dirty="0" smtClean="0">
                <a:latin typeface="+mj-lt"/>
                <a:ea typeface="Times New Roman"/>
                <a:cs typeface="Times New Roman"/>
                <a:sym typeface="Times New Roman"/>
              </a:rPr>
              <a:t>Q1</a:t>
            </a:r>
            <a:r>
              <a:rPr lang="en-US" sz="2000" dirty="0" smtClean="0">
                <a:latin typeface="+mj-lt"/>
                <a:ea typeface="Times New Roman"/>
                <a:cs typeface="Times New Roman"/>
                <a:sym typeface="Times New Roman"/>
              </a:rPr>
              <a:t>) What’s the source of </a:t>
            </a:r>
            <a:r>
              <a:rPr lang="en-US" sz="2000" dirty="0" smtClean="0">
                <a:latin typeface="+mj-lt"/>
                <a:ea typeface="Times New Roman"/>
                <a:cs typeface="Times New Roman"/>
                <a:sym typeface="Times New Roman"/>
              </a:rPr>
              <a:t>data?</a:t>
            </a:r>
            <a:endParaRPr lang="en-US" sz="2000" dirty="0" smtClean="0">
              <a:latin typeface="+mj-lt"/>
              <a:sym typeface="Times New Roman"/>
            </a:endParaRPr>
          </a:p>
          <a:p>
            <a:pPr marL="0" lvl="0" indent="0">
              <a:spcBef>
                <a:spcPts val="960"/>
              </a:spcBef>
              <a:buSzPts val="1440"/>
              <a:buFont typeface="Wingdings" pitchFamily="2" charset="2"/>
              <a:buChar char="Ø"/>
            </a:pPr>
            <a:r>
              <a:rPr lang="en-US" sz="2000" dirty="0" smtClean="0">
                <a:latin typeface="+mj-lt"/>
                <a:ea typeface="Times New Roman"/>
                <a:cs typeface="Times New Roman"/>
                <a:sym typeface="Times New Roman"/>
              </a:rPr>
              <a:t>The </a:t>
            </a:r>
            <a:r>
              <a:rPr lang="en-US" sz="2000" dirty="0" smtClean="0">
                <a:latin typeface="+mj-lt"/>
                <a:ea typeface="Times New Roman"/>
                <a:cs typeface="Times New Roman"/>
                <a:sym typeface="Times New Roman"/>
              </a:rPr>
              <a:t>data  for training is provided by the client in multiple batches and each batch contain multiple files</a:t>
            </a:r>
            <a:endParaRPr lang="en-US" sz="2000" dirty="0" smtClean="0">
              <a:latin typeface="+mj-lt"/>
            </a:endParaRPr>
          </a:p>
          <a:p>
            <a:pPr marL="0" lvl="1" indent="0">
              <a:spcBef>
                <a:spcPts val="960"/>
              </a:spcBef>
              <a:buSzPts val="1440"/>
              <a:buNone/>
            </a:pPr>
            <a:r>
              <a:rPr lang="en-US" sz="2000" dirty="0" smtClean="0">
                <a:latin typeface="+mj-lt"/>
                <a:ea typeface="Times New Roman"/>
                <a:cs typeface="Times New Roman"/>
                <a:sym typeface="Times New Roman"/>
              </a:rPr>
              <a:t>Q 2) What was the type of data?</a:t>
            </a:r>
            <a:endParaRPr lang="en-US" sz="2000" dirty="0" smtClean="0">
              <a:latin typeface="+mj-lt"/>
            </a:endParaRPr>
          </a:p>
          <a:p>
            <a:pPr marL="457200" lvl="1" indent="-457200">
              <a:spcBef>
                <a:spcPts val="960"/>
              </a:spcBef>
              <a:buSzPts val="1440"/>
              <a:buFont typeface="Wingdings" pitchFamily="2" charset="2"/>
              <a:buChar char="Ø"/>
            </a:pPr>
            <a:r>
              <a:rPr lang="en-US" sz="2000" dirty="0" smtClean="0">
                <a:latin typeface="+mj-lt"/>
                <a:ea typeface="Times New Roman"/>
                <a:cs typeface="Times New Roman"/>
                <a:sym typeface="Times New Roman"/>
              </a:rPr>
              <a:t>The </a:t>
            </a:r>
            <a:r>
              <a:rPr lang="en-US" sz="2000" dirty="0" smtClean="0">
                <a:latin typeface="+mj-lt"/>
                <a:ea typeface="Times New Roman"/>
                <a:cs typeface="Times New Roman"/>
                <a:sym typeface="Times New Roman"/>
              </a:rPr>
              <a:t>data was </a:t>
            </a:r>
            <a:r>
              <a:rPr lang="en-US" sz="2000" dirty="0" smtClean="0">
                <a:latin typeface="+mj-lt"/>
                <a:ea typeface="Times New Roman"/>
                <a:cs typeface="Times New Roman"/>
                <a:sym typeface="Times New Roman"/>
              </a:rPr>
              <a:t>numerical.</a:t>
            </a:r>
            <a:endParaRPr lang="en-US" sz="2000" dirty="0" smtClean="0">
              <a:latin typeface="+mj-lt"/>
            </a:endParaRPr>
          </a:p>
          <a:p>
            <a:pPr marL="0" lvl="1" indent="0">
              <a:spcBef>
                <a:spcPts val="960"/>
              </a:spcBef>
              <a:buSzPts val="1440"/>
              <a:buNone/>
            </a:pPr>
            <a:r>
              <a:rPr lang="en-US" sz="2000" dirty="0" smtClean="0">
                <a:latin typeface="+mj-lt"/>
                <a:ea typeface="Times New Roman"/>
                <a:cs typeface="Times New Roman"/>
                <a:sym typeface="Times New Roman"/>
              </a:rPr>
              <a:t>Q 3) What’s the complete flow you followed in this Project?</a:t>
            </a:r>
            <a:endParaRPr lang="en-US" sz="2000" dirty="0" smtClean="0">
              <a:latin typeface="+mj-lt"/>
            </a:endParaRPr>
          </a:p>
          <a:p>
            <a:pPr marL="0" lvl="1" indent="0">
              <a:spcBef>
                <a:spcPts val="960"/>
              </a:spcBef>
              <a:buSzPts val="1440"/>
              <a:buFont typeface="Wingdings" pitchFamily="2" charset="2"/>
              <a:buChar char="Ø"/>
            </a:pPr>
            <a:r>
              <a:rPr lang="en-US" sz="2000" dirty="0" smtClean="0">
                <a:latin typeface="+mj-lt"/>
                <a:ea typeface="Times New Roman"/>
                <a:cs typeface="Times New Roman"/>
                <a:sym typeface="Times New Roman"/>
              </a:rPr>
              <a:t>Refer </a:t>
            </a:r>
            <a:r>
              <a:rPr lang="en-US" sz="2000" dirty="0" smtClean="0">
                <a:latin typeface="+mj-lt"/>
                <a:ea typeface="Times New Roman"/>
                <a:cs typeface="Times New Roman"/>
                <a:sym typeface="Times New Roman"/>
              </a:rPr>
              <a:t>slide 5</a:t>
            </a:r>
            <a:r>
              <a:rPr lang="en-US" sz="2000" baseline="30000" dirty="0" smtClean="0">
                <a:latin typeface="+mj-lt"/>
                <a:ea typeface="Times New Roman"/>
                <a:cs typeface="Times New Roman"/>
                <a:sym typeface="Times New Roman"/>
              </a:rPr>
              <a:t>th</a:t>
            </a:r>
            <a:r>
              <a:rPr lang="en-US" sz="2000" dirty="0" smtClean="0">
                <a:latin typeface="+mj-lt"/>
                <a:ea typeface="Times New Roman"/>
                <a:cs typeface="Times New Roman"/>
                <a:sym typeface="Times New Roman"/>
              </a:rPr>
              <a:t> for better Understanding </a:t>
            </a:r>
            <a:endParaRPr lang="en-US" sz="2000" dirty="0" smtClean="0">
              <a:latin typeface="+mj-lt"/>
            </a:endParaRPr>
          </a:p>
          <a:p>
            <a:pPr marL="0" lvl="1" indent="0">
              <a:spcBef>
                <a:spcPts val="960"/>
              </a:spcBef>
              <a:buSzPts val="1440"/>
              <a:buNone/>
            </a:pPr>
            <a:r>
              <a:rPr lang="en-US" sz="2000" dirty="0" smtClean="0">
                <a:latin typeface="+mj-lt"/>
                <a:ea typeface="Times New Roman"/>
                <a:cs typeface="Times New Roman"/>
                <a:sym typeface="Times New Roman"/>
              </a:rPr>
              <a:t>Q 4) After the File validation what you do with incompatible file or files which didn’t pass the validation?</a:t>
            </a:r>
            <a:endParaRPr lang="en-US" sz="2000" dirty="0" smtClean="0">
              <a:latin typeface="+mj-lt"/>
            </a:endParaRPr>
          </a:p>
          <a:p>
            <a:pPr marL="0" lvl="1" indent="0">
              <a:spcBef>
                <a:spcPts val="960"/>
              </a:spcBef>
              <a:buSzPts val="1440"/>
              <a:buFont typeface="Wingdings" pitchFamily="2" charset="2"/>
              <a:buChar char="Ø"/>
            </a:pPr>
            <a:r>
              <a:rPr lang="en-US" sz="2000" dirty="0" smtClean="0">
                <a:latin typeface="+mj-lt"/>
                <a:ea typeface="Times New Roman"/>
                <a:cs typeface="Times New Roman"/>
                <a:sym typeface="Times New Roman"/>
              </a:rPr>
              <a:t>Files </a:t>
            </a:r>
            <a:r>
              <a:rPr lang="en-US" sz="2000" dirty="0" smtClean="0">
                <a:latin typeface="+mj-lt"/>
                <a:ea typeface="Times New Roman"/>
                <a:cs typeface="Times New Roman"/>
                <a:sym typeface="Times New Roman"/>
              </a:rPr>
              <a:t>like these are moved to the Achieve Folder and a list of these files has been  </a:t>
            </a:r>
            <a:r>
              <a:rPr lang="en-US" sz="2000" dirty="0" smtClean="0">
                <a:latin typeface="+mj-lt"/>
                <a:ea typeface="Times New Roman"/>
                <a:cs typeface="Times New Roman"/>
                <a:sym typeface="Times New Roman"/>
              </a:rPr>
              <a:t>shared </a:t>
            </a:r>
            <a:r>
              <a:rPr lang="en-US" sz="2000" dirty="0" smtClean="0">
                <a:latin typeface="+mj-lt"/>
                <a:ea typeface="Times New Roman"/>
                <a:cs typeface="Times New Roman"/>
                <a:sym typeface="Times New Roman"/>
              </a:rPr>
              <a:t>with the client and we removed the bad data folder.</a:t>
            </a:r>
            <a:endParaRPr lang="en-US" sz="2000" dirty="0" smtClean="0">
              <a:latin typeface="+mj-lt"/>
            </a:endParaRPr>
          </a:p>
          <a:p>
            <a:pPr marL="0" lvl="1" indent="0">
              <a:spcBef>
                <a:spcPts val="1000"/>
              </a:spcBef>
              <a:buSzPts val="1600"/>
              <a:buNone/>
            </a:pPr>
            <a:endParaRPr lang="en-US" sz="2000" dirty="0" smtClean="0">
              <a:latin typeface="+mj-lt"/>
              <a:ea typeface="Times New Roman"/>
              <a:cs typeface="Times New Roman"/>
              <a:sym typeface="Times New Roman"/>
            </a:endParaRPr>
          </a:p>
          <a:p>
            <a:endParaRPr lang="en-US" sz="20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Autofit/>
          </a:bodyPr>
          <a:lstStyle/>
          <a:p>
            <a:pPr marL="0" lvl="0" indent="0">
              <a:spcBef>
                <a:spcPts val="0"/>
              </a:spcBef>
              <a:buSzPts val="1600"/>
              <a:buNone/>
            </a:pPr>
            <a:r>
              <a:rPr lang="en-US" sz="2000" dirty="0" smtClean="0">
                <a:latin typeface="+mj-lt"/>
                <a:ea typeface="Times New Roman"/>
                <a:cs typeface="Times New Roman"/>
                <a:sym typeface="Times New Roman"/>
              </a:rPr>
              <a:t>Q 5) How logs are managed?</a:t>
            </a:r>
            <a:endParaRPr lang="en-US" sz="2000" dirty="0" smtClean="0">
              <a:latin typeface="+mj-lt"/>
            </a:endParaRPr>
          </a:p>
          <a:p>
            <a:pPr marL="0" lvl="0" indent="0">
              <a:spcBef>
                <a:spcPts val="960"/>
              </a:spcBef>
              <a:buSzPts val="1440"/>
              <a:buFont typeface="Wingdings" pitchFamily="2" charset="2"/>
              <a:buChar char="Ø"/>
            </a:pPr>
            <a:r>
              <a:rPr lang="en-US" sz="2000" dirty="0" smtClean="0">
                <a:latin typeface="+mj-lt"/>
                <a:ea typeface="Times New Roman"/>
                <a:cs typeface="Times New Roman"/>
                <a:sym typeface="Times New Roman"/>
              </a:rPr>
              <a:t>We </a:t>
            </a:r>
            <a:r>
              <a:rPr lang="en-US" sz="2000" dirty="0" smtClean="0">
                <a:latin typeface="+mj-lt"/>
                <a:ea typeface="Times New Roman"/>
                <a:cs typeface="Times New Roman"/>
                <a:sym typeface="Times New Roman"/>
              </a:rPr>
              <a:t>are using different logs as per the steps that we follow in   validation and  </a:t>
            </a:r>
            <a:r>
              <a:rPr lang="en-US" sz="2000" dirty="0" smtClean="0">
                <a:latin typeface="+mj-lt"/>
                <a:ea typeface="Times New Roman"/>
                <a:cs typeface="Times New Roman"/>
                <a:sym typeface="Times New Roman"/>
              </a:rPr>
              <a:t>  modeling </a:t>
            </a:r>
            <a:r>
              <a:rPr lang="en-US" sz="2000" dirty="0" smtClean="0">
                <a:latin typeface="+mj-lt"/>
                <a:ea typeface="Times New Roman"/>
                <a:cs typeface="Times New Roman"/>
                <a:sym typeface="Times New Roman"/>
              </a:rPr>
              <a:t>like File validation log , Data Insertion ,Model Training log , </a:t>
            </a:r>
            <a:r>
              <a:rPr lang="en-US" sz="2000" dirty="0" smtClean="0">
                <a:latin typeface="+mj-lt"/>
                <a:ea typeface="Times New Roman"/>
                <a:cs typeface="Times New Roman"/>
                <a:sym typeface="Times New Roman"/>
              </a:rPr>
              <a:t>  prediction </a:t>
            </a:r>
            <a:r>
              <a:rPr lang="en-US" sz="2000" dirty="0" smtClean="0">
                <a:latin typeface="+mj-lt"/>
                <a:ea typeface="Times New Roman"/>
                <a:cs typeface="Times New Roman"/>
                <a:sym typeface="Times New Roman"/>
              </a:rPr>
              <a:t>log </a:t>
            </a:r>
            <a:r>
              <a:rPr lang="en-US" sz="2000" dirty="0" smtClean="0">
                <a:latin typeface="+mj-lt"/>
                <a:ea typeface="Times New Roman"/>
                <a:cs typeface="Times New Roman"/>
                <a:sym typeface="Times New Roman"/>
              </a:rPr>
              <a:t>etc</a:t>
            </a:r>
            <a:r>
              <a:rPr lang="en-US" sz="2000" dirty="0" smtClean="0">
                <a:latin typeface="+mj-lt"/>
                <a:ea typeface="Times New Roman"/>
                <a:cs typeface="Times New Roman"/>
                <a:sym typeface="Times New Roman"/>
              </a:rPr>
              <a:t>.</a:t>
            </a:r>
            <a:endParaRPr lang="en-US" sz="2000" dirty="0" smtClean="0">
              <a:latin typeface="+mj-lt"/>
            </a:endParaRPr>
          </a:p>
          <a:p>
            <a:pPr marL="0" lvl="0" indent="0">
              <a:spcBef>
                <a:spcPts val="0"/>
              </a:spcBef>
              <a:buSzPts val="1440"/>
              <a:buNone/>
            </a:pPr>
            <a:r>
              <a:rPr lang="en-US" sz="2000" dirty="0" smtClean="0">
                <a:latin typeface="+mj-lt"/>
                <a:ea typeface="Times New Roman"/>
                <a:cs typeface="Times New Roman"/>
                <a:sym typeface="Times New Roman"/>
              </a:rPr>
              <a:t>Q </a:t>
            </a:r>
            <a:r>
              <a:rPr lang="en-US" sz="2000" dirty="0" smtClean="0">
                <a:latin typeface="+mj-lt"/>
                <a:ea typeface="Times New Roman"/>
                <a:cs typeface="Times New Roman"/>
                <a:sym typeface="Times New Roman"/>
              </a:rPr>
              <a:t>6) </a:t>
            </a:r>
            <a:r>
              <a:rPr lang="en-US" sz="2000" dirty="0" smtClean="0">
                <a:latin typeface="+mj-lt"/>
                <a:ea typeface="Times New Roman"/>
                <a:cs typeface="Times New Roman"/>
                <a:sym typeface="Times New Roman"/>
              </a:rPr>
              <a:t>How training was done or what models were used?</a:t>
            </a:r>
            <a:endParaRPr lang="en-US" sz="2000" dirty="0" smtClean="0">
              <a:latin typeface="+mj-lt"/>
            </a:endParaRPr>
          </a:p>
          <a:p>
            <a:pPr marL="285750" lvl="0" indent="-285750">
              <a:spcBef>
                <a:spcPts val="960"/>
              </a:spcBef>
              <a:buSzPts val="1440"/>
              <a:buFont typeface="Wingdings" pitchFamily="2" charset="2"/>
              <a:buChar char="Ø"/>
            </a:pPr>
            <a:r>
              <a:rPr lang="en-US" sz="2000" dirty="0" smtClean="0">
                <a:latin typeface="+mj-lt"/>
                <a:ea typeface="Times New Roman"/>
                <a:cs typeface="Times New Roman"/>
                <a:sym typeface="Times New Roman"/>
              </a:rPr>
              <a:t>Before diving the data in training and validation set we performed clustering over fit to divide the data into clusters.</a:t>
            </a:r>
            <a:endParaRPr lang="en-US" sz="2000" dirty="0" smtClean="0">
              <a:latin typeface="+mj-lt"/>
            </a:endParaRPr>
          </a:p>
          <a:p>
            <a:pPr marL="285750" lvl="0" indent="-285750">
              <a:spcBef>
                <a:spcPts val="960"/>
              </a:spcBef>
              <a:buSzPts val="1440"/>
              <a:buFont typeface="Wingdings" pitchFamily="2" charset="2"/>
              <a:buChar char="Ø"/>
            </a:pPr>
            <a:r>
              <a:rPr lang="en-US" sz="2000" dirty="0" smtClean="0">
                <a:latin typeface="+mj-lt"/>
                <a:ea typeface="Times New Roman"/>
                <a:cs typeface="Times New Roman"/>
                <a:sym typeface="Times New Roman"/>
              </a:rPr>
              <a:t>As per cluster the training and validation data were divided.</a:t>
            </a:r>
            <a:endParaRPr lang="en-US" sz="2000" dirty="0" smtClean="0">
              <a:latin typeface="+mj-lt"/>
            </a:endParaRPr>
          </a:p>
          <a:p>
            <a:pPr marL="285750" lvl="0" indent="-285750">
              <a:spcBef>
                <a:spcPts val="960"/>
              </a:spcBef>
              <a:buSzPts val="1440"/>
              <a:buFont typeface="Wingdings" pitchFamily="2" charset="2"/>
              <a:buChar char="Ø"/>
            </a:pPr>
            <a:r>
              <a:rPr lang="en-US" sz="2000" dirty="0" smtClean="0">
                <a:latin typeface="+mj-lt"/>
                <a:ea typeface="Times New Roman"/>
                <a:cs typeface="Times New Roman"/>
                <a:sym typeface="Times New Roman"/>
              </a:rPr>
              <a:t>The scaling was performed over training and validation data</a:t>
            </a:r>
            <a:endParaRPr lang="en-US" sz="2000" dirty="0" smtClean="0">
              <a:latin typeface="+mj-lt"/>
            </a:endParaRPr>
          </a:p>
          <a:p>
            <a:pPr marL="285750" lvl="0" indent="-285750">
              <a:spcBef>
                <a:spcPts val="960"/>
              </a:spcBef>
              <a:buSzPts val="1440"/>
              <a:buFont typeface="Wingdings" pitchFamily="2" charset="2"/>
              <a:buChar char="Ø"/>
            </a:pPr>
            <a:r>
              <a:rPr lang="en-US" sz="2000" dirty="0" smtClean="0">
                <a:latin typeface="+mj-lt"/>
                <a:ea typeface="Times New Roman"/>
                <a:cs typeface="Times New Roman"/>
                <a:sym typeface="Times New Roman"/>
              </a:rPr>
              <a:t>Algorithms like SVM ,  </a:t>
            </a:r>
            <a:r>
              <a:rPr lang="en-US" sz="2000" dirty="0" err="1" smtClean="0">
                <a:latin typeface="+mj-lt"/>
                <a:ea typeface="Times New Roman"/>
                <a:cs typeface="Times New Roman"/>
                <a:sym typeface="Times New Roman"/>
              </a:rPr>
              <a:t>XGBoost</a:t>
            </a:r>
            <a:r>
              <a:rPr lang="en-US" sz="2000" dirty="0" smtClean="0">
                <a:latin typeface="+mj-lt"/>
                <a:ea typeface="Times New Roman"/>
                <a:cs typeface="Times New Roman"/>
                <a:sym typeface="Times New Roman"/>
              </a:rPr>
              <a:t>, Random forest </a:t>
            </a:r>
            <a:r>
              <a:rPr lang="en-US" sz="2000" dirty="0" smtClean="0">
                <a:latin typeface="+mj-lt"/>
                <a:ea typeface="Times New Roman"/>
                <a:cs typeface="Times New Roman"/>
                <a:sym typeface="Times New Roman"/>
              </a:rPr>
              <a:t>were used based on the recall final model was used for each cluster and we saved that model .</a:t>
            </a:r>
            <a:endParaRPr lang="en-US" sz="2000" dirty="0" smtClean="0">
              <a:latin typeface="+mj-lt"/>
            </a:endParaRPr>
          </a:p>
          <a:p>
            <a:pPr marL="0" lvl="0" indent="0">
              <a:spcBef>
                <a:spcPts val="960"/>
              </a:spcBef>
              <a:buSzPts val="1440"/>
              <a:buNone/>
            </a:pPr>
            <a:r>
              <a:rPr lang="en-US" sz="2000" dirty="0" smtClean="0">
                <a:latin typeface="+mj-lt"/>
                <a:ea typeface="Times New Roman"/>
                <a:cs typeface="Times New Roman"/>
                <a:sym typeface="Times New Roman"/>
              </a:rPr>
              <a:t>Q </a:t>
            </a:r>
            <a:r>
              <a:rPr lang="en-US" sz="2000" dirty="0" smtClean="0">
                <a:latin typeface="+mj-lt"/>
                <a:ea typeface="Times New Roman"/>
                <a:cs typeface="Times New Roman"/>
                <a:sym typeface="Times New Roman"/>
              </a:rPr>
              <a:t>7) </a:t>
            </a:r>
            <a:r>
              <a:rPr lang="en-US" sz="2000" dirty="0" smtClean="0">
                <a:latin typeface="+mj-lt"/>
                <a:ea typeface="Times New Roman"/>
                <a:cs typeface="Times New Roman"/>
                <a:sym typeface="Times New Roman"/>
              </a:rPr>
              <a:t>How Prediction was done?</a:t>
            </a:r>
            <a:endParaRPr lang="en-US" sz="2000" dirty="0" smtClean="0">
              <a:latin typeface="+mj-lt"/>
            </a:endParaRPr>
          </a:p>
          <a:p>
            <a:pPr marL="0" lvl="0" indent="0">
              <a:spcBef>
                <a:spcPts val="960"/>
              </a:spcBef>
              <a:buSzPts val="1440"/>
              <a:buNone/>
            </a:pPr>
            <a:r>
              <a:rPr lang="en-US" sz="2000" dirty="0" smtClean="0">
                <a:latin typeface="+mj-lt"/>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p>
          <a:p>
            <a:pPr marL="0" lvl="0" indent="0">
              <a:spcBef>
                <a:spcPts val="1000"/>
              </a:spcBef>
              <a:buSzPts val="1600"/>
              <a:buNone/>
            </a:pPr>
            <a:endParaRPr lang="en-US" sz="2000" dirty="0" smtClean="0">
              <a:latin typeface="+mj-lt"/>
              <a:ea typeface="Times New Roman"/>
              <a:cs typeface="Times New Roman"/>
              <a:sym typeface="Times New Roman"/>
            </a:endParaRPr>
          </a:p>
          <a:p>
            <a:pPr marL="0" lvl="0" indent="0">
              <a:spcBef>
                <a:spcPts val="1000"/>
              </a:spcBef>
              <a:buSzPts val="1600"/>
              <a:buNone/>
            </a:pPr>
            <a:endParaRPr lang="en-US" sz="2000" dirty="0" smtClean="0">
              <a:latin typeface="+mj-lt"/>
              <a:ea typeface="Times New Roman"/>
              <a:cs typeface="Times New Roman"/>
              <a:sym typeface="Times New Roman"/>
            </a:endParaRPr>
          </a:p>
          <a:p>
            <a:endParaRPr lang="en-US" sz="2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marL="342900" lvl="1" indent="-342900">
              <a:buNone/>
            </a:pPr>
            <a:r>
              <a:rPr lang="en-US" sz="2000" dirty="0" smtClean="0">
                <a:latin typeface="+mj-lt"/>
                <a:ea typeface="Times New Roman"/>
                <a:cs typeface="Times New Roman"/>
                <a:sym typeface="Times New Roman"/>
              </a:rPr>
              <a:t>	Development </a:t>
            </a:r>
            <a:r>
              <a:rPr lang="en-US" sz="2000" dirty="0" smtClean="0">
                <a:latin typeface="+mj-lt"/>
                <a:ea typeface="Times New Roman"/>
                <a:cs typeface="Times New Roman"/>
                <a:sym typeface="Times New Roman"/>
              </a:rPr>
              <a:t>of a predictive model for </a:t>
            </a:r>
            <a:r>
              <a:rPr lang="en-US" sz="2000" dirty="0" smtClean="0">
                <a:latin typeface="+mj-lt"/>
                <a:ea typeface="Times New Roman"/>
                <a:cs typeface="Times New Roman"/>
                <a:sym typeface="Times New Roman"/>
              </a:rPr>
              <a:t>predicting bank credit risk </a:t>
            </a:r>
            <a:r>
              <a:rPr lang="en-US" sz="2000" dirty="0" smtClean="0">
                <a:latin typeface="+mj-lt"/>
                <a:ea typeface="Times New Roman"/>
                <a:cs typeface="Times New Roman"/>
                <a:sym typeface="Times New Roman"/>
              </a:rPr>
              <a:t>. The model will determine whether a customer </a:t>
            </a:r>
            <a:r>
              <a:rPr lang="en-US" sz="2000" dirty="0" smtClean="0">
                <a:latin typeface="+mj-lt"/>
                <a:ea typeface="Times New Roman"/>
                <a:cs typeface="Times New Roman"/>
                <a:sym typeface="Times New Roman"/>
              </a:rPr>
              <a:t>will be paying back the loan given or will be a defaulter.</a:t>
            </a:r>
          </a:p>
          <a:p>
            <a:pPr marL="342900" lvl="1" indent="-342900">
              <a:buNone/>
            </a:pPr>
            <a:endParaRPr lang="en-US" sz="2000" dirty="0" smtClean="0">
              <a:latin typeface="+mj-lt"/>
              <a:ea typeface="Times New Roman"/>
              <a:cs typeface="Times New Roman"/>
              <a:sym typeface="Times New Roman"/>
            </a:endParaRPr>
          </a:p>
          <a:p>
            <a:pPr marL="0" lvl="0" indent="0">
              <a:spcBef>
                <a:spcPts val="1040"/>
              </a:spcBef>
              <a:buSzPts val="1760"/>
              <a:buNone/>
            </a:pPr>
            <a:endParaRPr lang="en-US" sz="2000" dirty="0" smtClean="0">
              <a:latin typeface="+mj-lt"/>
              <a:ea typeface="Times New Roman"/>
              <a:cs typeface="Times New Roman"/>
              <a:sym typeface="Times New Roman"/>
            </a:endParaRPr>
          </a:p>
          <a:p>
            <a:pPr marL="0" lvl="0" indent="0">
              <a:spcBef>
                <a:spcPts val="1040"/>
              </a:spcBef>
              <a:buSzPts val="1760"/>
              <a:buNone/>
            </a:pPr>
            <a:r>
              <a:rPr lang="en-US" sz="2000" dirty="0" smtClean="0">
                <a:latin typeface="+mj-lt"/>
                <a:ea typeface="Times New Roman"/>
                <a:cs typeface="Times New Roman"/>
                <a:sym typeface="Times New Roman"/>
              </a:rPr>
              <a:t>Benefits</a:t>
            </a:r>
            <a:r>
              <a:rPr lang="en-US" sz="2000" dirty="0" smtClean="0">
                <a:latin typeface="+mj-lt"/>
                <a:ea typeface="Times New Roman"/>
                <a:cs typeface="Times New Roman"/>
                <a:sym typeface="Times New Roman"/>
              </a:rPr>
              <a:t>:</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Detection of upcoming </a:t>
            </a:r>
            <a:r>
              <a:rPr lang="en-US" sz="2000" dirty="0" smtClean="0">
                <a:latin typeface="+mj-lt"/>
                <a:ea typeface="Times New Roman"/>
                <a:cs typeface="Times New Roman"/>
                <a:sym typeface="Times New Roman"/>
              </a:rPr>
              <a:t>defaults.</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Gives better insight of customers base.</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Helps in easy flow for  managing resources</a:t>
            </a:r>
            <a:r>
              <a:rPr lang="en-US" sz="2000" dirty="0" smtClean="0">
                <a:latin typeface="+mj-lt"/>
                <a:ea typeface="Times New Roman"/>
                <a:cs typeface="Times New Roman"/>
                <a:sym typeface="Times New Roman"/>
              </a:rPr>
              <a:t>.</a:t>
            </a:r>
            <a:endParaRPr lang="en-US" sz="2000" dirty="0" smtClean="0">
              <a:latin typeface="+mj-lt"/>
            </a:endParaRPr>
          </a:p>
          <a:p>
            <a:pPr marL="342900" lvl="1" indent="-342900">
              <a:buNone/>
            </a:pPr>
            <a:endParaRPr lang="en-US" sz="2000" dirty="0" smtClean="0">
              <a:latin typeface="+mj-lt"/>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0"/>
              </a:spcBef>
              <a:buSzPts val="1760"/>
              <a:buNone/>
            </a:pPr>
            <a:r>
              <a:rPr lang="en-US" sz="2000" dirty="0" smtClean="0">
                <a:latin typeface="+mj-lt"/>
                <a:ea typeface="Times New Roman"/>
                <a:cs typeface="Times New Roman"/>
                <a:sym typeface="Times New Roman"/>
              </a:rPr>
              <a:t>Data Sharing Agreement </a:t>
            </a:r>
            <a:r>
              <a:rPr lang="en-US" sz="2000" dirty="0" smtClean="0">
                <a:latin typeface="+mj-lt"/>
                <a:ea typeface="Times New Roman"/>
                <a:cs typeface="Times New Roman"/>
                <a:sym typeface="Times New Roman"/>
              </a:rPr>
              <a:t>:</a:t>
            </a:r>
          </a:p>
          <a:p>
            <a:pPr marL="0" lvl="0" indent="0">
              <a:spcBef>
                <a:spcPts val="0"/>
              </a:spcBef>
              <a:buSzPts val="1760"/>
              <a:buNone/>
            </a:pP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Sample file name (ex </a:t>
            </a:r>
            <a:r>
              <a:rPr lang="en-US" sz="2000" dirty="0" smtClean="0">
                <a:latin typeface="+mj-lt"/>
                <a:ea typeface="Times New Roman"/>
                <a:cs typeface="Times New Roman"/>
                <a:sym typeface="Times New Roman"/>
              </a:rPr>
              <a:t>SouthGermanCredit.csv)</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Number </a:t>
            </a:r>
            <a:r>
              <a:rPr lang="en-US" sz="2000" dirty="0" smtClean="0">
                <a:latin typeface="+mj-lt"/>
                <a:ea typeface="Times New Roman"/>
                <a:cs typeface="Times New Roman"/>
                <a:sym typeface="Times New Roman"/>
              </a:rPr>
              <a:t>of Columns</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Column names </a:t>
            </a:r>
            <a:endParaRPr lang="en-US" sz="2000" dirty="0" smtClean="0">
              <a:latin typeface="+mj-lt"/>
            </a:endParaRPr>
          </a:p>
          <a:p>
            <a:pPr>
              <a:buNone/>
            </a:pPr>
            <a:endParaRPr lang="en-US"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descr="Screenshot (193).png"/>
          <p:cNvPicPr>
            <a:picLocks noGrp="1" noChangeAspect="1"/>
          </p:cNvPicPr>
          <p:nvPr>
            <p:ph idx="1"/>
          </p:nvPr>
        </p:nvPicPr>
        <p:blipFill>
          <a:blip r:embed="rId2" cstate="print"/>
          <a:srcRect l="29175" t="37040" r="16871" b="20870"/>
          <a:stretch>
            <a:fillRect/>
          </a:stretch>
        </p:blipFill>
        <p:spPr>
          <a:xfrm>
            <a:off x="0" y="2057400"/>
            <a:ext cx="9034272" cy="4800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6248400"/>
          </a:xfrm>
        </p:spPr>
        <p:txBody>
          <a:bodyPr>
            <a:noAutofit/>
          </a:bodyPr>
          <a:lstStyle/>
          <a:p>
            <a:pPr marL="0" lvl="0" indent="0">
              <a:spcBef>
                <a:spcPts val="0"/>
              </a:spcBef>
              <a:buSzPts val="1760"/>
              <a:buNone/>
            </a:pPr>
            <a:r>
              <a:rPr lang="en-US" sz="2400" dirty="0" smtClean="0">
                <a:latin typeface="+mj-lt"/>
                <a:ea typeface="Times New Roman"/>
                <a:cs typeface="Times New Roman"/>
                <a:sym typeface="Times New Roman"/>
              </a:rPr>
              <a:t>Data Validation and Data Transformation </a:t>
            </a:r>
            <a:r>
              <a:rPr lang="en-US" sz="2400" dirty="0" smtClean="0">
                <a:latin typeface="+mj-lt"/>
                <a:ea typeface="Times New Roman"/>
                <a:cs typeface="Times New Roman"/>
                <a:sym typeface="Times New Roman"/>
              </a:rPr>
              <a:t>:</a:t>
            </a:r>
          </a:p>
          <a:p>
            <a:pPr marL="0" lvl="0" indent="0">
              <a:spcBef>
                <a:spcPts val="0"/>
              </a:spcBef>
              <a:buSzPts val="1760"/>
              <a:buNone/>
            </a:pPr>
            <a:endParaRPr lang="en-US" sz="2000" dirty="0" smtClean="0">
              <a:latin typeface="+mj-lt"/>
            </a:endParaRPr>
          </a:p>
          <a:p>
            <a:pPr lvl="1">
              <a:spcBef>
                <a:spcPts val="960"/>
              </a:spcBef>
              <a:buSzPts val="1440"/>
            </a:pPr>
            <a:r>
              <a:rPr lang="en-US" sz="2000" dirty="0" smtClean="0">
                <a:latin typeface="+mj-lt"/>
                <a:ea typeface="Times New Roman"/>
                <a:cs typeface="Times New Roman"/>
                <a:sym typeface="Times New Roman"/>
              </a:rPr>
              <a:t>Name Validation - Validation of files name as per the DSA. We have created </a:t>
            </a:r>
            <a:r>
              <a:rPr lang="en-US" sz="2000" dirty="0" smtClean="0">
                <a:latin typeface="+mj-lt"/>
                <a:ea typeface="Times New Roman"/>
                <a:cs typeface="Times New Roman"/>
                <a:sym typeface="Times New Roman"/>
              </a:rPr>
              <a:t>schema file for </a:t>
            </a:r>
            <a:r>
              <a:rPr lang="en-US" sz="2000" dirty="0" smtClean="0">
                <a:latin typeface="+mj-lt"/>
                <a:ea typeface="Times New Roman"/>
                <a:cs typeface="Times New Roman"/>
                <a:sym typeface="Times New Roman"/>
              </a:rPr>
              <a:t>validation. After it checks for </a:t>
            </a:r>
            <a:r>
              <a:rPr lang="en-US" sz="2000" dirty="0" smtClean="0">
                <a:latin typeface="+mj-lt"/>
                <a:ea typeface="Times New Roman"/>
                <a:cs typeface="Times New Roman"/>
                <a:sym typeface="Times New Roman"/>
              </a:rPr>
              <a:t> name of the file, if </a:t>
            </a:r>
            <a:r>
              <a:rPr lang="en-US" sz="2000" dirty="0" smtClean="0">
                <a:latin typeface="+mj-lt"/>
                <a:ea typeface="Times New Roman"/>
                <a:cs typeface="Times New Roman"/>
                <a:sym typeface="Times New Roman"/>
              </a:rPr>
              <a:t>these requirements are satisfied, we move such files to "</a:t>
            </a:r>
            <a:r>
              <a:rPr lang="en-US" sz="2000" dirty="0" err="1" smtClean="0">
                <a:latin typeface="+mj-lt"/>
                <a:ea typeface="Times New Roman"/>
                <a:cs typeface="Times New Roman"/>
                <a:sym typeface="Times New Roman"/>
              </a:rPr>
              <a:t>Gaood_Data_Folder</a:t>
            </a:r>
            <a:r>
              <a:rPr lang="en-US" sz="2000" dirty="0" smtClean="0">
                <a:latin typeface="+mj-lt"/>
                <a:ea typeface="Times New Roman"/>
                <a:cs typeface="Times New Roman"/>
                <a:sym typeface="Times New Roman"/>
              </a:rPr>
              <a:t>" else "</a:t>
            </a:r>
            <a:r>
              <a:rPr lang="en-US" sz="2000" dirty="0" err="1" smtClean="0">
                <a:latin typeface="+mj-lt"/>
                <a:ea typeface="Times New Roman"/>
                <a:cs typeface="Times New Roman"/>
                <a:sym typeface="Times New Roman"/>
              </a:rPr>
              <a:t>Bad_Data_Folder</a:t>
            </a:r>
            <a:r>
              <a:rPr lang="en-US" sz="2000" dirty="0" smtClean="0">
                <a:latin typeface="+mj-lt"/>
                <a:ea typeface="Times New Roman"/>
                <a:cs typeface="Times New Roman"/>
                <a:sym typeface="Times New Roman"/>
              </a:rPr>
              <a:t>.“</a:t>
            </a:r>
            <a:endParaRPr lang="en-US" sz="2000" dirty="0" smtClean="0">
              <a:latin typeface="+mj-lt"/>
            </a:endParaRPr>
          </a:p>
          <a:p>
            <a:pPr lvl="1">
              <a:spcBef>
                <a:spcPts val="960"/>
              </a:spcBef>
              <a:buSzPts val="1440"/>
            </a:pPr>
            <a:r>
              <a:rPr lang="en-US" sz="2000" dirty="0" smtClean="0">
                <a:latin typeface="+mj-lt"/>
                <a:ea typeface="Times New Roman"/>
                <a:cs typeface="Times New Roman"/>
                <a:sym typeface="Times New Roman"/>
              </a:rPr>
              <a:t>Number of Columns – Validation of number of columns present in the files, and if it doesn't match then the file is moved to "</a:t>
            </a:r>
            <a:r>
              <a:rPr lang="en-US" sz="2000" dirty="0" err="1" smtClean="0">
                <a:latin typeface="+mj-lt"/>
                <a:ea typeface="Times New Roman"/>
                <a:cs typeface="Times New Roman"/>
                <a:sym typeface="Times New Roman"/>
              </a:rPr>
              <a:t>Bad_Data_Folder</a:t>
            </a:r>
            <a:r>
              <a:rPr lang="en-US" sz="2000" dirty="0" smtClean="0">
                <a:latin typeface="+mj-lt"/>
                <a:ea typeface="Times New Roman"/>
                <a:cs typeface="Times New Roman"/>
                <a:sym typeface="Times New Roman"/>
              </a:rPr>
              <a:t>.“</a:t>
            </a:r>
            <a:endParaRPr lang="en-US" sz="2000" dirty="0" smtClean="0">
              <a:latin typeface="+mj-lt"/>
            </a:endParaRPr>
          </a:p>
          <a:p>
            <a:pPr lvl="1">
              <a:spcBef>
                <a:spcPts val="960"/>
              </a:spcBef>
              <a:buSzPts val="1440"/>
            </a:pPr>
            <a:r>
              <a:rPr lang="en-US" sz="2000" dirty="0" smtClean="0">
                <a:latin typeface="+mj-lt"/>
                <a:ea typeface="Times New Roman"/>
                <a:cs typeface="Times New Roman"/>
                <a:sym typeface="Times New Roman"/>
              </a:rPr>
              <a:t>Name </a:t>
            </a:r>
            <a:r>
              <a:rPr lang="en-US" sz="2000" dirty="0" smtClean="0">
                <a:latin typeface="+mj-lt"/>
                <a:ea typeface="Times New Roman"/>
                <a:cs typeface="Times New Roman"/>
                <a:sym typeface="Times New Roman"/>
              </a:rPr>
              <a:t>of Columns - The name of the columns is validated and should be the same as given in the schema file. If not, then the file is moved to "</a:t>
            </a:r>
            <a:r>
              <a:rPr lang="en-US" sz="2000" dirty="0" err="1" smtClean="0">
                <a:latin typeface="+mj-lt"/>
                <a:ea typeface="Times New Roman"/>
                <a:cs typeface="Times New Roman"/>
                <a:sym typeface="Times New Roman"/>
              </a:rPr>
              <a:t>Bad_Data_Folder</a:t>
            </a:r>
            <a:r>
              <a:rPr lang="en-US" sz="2000" dirty="0" smtClean="0">
                <a:latin typeface="+mj-lt"/>
                <a:ea typeface="Times New Roman"/>
                <a:cs typeface="Times New Roman"/>
                <a:sym typeface="Times New Roman"/>
              </a:rPr>
              <a:t>".</a:t>
            </a:r>
            <a:endParaRPr lang="en-US" sz="2000" dirty="0" smtClean="0">
              <a:latin typeface="+mj-lt"/>
            </a:endParaRPr>
          </a:p>
          <a:p>
            <a:pPr lvl="1">
              <a:spcBef>
                <a:spcPts val="960"/>
              </a:spcBef>
              <a:buSzPts val="1440"/>
            </a:pPr>
            <a:r>
              <a:rPr lang="en-US" sz="2000" dirty="0" smtClean="0">
                <a:latin typeface="+mj-lt"/>
                <a:ea typeface="Times New Roman"/>
                <a:cs typeface="Times New Roman"/>
                <a:sym typeface="Times New Roman"/>
              </a:rPr>
              <a:t>Null </a:t>
            </a:r>
            <a:r>
              <a:rPr lang="en-US" sz="2000" dirty="0" smtClean="0">
                <a:latin typeface="+mj-lt"/>
                <a:ea typeface="Times New Roman"/>
                <a:cs typeface="Times New Roman"/>
                <a:sym typeface="Times New Roman"/>
              </a:rPr>
              <a:t>values in columns - If any of the columns in a file have all the values as NULL or missing, we discard such a file and move it to "</a:t>
            </a:r>
            <a:r>
              <a:rPr lang="en-US" sz="2000" dirty="0" err="1" smtClean="0">
                <a:latin typeface="+mj-lt"/>
                <a:ea typeface="Times New Roman"/>
                <a:cs typeface="Times New Roman"/>
                <a:sym typeface="Times New Roman"/>
              </a:rPr>
              <a:t>Bad_Data_Folder</a:t>
            </a:r>
            <a:r>
              <a:rPr lang="en-US" sz="2000" dirty="0" smtClean="0">
                <a:latin typeface="+mj-lt"/>
                <a:ea typeface="Times New Roman"/>
                <a:cs typeface="Times New Roman"/>
                <a:sym typeface="Times New Roman"/>
              </a:rPr>
              <a:t>".</a:t>
            </a:r>
          </a:p>
          <a:p>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0"/>
              </a:spcBef>
              <a:buSzPts val="1760"/>
              <a:buNone/>
            </a:pPr>
            <a:r>
              <a:rPr lang="en-US" sz="2000" dirty="0" smtClean="0">
                <a:latin typeface="+mj-lt"/>
                <a:ea typeface="Times New Roman"/>
                <a:cs typeface="Times New Roman"/>
                <a:sym typeface="Times New Roman"/>
              </a:rPr>
              <a:t>Data Insertion in Database:</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Table creation :- Table </a:t>
            </a:r>
            <a:r>
              <a:rPr lang="en-US" sz="2000" dirty="0" smtClean="0">
                <a:latin typeface="+mj-lt"/>
                <a:ea typeface="Times New Roman"/>
                <a:cs typeface="Times New Roman"/>
                <a:sym typeface="Times New Roman"/>
              </a:rPr>
              <a:t>name “data” </a:t>
            </a:r>
            <a:r>
              <a:rPr lang="en-US" sz="2000" dirty="0" smtClean="0">
                <a:latin typeface="+mj-lt"/>
                <a:ea typeface="Times New Roman"/>
                <a:cs typeface="Times New Roman"/>
                <a:sym typeface="Times New Roman"/>
              </a:rPr>
              <a:t>is created in the database for inserting the files. If the table is already present then new files are inserted in the same table.</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Insertion of files in the table - All the files in the "</a:t>
            </a:r>
            <a:r>
              <a:rPr lang="en-US" sz="2000" dirty="0" err="1" smtClean="0">
                <a:latin typeface="+mj-lt"/>
                <a:ea typeface="Times New Roman"/>
                <a:cs typeface="Times New Roman"/>
                <a:sym typeface="Times New Roman"/>
              </a:rPr>
              <a:t>Good_Data_Folder</a:t>
            </a:r>
            <a:r>
              <a:rPr lang="en-US" sz="2000" dirty="0" smtClean="0">
                <a:latin typeface="+mj-lt"/>
                <a:ea typeface="Times New Roman"/>
                <a:cs typeface="Times New Roman"/>
                <a:sym typeface="Times New Roman"/>
              </a:rPr>
              <a:t>" are inserted in the above-created table. If any file has invalid data type in any of the columns, the file is not loaded in the table </a:t>
            </a:r>
            <a:endParaRPr lang="en-US" sz="2000" dirty="0" smtClean="0">
              <a:latin typeface="+mj-lt"/>
            </a:endParaRPr>
          </a:p>
          <a:p>
            <a:endParaRPr lang="en-US" sz="2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lstStyle/>
          <a:p>
            <a:pPr marL="0" lvl="0" indent="0">
              <a:spcBef>
                <a:spcPts val="0"/>
              </a:spcBef>
              <a:buSzPts val="1760"/>
              <a:buNone/>
            </a:pPr>
            <a:r>
              <a:rPr lang="en-US" sz="2200" dirty="0" smtClean="0">
                <a:latin typeface="+mj-lt"/>
                <a:ea typeface="Times New Roman"/>
                <a:cs typeface="Times New Roman"/>
                <a:sym typeface="Times New Roman"/>
              </a:rPr>
              <a:t>Model Training:</a:t>
            </a:r>
            <a:endParaRPr lang="en-US" dirty="0" smtClean="0">
              <a:latin typeface="+mj-lt"/>
            </a:endParaRPr>
          </a:p>
          <a:p>
            <a:pPr lvl="1">
              <a:spcBef>
                <a:spcPts val="960"/>
              </a:spcBef>
              <a:buSzPts val="1440"/>
              <a:buFont typeface="Noto Sans Symbols"/>
              <a:buChar char="⮚"/>
            </a:pPr>
            <a:r>
              <a:rPr lang="en-US" dirty="0" smtClean="0">
                <a:latin typeface="+mj-lt"/>
                <a:ea typeface="Times New Roman"/>
                <a:cs typeface="Times New Roman"/>
                <a:sym typeface="Times New Roman"/>
              </a:rPr>
              <a:t>Data Export from Db :</a:t>
            </a:r>
            <a:endParaRPr lang="en-US" dirty="0" smtClean="0">
              <a:latin typeface="+mj-lt"/>
            </a:endParaRPr>
          </a:p>
          <a:p>
            <a:pPr marL="914400" lvl="2" indent="0">
              <a:spcBef>
                <a:spcPts val="960"/>
              </a:spcBef>
              <a:buSzPts val="1440"/>
              <a:buNone/>
            </a:pPr>
            <a:r>
              <a:rPr lang="en-US" sz="1800" dirty="0" smtClean="0">
                <a:latin typeface="+mj-lt"/>
                <a:ea typeface="Times New Roman"/>
                <a:cs typeface="Times New Roman"/>
                <a:sym typeface="Times New Roman"/>
              </a:rPr>
              <a:t>     The accumulated data from db is exported in </a:t>
            </a:r>
            <a:r>
              <a:rPr lang="en-US" sz="1800" dirty="0" err="1" smtClean="0">
                <a:latin typeface="+mj-lt"/>
                <a:ea typeface="Times New Roman"/>
                <a:cs typeface="Times New Roman"/>
                <a:sym typeface="Times New Roman"/>
              </a:rPr>
              <a:t>csv</a:t>
            </a:r>
            <a:r>
              <a:rPr lang="en-US" sz="1800" dirty="0" smtClean="0">
                <a:latin typeface="+mj-lt"/>
                <a:ea typeface="Times New Roman"/>
                <a:cs typeface="Times New Roman"/>
                <a:sym typeface="Times New Roman"/>
              </a:rPr>
              <a:t> format for model training</a:t>
            </a:r>
            <a:endParaRPr lang="en-US" dirty="0" smtClean="0">
              <a:latin typeface="+mj-lt"/>
            </a:endParaRPr>
          </a:p>
          <a:p>
            <a:pPr lvl="1">
              <a:spcBef>
                <a:spcPts val="960"/>
              </a:spcBef>
              <a:buSzPts val="1440"/>
              <a:buFont typeface="Noto Sans Symbols"/>
              <a:buChar char="⮚"/>
            </a:pPr>
            <a:r>
              <a:rPr lang="en-US" dirty="0" smtClean="0">
                <a:latin typeface="+mj-lt"/>
                <a:ea typeface="Times New Roman"/>
                <a:cs typeface="Times New Roman"/>
                <a:sym typeface="Times New Roman"/>
              </a:rPr>
              <a:t>Data Preprocessing   </a:t>
            </a:r>
            <a:endParaRPr lang="en-US" dirty="0" smtClean="0">
              <a:latin typeface="+mj-lt"/>
            </a:endParaRPr>
          </a:p>
          <a:p>
            <a:pPr marL="1200150" lvl="2" indent="-285750">
              <a:spcBef>
                <a:spcPts val="960"/>
              </a:spcBef>
              <a:buSzPts val="1440"/>
              <a:buFont typeface="Noto Sans Symbols"/>
              <a:buChar char="▪"/>
            </a:pPr>
            <a:r>
              <a:rPr lang="en-US" sz="1800" dirty="0" smtClean="0">
                <a:latin typeface="+mj-lt"/>
                <a:ea typeface="Times New Roman"/>
                <a:cs typeface="Times New Roman"/>
                <a:sym typeface="Times New Roman"/>
              </a:rPr>
              <a:t>Performing EDA to get insight of data like </a:t>
            </a:r>
            <a:r>
              <a:rPr lang="en-US" sz="1800" dirty="0" smtClean="0">
                <a:latin typeface="+mj-lt"/>
                <a:ea typeface="Times New Roman"/>
                <a:cs typeface="Times New Roman"/>
                <a:sym typeface="Times New Roman"/>
              </a:rPr>
              <a:t>missing values, columns with zero standard deviation.</a:t>
            </a:r>
            <a:endParaRPr lang="en-US" sz="1800" dirty="0" smtClean="0">
              <a:latin typeface="+mj-lt"/>
              <a:ea typeface="Times New Roman"/>
              <a:cs typeface="Times New Roman"/>
              <a:sym typeface="Times New Roman"/>
            </a:endParaRPr>
          </a:p>
          <a:p>
            <a:pPr marL="1200150" lvl="2" indent="-285750">
              <a:spcBef>
                <a:spcPts val="960"/>
              </a:spcBef>
              <a:buSzPts val="1440"/>
              <a:buFont typeface="Noto Sans Symbols"/>
              <a:buChar char="▪"/>
            </a:pPr>
            <a:r>
              <a:rPr lang="en-US" sz="1800" dirty="0" smtClean="0">
                <a:latin typeface="+mj-lt"/>
                <a:ea typeface="Times New Roman"/>
                <a:cs typeface="Times New Roman"/>
                <a:sym typeface="Times New Roman"/>
              </a:rPr>
              <a:t>Check for null values in the columns. If present impute the null values.</a:t>
            </a:r>
          </a:p>
          <a:p>
            <a:pPr marL="1200150" lvl="2" indent="-285750">
              <a:spcBef>
                <a:spcPts val="960"/>
              </a:spcBef>
              <a:buSzPts val="1440"/>
              <a:buFont typeface="Noto Sans Symbols"/>
              <a:buChar char="▪"/>
            </a:pPr>
            <a:r>
              <a:rPr lang="en-US" sz="1800" dirty="0" smtClean="0">
                <a:latin typeface="+mj-lt"/>
                <a:cs typeface="Times New Roman"/>
                <a:sym typeface="Times New Roman"/>
              </a:rPr>
              <a:t>Remove unwanted columns</a:t>
            </a:r>
            <a:endParaRPr lang="en-US" dirty="0" smtClean="0">
              <a:latin typeface="+mj-lt"/>
            </a:endParaRPr>
          </a:p>
          <a:p>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4525963"/>
          </a:xfrm>
        </p:spPr>
        <p:txBody>
          <a:bodyPr>
            <a:noAutofit/>
          </a:bodyPr>
          <a:lstStyle/>
          <a:p>
            <a:pPr lvl="1">
              <a:spcBef>
                <a:spcPts val="0"/>
              </a:spcBef>
              <a:buSzPts val="1440"/>
              <a:buFont typeface="Noto Sans Symbols"/>
              <a:buChar char="⮚"/>
            </a:pPr>
            <a:r>
              <a:rPr lang="en-US" sz="2000" dirty="0" smtClean="0">
                <a:latin typeface="+mj-lt"/>
                <a:ea typeface="Times New Roman"/>
                <a:cs typeface="Times New Roman"/>
                <a:sym typeface="Times New Roman"/>
              </a:rPr>
              <a:t>Clustering – </a:t>
            </a:r>
          </a:p>
          <a:p>
            <a:pPr marL="1200150" lvl="2" indent="-285750">
              <a:spcBef>
                <a:spcPts val="960"/>
              </a:spcBef>
              <a:buSzPts val="1440"/>
              <a:buFont typeface="Noto Sans Symbols"/>
              <a:buChar char="▪"/>
            </a:pPr>
            <a:r>
              <a:rPr lang="en-US" sz="2000" dirty="0" err="1" smtClean="0">
                <a:latin typeface="+mj-lt"/>
                <a:ea typeface="Times New Roman"/>
                <a:cs typeface="Times New Roman"/>
                <a:sym typeface="Times New Roman"/>
              </a:rPr>
              <a:t>KMeans</a:t>
            </a:r>
            <a:r>
              <a:rPr lang="en-US" sz="2000" dirty="0" smtClean="0">
                <a:latin typeface="+mj-lt"/>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2000" dirty="0" err="1" smtClean="0">
                <a:latin typeface="+mj-lt"/>
                <a:ea typeface="Times New Roman"/>
                <a:cs typeface="Times New Roman"/>
                <a:sym typeface="Times New Roman"/>
              </a:rPr>
              <a:t>KneeLocator</a:t>
            </a:r>
            <a:r>
              <a:rPr lang="en-US" sz="2000" dirty="0" smtClean="0">
                <a:latin typeface="+mj-lt"/>
                <a:ea typeface="Times New Roman"/>
                <a:cs typeface="Times New Roman"/>
                <a:sym typeface="Times New Roman"/>
              </a:rPr>
              <a:t> function. The idea behind clustering is to implement different algorithms on the structured data</a:t>
            </a:r>
            <a:endParaRPr lang="en-US" sz="2000" dirty="0" smtClean="0">
              <a:latin typeface="+mj-lt"/>
            </a:endParaRPr>
          </a:p>
          <a:p>
            <a:pPr marL="1200150" lvl="2" indent="-285750">
              <a:spcBef>
                <a:spcPts val="960"/>
              </a:spcBef>
              <a:buSzPts val="1440"/>
              <a:buFont typeface="Noto Sans Symbols"/>
              <a:buChar char="▪"/>
            </a:pPr>
            <a:r>
              <a:rPr lang="en-US" sz="2000" dirty="0" smtClean="0">
                <a:latin typeface="+mj-lt"/>
                <a:ea typeface="Times New Roman"/>
                <a:cs typeface="Times New Roman"/>
                <a:sym typeface="Times New Roman"/>
              </a:rPr>
              <a:t>The </a:t>
            </a:r>
            <a:r>
              <a:rPr lang="en-US" sz="2000" dirty="0" err="1" smtClean="0">
                <a:latin typeface="+mj-lt"/>
                <a:ea typeface="Times New Roman"/>
                <a:cs typeface="Times New Roman"/>
                <a:sym typeface="Times New Roman"/>
              </a:rPr>
              <a:t>Kmeans</a:t>
            </a:r>
            <a:r>
              <a:rPr lang="en-US" sz="2000" dirty="0" smtClean="0">
                <a:latin typeface="+mj-lt"/>
                <a:ea typeface="Times New Roman"/>
                <a:cs typeface="Times New Roman"/>
                <a:sym typeface="Times New Roman"/>
              </a:rPr>
              <a:t> model is trained over preprocessed data, and the model is saved for further use in prediction</a:t>
            </a:r>
            <a:endParaRPr lang="en-US" sz="2000" dirty="0" smtClean="0">
              <a:latin typeface="+mj-lt"/>
            </a:endParaRPr>
          </a:p>
          <a:p>
            <a:pPr lvl="1">
              <a:spcBef>
                <a:spcPts val="960"/>
              </a:spcBef>
              <a:buSzPts val="1440"/>
              <a:buFont typeface="Noto Sans Symbols"/>
              <a:buChar char="⮚"/>
            </a:pPr>
            <a:r>
              <a:rPr lang="en-US" sz="2000" dirty="0" smtClean="0">
                <a:latin typeface="+mj-lt"/>
                <a:ea typeface="Times New Roman"/>
                <a:cs typeface="Times New Roman"/>
                <a:sym typeface="Times New Roman"/>
              </a:rPr>
              <a:t>Model Selection – </a:t>
            </a:r>
          </a:p>
          <a:p>
            <a:pPr marL="914400" lvl="2" indent="0">
              <a:spcBef>
                <a:spcPts val="960"/>
              </a:spcBef>
              <a:buSzPts val="1440"/>
              <a:buNone/>
            </a:pPr>
            <a:r>
              <a:rPr lang="en-US" sz="2000" dirty="0" smtClean="0">
                <a:latin typeface="+mj-lt"/>
                <a:ea typeface="Times New Roman"/>
                <a:cs typeface="Times New Roman"/>
                <a:sym typeface="Times New Roman"/>
              </a:rPr>
              <a:t>After the clusters are created, we find the best model for each cluster. By using </a:t>
            </a:r>
            <a:r>
              <a:rPr lang="en-US" sz="2000" dirty="0" smtClean="0">
                <a:latin typeface="+mj-lt"/>
                <a:ea typeface="Times New Roman"/>
                <a:cs typeface="Times New Roman"/>
                <a:sym typeface="Times New Roman"/>
              </a:rPr>
              <a:t>3  </a:t>
            </a:r>
            <a:r>
              <a:rPr lang="en-US" sz="2000" dirty="0" smtClean="0">
                <a:latin typeface="+mj-lt"/>
                <a:ea typeface="Times New Roman"/>
                <a:cs typeface="Times New Roman"/>
                <a:sym typeface="Times New Roman"/>
              </a:rPr>
              <a:t>algorithms “SVM</a:t>
            </a:r>
            <a:r>
              <a:rPr lang="en-US" sz="2000" dirty="0" smtClean="0">
                <a:latin typeface="+mj-lt"/>
                <a:ea typeface="Times New Roman"/>
                <a:cs typeface="Times New Roman"/>
                <a:sym typeface="Times New Roman"/>
              </a:rPr>
              <a:t>”, “Random Forest” </a:t>
            </a:r>
            <a:r>
              <a:rPr lang="en-US" sz="2000" dirty="0" smtClean="0">
                <a:latin typeface="+mj-lt"/>
                <a:ea typeface="Times New Roman"/>
                <a:cs typeface="Times New Roman"/>
                <a:sym typeface="Times New Roman"/>
              </a:rPr>
              <a:t>and "</a:t>
            </a:r>
            <a:r>
              <a:rPr lang="en-US" sz="2000" dirty="0" err="1" smtClean="0">
                <a:latin typeface="+mj-lt"/>
                <a:ea typeface="Times New Roman"/>
                <a:cs typeface="Times New Roman"/>
                <a:sym typeface="Times New Roman"/>
              </a:rPr>
              <a:t>XGBoost</a:t>
            </a:r>
            <a:r>
              <a:rPr lang="en-US" sz="2000" dirty="0" smtClean="0">
                <a:latin typeface="+mj-lt"/>
                <a:ea typeface="Times New Roman"/>
                <a:cs typeface="Times New Roman"/>
                <a:sym typeface="Times New Roman"/>
              </a:rPr>
              <a:t>". For each cluster ,</a:t>
            </a:r>
            <a:r>
              <a:rPr lang="en-US" sz="2000" dirty="0" smtClean="0">
                <a:latin typeface="+mj-lt"/>
                <a:ea typeface="Times New Roman"/>
                <a:cs typeface="Times New Roman"/>
                <a:sym typeface="Times New Roman"/>
              </a:rPr>
              <a:t>the </a:t>
            </a:r>
            <a:r>
              <a:rPr lang="en-US" sz="2000" dirty="0" smtClean="0">
                <a:latin typeface="+mj-lt"/>
                <a:ea typeface="Times New Roman"/>
                <a:cs typeface="Times New Roman"/>
                <a:sym typeface="Times New Roman"/>
              </a:rPr>
              <a:t>hyper </a:t>
            </a:r>
            <a:r>
              <a:rPr lang="en-US" sz="2000" dirty="0" smtClean="0">
                <a:latin typeface="+mj-lt"/>
                <a:ea typeface="Times New Roman"/>
                <a:cs typeface="Times New Roman"/>
                <a:sym typeface="Times New Roman"/>
              </a:rPr>
              <a:t>tuned </a:t>
            </a:r>
            <a:r>
              <a:rPr lang="en-US" sz="2000" dirty="0" smtClean="0">
                <a:latin typeface="+mj-lt"/>
                <a:ea typeface="Times New Roman"/>
                <a:cs typeface="Times New Roman"/>
                <a:sym typeface="Times New Roman"/>
              </a:rPr>
              <a:t>algorithms are used. We calculate the AUC scores for both models and select the model with the best score. Similarly, the model is selected for each cluster. All the models for every cluster are saved for use in prediction</a:t>
            </a:r>
            <a:endParaRPr lang="en-US" sz="2000" dirty="0" smtClean="0">
              <a:latin typeface="+mj-lt"/>
            </a:endParaRPr>
          </a:p>
          <a:p>
            <a:endParaRPr lang="en-US"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92500" lnSpcReduction="20000"/>
          </a:bodyPr>
          <a:lstStyle/>
          <a:p>
            <a:pPr marL="285750" lvl="0" indent="-184150">
              <a:spcBef>
                <a:spcPts val="0"/>
              </a:spcBef>
              <a:buSzPts val="1600"/>
              <a:buNone/>
            </a:pPr>
            <a:endParaRPr lang="en-US" dirty="0" smtClean="0"/>
          </a:p>
          <a:p>
            <a:pPr marL="0" lvl="0" indent="0">
              <a:spcBef>
                <a:spcPts val="1040"/>
              </a:spcBef>
              <a:buSzPts val="1760"/>
              <a:buNone/>
            </a:pPr>
            <a:r>
              <a:rPr lang="en-US" sz="2200" dirty="0" smtClean="0">
                <a:latin typeface="+mj-lt"/>
                <a:ea typeface="Times New Roman"/>
                <a:cs typeface="Times New Roman"/>
                <a:sym typeface="Times New Roman"/>
              </a:rPr>
              <a:t>Prediction:</a:t>
            </a:r>
          </a:p>
          <a:p>
            <a:pPr lvl="1">
              <a:spcBef>
                <a:spcPts val="960"/>
              </a:spcBef>
              <a:buSzPts val="1440"/>
              <a:buFont typeface="Noto Sans Symbols"/>
              <a:buChar char="⮚"/>
            </a:pPr>
            <a:r>
              <a:rPr lang="en-US" sz="2200" dirty="0" smtClean="0">
                <a:latin typeface="+mj-lt"/>
                <a:ea typeface="Times New Roman"/>
                <a:cs typeface="Times New Roman"/>
                <a:sym typeface="Times New Roman"/>
              </a:rPr>
              <a:t>The testing files are shared in the batches and we perform the same Validation operations ,data transformation and data insertion on them.</a:t>
            </a:r>
            <a:endParaRPr lang="en-US" sz="2200" dirty="0" smtClean="0">
              <a:latin typeface="+mj-lt"/>
            </a:endParaRPr>
          </a:p>
          <a:p>
            <a:pPr marL="742950" lvl="2" indent="-285750">
              <a:spcBef>
                <a:spcPts val="960"/>
              </a:spcBef>
              <a:buSzPts val="1440"/>
              <a:buFont typeface="Noto Sans Symbols"/>
              <a:buChar char="⮚"/>
            </a:pPr>
            <a:r>
              <a:rPr lang="en-US" sz="2200" dirty="0" smtClean="0">
                <a:latin typeface="+mj-lt"/>
                <a:ea typeface="Times New Roman"/>
                <a:cs typeface="Times New Roman"/>
                <a:sym typeface="Times New Roman"/>
              </a:rPr>
              <a:t>The accumulated data from db is exported in </a:t>
            </a:r>
            <a:r>
              <a:rPr lang="en-US" sz="2200" dirty="0" err="1" smtClean="0">
                <a:latin typeface="+mj-lt"/>
                <a:ea typeface="Times New Roman"/>
                <a:cs typeface="Times New Roman"/>
                <a:sym typeface="Times New Roman"/>
              </a:rPr>
              <a:t>csv</a:t>
            </a:r>
            <a:r>
              <a:rPr lang="en-US" sz="2200" dirty="0" smtClean="0">
                <a:latin typeface="+mj-lt"/>
                <a:ea typeface="Times New Roman"/>
                <a:cs typeface="Times New Roman"/>
                <a:sym typeface="Times New Roman"/>
              </a:rPr>
              <a:t> format for  prediction</a:t>
            </a:r>
            <a:endParaRPr lang="en-US" sz="2200" dirty="0" smtClean="0">
              <a:latin typeface="+mj-lt"/>
            </a:endParaRPr>
          </a:p>
          <a:p>
            <a:pPr marL="742950" lvl="2" indent="-285750">
              <a:spcBef>
                <a:spcPts val="960"/>
              </a:spcBef>
              <a:buSzPts val="1440"/>
              <a:buFont typeface="Noto Sans Symbols"/>
              <a:buChar char="⮚"/>
            </a:pPr>
            <a:r>
              <a:rPr lang="en-US" sz="2200" dirty="0" smtClean="0">
                <a:latin typeface="+mj-lt"/>
                <a:ea typeface="Times New Roman"/>
                <a:cs typeface="Times New Roman"/>
                <a:sym typeface="Times New Roman"/>
              </a:rPr>
              <a:t>We perform data pre-processing techniques on it.</a:t>
            </a:r>
          </a:p>
          <a:p>
            <a:pPr marL="742950" lvl="2" indent="-285750">
              <a:spcBef>
                <a:spcPts val="960"/>
              </a:spcBef>
              <a:buSzPts val="1440"/>
              <a:buFont typeface="Noto Sans Symbols"/>
              <a:buChar char="⮚"/>
            </a:pPr>
            <a:r>
              <a:rPr lang="en-US" sz="2200" dirty="0" err="1" smtClean="0">
                <a:latin typeface="+mj-lt"/>
                <a:ea typeface="Times New Roman"/>
                <a:cs typeface="Times New Roman"/>
                <a:sym typeface="Times New Roman"/>
              </a:rPr>
              <a:t>KMeans</a:t>
            </a:r>
            <a:r>
              <a:rPr lang="en-US" sz="2200" dirty="0" smtClean="0">
                <a:latin typeface="+mj-lt"/>
                <a:ea typeface="Times New Roman"/>
                <a:cs typeface="Times New Roman"/>
                <a:sym typeface="Times New Roman"/>
              </a:rPr>
              <a:t> model created during training is loaded and clusters for the preprocessed data is predicted</a:t>
            </a:r>
            <a:endParaRPr lang="en-US" sz="2200" dirty="0" smtClean="0">
              <a:latin typeface="+mj-lt"/>
            </a:endParaRPr>
          </a:p>
          <a:p>
            <a:pPr marL="742950" lvl="2" indent="-285750">
              <a:spcBef>
                <a:spcPts val="960"/>
              </a:spcBef>
              <a:buSzPts val="1440"/>
              <a:buFont typeface="Noto Sans Symbols"/>
              <a:buChar char="⮚"/>
            </a:pPr>
            <a:r>
              <a:rPr lang="en-US" sz="2200" dirty="0" smtClean="0">
                <a:latin typeface="+mj-lt"/>
                <a:ea typeface="Times New Roman"/>
                <a:cs typeface="Times New Roman"/>
                <a:sym typeface="Times New Roman"/>
              </a:rPr>
              <a:t>Based on the cluster number respective model is loaded and is used to predict the data for that cluster.</a:t>
            </a:r>
            <a:endParaRPr lang="en-US" sz="2200" dirty="0" smtClean="0">
              <a:latin typeface="+mj-lt"/>
            </a:endParaRPr>
          </a:p>
          <a:p>
            <a:pPr marL="742950" lvl="2" indent="-285750">
              <a:spcBef>
                <a:spcPts val="960"/>
              </a:spcBef>
              <a:buSzPts val="1440"/>
              <a:buFont typeface="Noto Sans Symbols"/>
              <a:buChar char="⮚"/>
            </a:pPr>
            <a:r>
              <a:rPr lang="en-US" sz="2200" dirty="0" smtClean="0">
                <a:latin typeface="+mj-lt"/>
                <a:ea typeface="Times New Roman"/>
                <a:cs typeface="Times New Roman"/>
                <a:sym typeface="Times New Roman"/>
              </a:rPr>
              <a:t>Once the prediction is done for all the clusters. The predictions  are saved in </a:t>
            </a:r>
            <a:r>
              <a:rPr lang="en-US" sz="2200" dirty="0" err="1" smtClean="0">
                <a:latin typeface="+mj-lt"/>
                <a:ea typeface="Times New Roman"/>
                <a:cs typeface="Times New Roman"/>
                <a:sym typeface="Times New Roman"/>
              </a:rPr>
              <a:t>csv</a:t>
            </a:r>
            <a:r>
              <a:rPr lang="en-US" sz="2200" dirty="0" smtClean="0">
                <a:latin typeface="+mj-lt"/>
                <a:ea typeface="Times New Roman"/>
                <a:cs typeface="Times New Roman"/>
                <a:sym typeface="Times New Roman"/>
              </a:rPr>
              <a:t> format and shared.</a:t>
            </a:r>
            <a:endParaRPr lang="en-US" sz="2200" dirty="0" smtClean="0">
              <a:latin typeface="+mj-lt"/>
            </a:endParaRPr>
          </a:p>
          <a:p>
            <a:pPr marL="285750" lvl="0" indent="-184150">
              <a:spcBef>
                <a:spcPts val="1000"/>
              </a:spcBef>
              <a:buSzPts val="1600"/>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749</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Predict Bank Credit Risk </vt:lpstr>
      <vt:lpstr>Objective</vt:lpstr>
      <vt:lpstr>Slide 3</vt:lpstr>
      <vt:lpstr>Architecture</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 Bank Credit Risk </dc:title>
  <dc:creator>Dell</dc:creator>
  <cp:lastModifiedBy>Windows User</cp:lastModifiedBy>
  <cp:revision>1</cp:revision>
  <dcterms:created xsi:type="dcterms:W3CDTF">2006-08-16T00:00:00Z</dcterms:created>
  <dcterms:modified xsi:type="dcterms:W3CDTF">2021-09-10T18:08:37Z</dcterms:modified>
</cp:coreProperties>
</file>