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29-Nov-21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smtClean="0"/>
              <a:t>Network Security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lvl="0" indent="0">
              <a:spcBef>
                <a:spcPts val="0"/>
              </a:spcBef>
              <a:buSzPts val="1600"/>
              <a:buNone/>
            </a:pPr>
            <a:r>
              <a:rPr lang="en-US" sz="2000" dirty="0" smtClean="0">
                <a:latin typeface="+mj-lt"/>
                <a:ea typeface="Times New Roman"/>
                <a:cs typeface="Times New Roman"/>
                <a:sym typeface="Times New Roman"/>
              </a:rPr>
              <a:t>								</a:t>
            </a:r>
          </a:p>
          <a:p>
            <a:pPr marL="0" lvl="0" indent="0">
              <a:spcBef>
                <a:spcPts val="0"/>
              </a:spcBef>
              <a:buSzPts val="1600"/>
              <a:buNone/>
            </a:pPr>
            <a:r>
              <a:rPr lang="en-US" sz="2000" dirty="0" smtClean="0">
                <a:latin typeface="+mj-lt"/>
                <a:ea typeface="Times New Roman"/>
                <a:cs typeface="Times New Roman"/>
                <a:sym typeface="Times New Roman"/>
              </a:rPr>
              <a:t>Q &amp; A:</a:t>
            </a:r>
            <a:endParaRPr lang="en-US" sz="2000" dirty="0" smtClean="0">
              <a:latin typeface="+mj-lt"/>
            </a:endParaRPr>
          </a:p>
          <a:p>
            <a:pPr marL="0" lvl="0" indent="0">
              <a:spcBef>
                <a:spcPts val="960"/>
              </a:spcBef>
              <a:buSzPts val="1440"/>
              <a:buNone/>
            </a:pPr>
            <a:r>
              <a:rPr lang="en-US" sz="2000" dirty="0" smtClean="0">
                <a:latin typeface="+mj-lt"/>
                <a:ea typeface="Times New Roman"/>
                <a:cs typeface="Times New Roman"/>
                <a:sym typeface="Times New Roman"/>
              </a:rPr>
              <a:t>Q1) What’s the source of data?</a:t>
            </a:r>
            <a:endParaRPr lang="en-US" sz="2000" dirty="0" smtClean="0">
              <a:latin typeface="+mj-lt"/>
              <a:sym typeface="Times New Roman"/>
            </a:endParaRPr>
          </a:p>
          <a:p>
            <a:pPr marL="0" lvl="0" indent="0">
              <a:spcBef>
                <a:spcPts val="960"/>
              </a:spcBef>
              <a:buSzPts val="1440"/>
              <a:buFont typeface="Wingdings" pitchFamily="2" charset="2"/>
              <a:buChar char="Ø"/>
            </a:pPr>
            <a:r>
              <a:rPr lang="en-US" sz="2000" dirty="0" smtClean="0">
                <a:latin typeface="+mj-lt"/>
                <a:ea typeface="Times New Roman"/>
                <a:cs typeface="Times New Roman"/>
                <a:sym typeface="Times New Roman"/>
              </a:rPr>
              <a:t>The data  for training is provided by the client in multiple batches and each batch contain multiple files</a:t>
            </a:r>
            <a:endParaRPr lang="en-US" sz="2000" dirty="0" smtClean="0">
              <a:latin typeface="+mj-lt"/>
            </a:endParaRPr>
          </a:p>
          <a:p>
            <a:pPr marL="0" lvl="1" indent="0">
              <a:spcBef>
                <a:spcPts val="960"/>
              </a:spcBef>
              <a:buSzPts val="1440"/>
              <a:buNone/>
            </a:pPr>
            <a:r>
              <a:rPr lang="en-US" sz="2000" dirty="0" smtClean="0">
                <a:latin typeface="+mj-lt"/>
                <a:ea typeface="Times New Roman"/>
                <a:cs typeface="Times New Roman"/>
                <a:sym typeface="Times New Roman"/>
              </a:rPr>
              <a:t>Q 2) What was the type of data?</a:t>
            </a:r>
            <a:endParaRPr lang="en-US" sz="2000" dirty="0" smtClean="0">
              <a:latin typeface="+mj-lt"/>
            </a:endParaRPr>
          </a:p>
          <a:p>
            <a:pPr marL="457200" lvl="1" indent="-457200">
              <a:spcBef>
                <a:spcPts val="960"/>
              </a:spcBef>
              <a:buSzPts val="1440"/>
              <a:buFont typeface="Wingdings" pitchFamily="2" charset="2"/>
              <a:buChar char="Ø"/>
            </a:pPr>
            <a:r>
              <a:rPr lang="en-US" sz="2000" dirty="0" smtClean="0">
                <a:latin typeface="+mj-lt"/>
                <a:ea typeface="Times New Roman"/>
                <a:cs typeface="Times New Roman"/>
                <a:sym typeface="Times New Roman"/>
              </a:rPr>
              <a:t>The data was numerical.</a:t>
            </a:r>
            <a:endParaRPr lang="en-US" sz="2000" dirty="0" smtClean="0">
              <a:latin typeface="+mj-lt"/>
            </a:endParaRPr>
          </a:p>
          <a:p>
            <a:pPr marL="0" lvl="1" indent="0">
              <a:spcBef>
                <a:spcPts val="960"/>
              </a:spcBef>
              <a:buSzPts val="1440"/>
              <a:buNone/>
            </a:pPr>
            <a:r>
              <a:rPr lang="en-US" sz="2000" dirty="0" smtClean="0">
                <a:latin typeface="+mj-lt"/>
                <a:ea typeface="Times New Roman"/>
                <a:cs typeface="Times New Roman"/>
                <a:sym typeface="Times New Roman"/>
              </a:rPr>
              <a:t>Q 3) What’s the complete flow you followed in this Project?</a:t>
            </a:r>
            <a:endParaRPr lang="en-US" sz="2000" dirty="0" smtClean="0">
              <a:latin typeface="+mj-lt"/>
            </a:endParaRPr>
          </a:p>
          <a:p>
            <a:pPr marL="0" lvl="1" indent="0">
              <a:spcBef>
                <a:spcPts val="960"/>
              </a:spcBef>
              <a:buSzPts val="1440"/>
              <a:buFont typeface="Wingdings" pitchFamily="2" charset="2"/>
              <a:buChar char="Ø"/>
            </a:pPr>
            <a:r>
              <a:rPr lang="en-US" sz="2000" dirty="0" smtClean="0">
                <a:latin typeface="+mj-lt"/>
                <a:ea typeface="Times New Roman"/>
                <a:cs typeface="Times New Roman"/>
                <a:sym typeface="Times New Roman"/>
              </a:rPr>
              <a:t>Refer slide 5</a:t>
            </a:r>
            <a:r>
              <a:rPr lang="en-US" sz="2000" baseline="30000" dirty="0" smtClean="0">
                <a:latin typeface="+mj-lt"/>
                <a:ea typeface="Times New Roman"/>
                <a:cs typeface="Times New Roman"/>
                <a:sym typeface="Times New Roman"/>
              </a:rPr>
              <a:t>th</a:t>
            </a:r>
            <a:r>
              <a:rPr lang="en-US" sz="2000" dirty="0" smtClean="0">
                <a:latin typeface="+mj-lt"/>
                <a:ea typeface="Times New Roman"/>
                <a:cs typeface="Times New Roman"/>
                <a:sym typeface="Times New Roman"/>
              </a:rPr>
              <a:t> for better Understanding </a:t>
            </a:r>
            <a:endParaRPr lang="en-US" sz="2000" dirty="0" smtClean="0">
              <a:latin typeface="+mj-lt"/>
            </a:endParaRPr>
          </a:p>
          <a:p>
            <a:pPr marL="0" lvl="1" indent="0">
              <a:spcBef>
                <a:spcPts val="960"/>
              </a:spcBef>
              <a:buSzPts val="1440"/>
              <a:buNone/>
            </a:pPr>
            <a:r>
              <a:rPr lang="en-US" sz="2000" dirty="0" smtClean="0">
                <a:latin typeface="+mj-lt"/>
                <a:ea typeface="Times New Roman"/>
                <a:cs typeface="Times New Roman"/>
                <a:sym typeface="Times New Roman"/>
              </a:rPr>
              <a:t>Q 4) After the File validation what you do with incompatible file or files which didn’t pass the validation?</a:t>
            </a:r>
            <a:endParaRPr lang="en-US" sz="2000" dirty="0" smtClean="0">
              <a:latin typeface="+mj-lt"/>
            </a:endParaRPr>
          </a:p>
          <a:p>
            <a:pPr marL="0" lvl="1" indent="0">
              <a:spcBef>
                <a:spcPts val="960"/>
              </a:spcBef>
              <a:buSzPts val="1440"/>
              <a:buFont typeface="Wingdings" pitchFamily="2" charset="2"/>
              <a:buChar char="Ø"/>
            </a:pPr>
            <a:r>
              <a:rPr lang="en-US" sz="2000" dirty="0" smtClean="0">
                <a:latin typeface="+mj-lt"/>
                <a:ea typeface="Times New Roman"/>
                <a:cs typeface="Times New Roman"/>
                <a:sym typeface="Times New Roman"/>
              </a:rPr>
              <a:t>Files like these are moved to the Achieve Folder and a list of these files has been  shared with the client and we removed the bad data folder.</a:t>
            </a:r>
            <a:endParaRPr lang="en-US" sz="2000" dirty="0" smtClean="0">
              <a:latin typeface="+mj-lt"/>
            </a:endParaRPr>
          </a:p>
          <a:p>
            <a:pPr marL="0" lvl="1" indent="0">
              <a:spcBef>
                <a:spcPts val="1000"/>
              </a:spcBef>
              <a:buSzPts val="1600"/>
              <a:buNone/>
            </a:pPr>
            <a:endParaRPr lang="en-US" sz="2000" dirty="0" smtClean="0">
              <a:latin typeface="+mj-lt"/>
              <a:ea typeface="Times New Roman"/>
              <a:cs typeface="Times New Roman"/>
              <a:sym typeface="Times New Roman"/>
            </a:endParaRPr>
          </a:p>
          <a:p>
            <a:endParaRPr lang="en-US"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Autofit/>
          </a:bodyPr>
          <a:lstStyle/>
          <a:p>
            <a:pPr marL="0" lvl="0" indent="0">
              <a:spcBef>
                <a:spcPts val="0"/>
              </a:spcBef>
              <a:buSzPts val="1600"/>
              <a:buNone/>
            </a:pPr>
            <a:r>
              <a:rPr lang="en-US" sz="2000" dirty="0" smtClean="0">
                <a:latin typeface="+mj-lt"/>
                <a:ea typeface="Times New Roman"/>
                <a:cs typeface="Times New Roman"/>
                <a:sym typeface="Times New Roman"/>
              </a:rPr>
              <a:t>Q 5) How logs are managed?</a:t>
            </a:r>
            <a:endParaRPr lang="en-US" sz="2000" dirty="0" smtClean="0">
              <a:latin typeface="+mj-lt"/>
            </a:endParaRPr>
          </a:p>
          <a:p>
            <a:pPr marL="0" lvl="0" indent="0">
              <a:spcBef>
                <a:spcPts val="960"/>
              </a:spcBef>
              <a:buSzPts val="1440"/>
              <a:buFont typeface="Wingdings" pitchFamily="2" charset="2"/>
              <a:buChar char="Ø"/>
            </a:pPr>
            <a:r>
              <a:rPr lang="en-US" sz="2000" dirty="0" smtClean="0">
                <a:latin typeface="+mj-lt"/>
                <a:ea typeface="Times New Roman"/>
                <a:cs typeface="Times New Roman"/>
                <a:sym typeface="Times New Roman"/>
              </a:rPr>
              <a:t>We are using different logs as per the steps that we follow in   validation and    modeling like File validation log , Data Insertion ,Model Training log ,   prediction log etc.</a:t>
            </a:r>
            <a:endParaRPr lang="en-US" sz="2000" dirty="0" smtClean="0">
              <a:latin typeface="+mj-lt"/>
            </a:endParaRPr>
          </a:p>
          <a:p>
            <a:pPr marL="0" lvl="0" indent="0">
              <a:spcBef>
                <a:spcPts val="0"/>
              </a:spcBef>
              <a:buSzPts val="1440"/>
              <a:buNone/>
            </a:pPr>
            <a:r>
              <a:rPr lang="en-US" sz="2000" dirty="0" smtClean="0">
                <a:latin typeface="+mj-lt"/>
                <a:ea typeface="Times New Roman"/>
                <a:cs typeface="Times New Roman"/>
                <a:sym typeface="Times New Roman"/>
              </a:rPr>
              <a:t>Q 6) How training was done or what models were used?</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Before diving the data in training and validation set we performed clustering over fit to divide the data into clusters.</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As per cluster the training and validation data were divided.</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The scaling was performed over training and validation data</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Algorithms like SVM ,  </a:t>
            </a:r>
            <a:r>
              <a:rPr lang="en-US" sz="2000" dirty="0" err="1" smtClean="0">
                <a:latin typeface="+mj-lt"/>
                <a:ea typeface="Times New Roman"/>
                <a:cs typeface="Times New Roman"/>
                <a:sym typeface="Times New Roman"/>
              </a:rPr>
              <a:t>XGBoost</a:t>
            </a:r>
            <a:r>
              <a:rPr lang="en-US" sz="2000" dirty="0" smtClean="0">
                <a:latin typeface="+mj-lt"/>
                <a:ea typeface="Times New Roman"/>
                <a:cs typeface="Times New Roman"/>
                <a:sym typeface="Times New Roman"/>
              </a:rPr>
              <a:t>, Random forest were used based on the recall final model was used for each cluster and we saved that model .</a:t>
            </a:r>
            <a:endParaRPr lang="en-US" sz="2000" dirty="0" smtClean="0">
              <a:latin typeface="+mj-lt"/>
            </a:endParaRPr>
          </a:p>
          <a:p>
            <a:pPr marL="0" lvl="0" indent="0">
              <a:spcBef>
                <a:spcPts val="960"/>
              </a:spcBef>
              <a:buSzPts val="1440"/>
              <a:buNone/>
            </a:pPr>
            <a:r>
              <a:rPr lang="en-US" sz="2000" dirty="0" smtClean="0">
                <a:latin typeface="+mj-lt"/>
                <a:ea typeface="Times New Roman"/>
                <a:cs typeface="Times New Roman"/>
                <a:sym typeface="Times New Roman"/>
              </a:rPr>
              <a:t>Q 7) How Prediction was done?</a:t>
            </a:r>
            <a:endParaRPr lang="en-US" sz="2000" dirty="0" smtClean="0">
              <a:latin typeface="+mj-lt"/>
            </a:endParaRPr>
          </a:p>
          <a:p>
            <a:pPr marL="0" lvl="0" indent="0">
              <a:spcBef>
                <a:spcPts val="960"/>
              </a:spcBef>
              <a:buSzPts val="1440"/>
              <a:buNone/>
            </a:pPr>
            <a:r>
              <a:rPr lang="en-US" sz="2000" dirty="0" smtClean="0">
                <a:latin typeface="+mj-lt"/>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p>
          <a:p>
            <a:pPr marL="0" lvl="0" indent="0">
              <a:spcBef>
                <a:spcPts val="1000"/>
              </a:spcBef>
              <a:buSzPts val="1600"/>
              <a:buNone/>
            </a:pPr>
            <a:endParaRPr lang="en-US" sz="2000" dirty="0" smtClean="0">
              <a:latin typeface="+mj-lt"/>
              <a:ea typeface="Times New Roman"/>
              <a:cs typeface="Times New Roman"/>
              <a:sym typeface="Times New Roman"/>
            </a:endParaRPr>
          </a:p>
          <a:p>
            <a:pPr marL="0" lvl="0" indent="0">
              <a:spcBef>
                <a:spcPts val="1000"/>
              </a:spcBef>
              <a:buSzPts val="1600"/>
              <a:buNone/>
            </a:pPr>
            <a:endParaRPr lang="en-US" sz="2000" dirty="0" smtClean="0">
              <a:latin typeface="+mj-lt"/>
              <a:ea typeface="Times New Roman"/>
              <a:cs typeface="Times New Roman"/>
              <a:sym typeface="Times New Roman"/>
            </a:endParaRPr>
          </a:p>
          <a:p>
            <a:endParaRPr lang="en-US" sz="2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marL="342900" lvl="1" indent="-342900">
              <a:buNone/>
            </a:pPr>
            <a:r>
              <a:rPr lang="en-US" sz="2000" dirty="0" smtClean="0">
                <a:latin typeface="+mj-lt"/>
                <a:ea typeface="Times New Roman"/>
                <a:cs typeface="Times New Roman"/>
                <a:sym typeface="Times New Roman"/>
              </a:rPr>
              <a:t>	</a:t>
            </a:r>
            <a:r>
              <a:rPr lang="en-US" sz="2000" dirty="0" smtClean="0">
                <a:latin typeface="+mj-lt"/>
                <a:ea typeface="Times New Roman"/>
                <a:cs typeface="Times New Roman"/>
                <a:sym typeface="Times New Roman"/>
              </a:rPr>
              <a:t>Development of a predictive model for Network Security. The model will determine whether traffic to a website is genuine or not.</a:t>
            </a:r>
            <a:endParaRPr lang="en-US" sz="2000" dirty="0" smtClean="0">
              <a:latin typeface="+mj-lt"/>
              <a:ea typeface="Times New Roman"/>
              <a:cs typeface="Times New Roman"/>
              <a:sym typeface="Times New Roman"/>
            </a:endParaRPr>
          </a:p>
          <a:p>
            <a:pPr marL="342900" lvl="1" indent="-342900">
              <a:buNone/>
            </a:pPr>
            <a:endParaRPr lang="en-US" sz="2000" dirty="0" smtClean="0">
              <a:latin typeface="+mj-lt"/>
              <a:ea typeface="Times New Roman"/>
              <a:cs typeface="Times New Roman"/>
              <a:sym typeface="Times New Roman"/>
            </a:endParaRPr>
          </a:p>
          <a:p>
            <a:pPr marL="0" lvl="0" indent="0">
              <a:spcBef>
                <a:spcPts val="1040"/>
              </a:spcBef>
              <a:buSzPts val="1760"/>
              <a:buNone/>
            </a:pPr>
            <a:endParaRPr lang="en-US" sz="2000" dirty="0" smtClean="0">
              <a:latin typeface="+mj-lt"/>
              <a:ea typeface="Times New Roman"/>
              <a:cs typeface="Times New Roman"/>
              <a:sym typeface="Times New Roman"/>
            </a:endParaRPr>
          </a:p>
          <a:p>
            <a:pPr marL="0" lvl="0" indent="0">
              <a:spcBef>
                <a:spcPts val="1040"/>
              </a:spcBef>
              <a:buSzPts val="1760"/>
              <a:buNone/>
            </a:pPr>
            <a:r>
              <a:rPr lang="en-US" sz="2000" dirty="0" smtClean="0">
                <a:latin typeface="+mj-lt"/>
                <a:ea typeface="Times New Roman"/>
                <a:cs typeface="Times New Roman"/>
                <a:sym typeface="Times New Roman"/>
              </a:rPr>
              <a:t>Benefits:</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Detection of </a:t>
            </a:r>
            <a:r>
              <a:rPr lang="en-US" sz="2000" dirty="0" smtClean="0">
                <a:latin typeface="+mj-lt"/>
                <a:ea typeface="Times New Roman"/>
                <a:cs typeface="Times New Roman"/>
                <a:sym typeface="Times New Roman"/>
              </a:rPr>
              <a:t>false traffic</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Helps in easy flow for  managing resources.</a:t>
            </a:r>
            <a:endParaRPr lang="en-US" sz="2000" dirty="0" smtClean="0">
              <a:latin typeface="+mj-lt"/>
            </a:endParaRPr>
          </a:p>
          <a:p>
            <a:pPr marL="342900" lvl="1" indent="-342900">
              <a:buNone/>
            </a:pPr>
            <a:endParaRPr lang="en-US" sz="2000" dirty="0" smtClean="0">
              <a:latin typeface="+mj-lt"/>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0"/>
              </a:spcBef>
              <a:buSzPts val="1760"/>
              <a:buNone/>
            </a:pPr>
            <a:r>
              <a:rPr lang="en-US" sz="2000" dirty="0" smtClean="0">
                <a:latin typeface="+mj-lt"/>
                <a:ea typeface="Times New Roman"/>
                <a:cs typeface="Times New Roman"/>
                <a:sym typeface="Times New Roman"/>
              </a:rPr>
              <a:t>Data Sharing Agreement :</a:t>
            </a:r>
          </a:p>
          <a:p>
            <a:pPr marL="0" lvl="0" indent="0">
              <a:spcBef>
                <a:spcPts val="0"/>
              </a:spcBef>
              <a:buSzPts val="1760"/>
              <a:buNone/>
            </a:pP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Sample file name </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Number of Columns</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Column names </a:t>
            </a:r>
            <a:endParaRPr lang="en-US" sz="2000" dirty="0" smtClean="0">
              <a:latin typeface="+mj-lt"/>
            </a:endParaRPr>
          </a:p>
          <a:p>
            <a:pPr>
              <a:buNone/>
            </a:pPr>
            <a:endParaRPr lang="en-US"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descr="Screenshot (193).png"/>
          <p:cNvPicPr>
            <a:picLocks noGrp="1" noChangeAspect="1"/>
          </p:cNvPicPr>
          <p:nvPr>
            <p:ph idx="1"/>
          </p:nvPr>
        </p:nvPicPr>
        <p:blipFill>
          <a:blip r:embed="rId2" cstate="print"/>
          <a:srcRect l="29175" t="37040" r="16871" b="20870"/>
          <a:stretch>
            <a:fillRect/>
          </a:stretch>
        </p:blipFill>
        <p:spPr>
          <a:xfrm>
            <a:off x="0" y="2057400"/>
            <a:ext cx="9034272" cy="4800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6248400"/>
          </a:xfrm>
        </p:spPr>
        <p:txBody>
          <a:bodyPr>
            <a:noAutofit/>
          </a:bodyPr>
          <a:lstStyle/>
          <a:p>
            <a:pPr marL="0" lvl="0" indent="0">
              <a:spcBef>
                <a:spcPts val="0"/>
              </a:spcBef>
              <a:buSzPts val="1760"/>
              <a:buNone/>
            </a:pPr>
            <a:r>
              <a:rPr lang="en-US" sz="2400" dirty="0" smtClean="0">
                <a:latin typeface="+mj-lt"/>
                <a:ea typeface="Times New Roman"/>
                <a:cs typeface="Times New Roman"/>
                <a:sym typeface="Times New Roman"/>
              </a:rPr>
              <a:t>Data Validation and Data Transformation :</a:t>
            </a:r>
          </a:p>
          <a:p>
            <a:pPr marL="0" lvl="0" indent="0">
              <a:spcBef>
                <a:spcPts val="0"/>
              </a:spcBef>
              <a:buSzPts val="1760"/>
              <a:buNone/>
            </a:pP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Name Validation - Validation of files name as per the DSA. We have created schema file for validation. After it checks for  name of the file, if these requirements are satisfied, we move such files to "</a:t>
            </a:r>
            <a:r>
              <a:rPr lang="en-US" sz="2000" dirty="0" err="1" smtClean="0">
                <a:latin typeface="+mj-lt"/>
                <a:ea typeface="Times New Roman"/>
                <a:cs typeface="Times New Roman"/>
                <a:sym typeface="Times New Roman"/>
              </a:rPr>
              <a:t>Gaood_Data_Folder</a:t>
            </a:r>
            <a:r>
              <a:rPr lang="en-US" sz="2000" dirty="0" smtClean="0">
                <a:latin typeface="+mj-lt"/>
                <a:ea typeface="Times New Roman"/>
                <a:cs typeface="Times New Roman"/>
                <a:sym typeface="Times New Roman"/>
              </a:rPr>
              <a:t>" else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Number of Columns – Validation of number of columns present in the files, and if it doesn't match then the file is moved to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Name of Columns - The name of the columns is validated and should be the same as given in the schema file. If not, then the file is moved to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Null values in columns - If any of the columns in a file have all the values as NULL or missing, we discard such a file and move it to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p>
          <a:p>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0"/>
              </a:spcBef>
              <a:buSzPts val="1760"/>
              <a:buNone/>
            </a:pPr>
            <a:r>
              <a:rPr lang="en-US" sz="2000" dirty="0" smtClean="0">
                <a:latin typeface="+mj-lt"/>
                <a:ea typeface="Times New Roman"/>
                <a:cs typeface="Times New Roman"/>
                <a:sym typeface="Times New Roman"/>
              </a:rPr>
              <a:t>Data Insertion in Database:</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Table creation :- Table name “data” is created in the database for inserting the files. If the table is already present then new files are inserted in the same table.</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Insertion of files in the table - All the files in the "</a:t>
            </a:r>
            <a:r>
              <a:rPr lang="en-US" sz="2000" dirty="0" err="1" smtClean="0">
                <a:latin typeface="+mj-lt"/>
                <a:ea typeface="Times New Roman"/>
                <a:cs typeface="Times New Roman"/>
                <a:sym typeface="Times New Roman"/>
              </a:rPr>
              <a:t>Good_Data_Folder</a:t>
            </a:r>
            <a:r>
              <a:rPr lang="en-US" sz="2000" dirty="0" smtClean="0">
                <a:latin typeface="+mj-lt"/>
                <a:ea typeface="Times New Roman"/>
                <a:cs typeface="Times New Roman"/>
                <a:sym typeface="Times New Roman"/>
              </a:rPr>
              <a:t>" are inserted in the above-created table. If any file has invalid data type in any of the columns, the file is not loaded in the table </a:t>
            </a:r>
            <a:endParaRPr lang="en-US" sz="2000" dirty="0" smtClean="0">
              <a:latin typeface="+mj-lt"/>
            </a:endParaRPr>
          </a:p>
          <a:p>
            <a:endParaRPr lang="en-US" sz="2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lstStyle/>
          <a:p>
            <a:pPr marL="0" lvl="0" indent="0">
              <a:spcBef>
                <a:spcPts val="0"/>
              </a:spcBef>
              <a:buSzPts val="1760"/>
              <a:buNone/>
            </a:pPr>
            <a:r>
              <a:rPr lang="en-US" sz="2200" dirty="0" smtClean="0">
                <a:latin typeface="+mj-lt"/>
                <a:ea typeface="Times New Roman"/>
                <a:cs typeface="Times New Roman"/>
                <a:sym typeface="Times New Roman"/>
              </a:rPr>
              <a:t>Model Training:</a:t>
            </a:r>
            <a:endParaRPr lang="en-US" dirty="0" smtClean="0">
              <a:latin typeface="+mj-lt"/>
            </a:endParaRPr>
          </a:p>
          <a:p>
            <a:pPr lvl="1">
              <a:spcBef>
                <a:spcPts val="960"/>
              </a:spcBef>
              <a:buSzPts val="1440"/>
              <a:buFont typeface="Noto Sans Symbols"/>
              <a:buChar char="⮚"/>
            </a:pPr>
            <a:r>
              <a:rPr lang="en-US" dirty="0" smtClean="0">
                <a:latin typeface="+mj-lt"/>
                <a:ea typeface="Times New Roman"/>
                <a:cs typeface="Times New Roman"/>
                <a:sym typeface="Times New Roman"/>
              </a:rPr>
              <a:t>Data Export from Db :</a:t>
            </a:r>
            <a:endParaRPr lang="en-US" dirty="0" smtClean="0">
              <a:latin typeface="+mj-lt"/>
            </a:endParaRPr>
          </a:p>
          <a:p>
            <a:pPr marL="914400" lvl="2" indent="0">
              <a:spcBef>
                <a:spcPts val="960"/>
              </a:spcBef>
              <a:buSzPts val="1440"/>
              <a:buNone/>
            </a:pPr>
            <a:r>
              <a:rPr lang="en-US" sz="1800" dirty="0" smtClean="0">
                <a:latin typeface="+mj-lt"/>
                <a:ea typeface="Times New Roman"/>
                <a:cs typeface="Times New Roman"/>
                <a:sym typeface="Times New Roman"/>
              </a:rPr>
              <a:t>     The accumulated data from db is exported in </a:t>
            </a:r>
            <a:r>
              <a:rPr lang="en-US" sz="1800" dirty="0" err="1" smtClean="0">
                <a:latin typeface="+mj-lt"/>
                <a:ea typeface="Times New Roman"/>
                <a:cs typeface="Times New Roman"/>
                <a:sym typeface="Times New Roman"/>
              </a:rPr>
              <a:t>csv</a:t>
            </a:r>
            <a:r>
              <a:rPr lang="en-US" sz="1800" dirty="0" smtClean="0">
                <a:latin typeface="+mj-lt"/>
                <a:ea typeface="Times New Roman"/>
                <a:cs typeface="Times New Roman"/>
                <a:sym typeface="Times New Roman"/>
              </a:rPr>
              <a:t> format for model training</a:t>
            </a:r>
            <a:endParaRPr lang="en-US" dirty="0" smtClean="0">
              <a:latin typeface="+mj-lt"/>
            </a:endParaRPr>
          </a:p>
          <a:p>
            <a:pPr lvl="1">
              <a:spcBef>
                <a:spcPts val="960"/>
              </a:spcBef>
              <a:buSzPts val="1440"/>
              <a:buFont typeface="Noto Sans Symbols"/>
              <a:buChar char="⮚"/>
            </a:pPr>
            <a:r>
              <a:rPr lang="en-US" dirty="0" smtClean="0">
                <a:latin typeface="+mj-lt"/>
                <a:ea typeface="Times New Roman"/>
                <a:cs typeface="Times New Roman"/>
                <a:sym typeface="Times New Roman"/>
              </a:rPr>
              <a:t>Data Preprocessing   </a:t>
            </a:r>
            <a:endParaRPr lang="en-US" dirty="0" smtClean="0">
              <a:latin typeface="+mj-lt"/>
            </a:endParaRPr>
          </a:p>
          <a:p>
            <a:pPr marL="1200150" lvl="2" indent="-285750">
              <a:spcBef>
                <a:spcPts val="960"/>
              </a:spcBef>
              <a:buSzPts val="1440"/>
              <a:buFont typeface="Noto Sans Symbols"/>
              <a:buChar char="▪"/>
            </a:pPr>
            <a:r>
              <a:rPr lang="en-US" sz="1800" dirty="0" smtClean="0">
                <a:latin typeface="+mj-lt"/>
                <a:ea typeface="Times New Roman"/>
                <a:cs typeface="Times New Roman"/>
                <a:sym typeface="Times New Roman"/>
              </a:rPr>
              <a:t>Performing EDA to get insight of data like missing values, columns with zero standard deviation.</a:t>
            </a:r>
          </a:p>
          <a:p>
            <a:pPr marL="1200150" lvl="2" indent="-285750">
              <a:spcBef>
                <a:spcPts val="960"/>
              </a:spcBef>
              <a:buSzPts val="1440"/>
              <a:buFont typeface="Noto Sans Symbols"/>
              <a:buChar char="▪"/>
            </a:pPr>
            <a:r>
              <a:rPr lang="en-US" sz="1800" dirty="0" smtClean="0">
                <a:latin typeface="+mj-lt"/>
                <a:ea typeface="Times New Roman"/>
                <a:cs typeface="Times New Roman"/>
                <a:sym typeface="Times New Roman"/>
              </a:rPr>
              <a:t>Check for null values in the columns. If present impute the null values.</a:t>
            </a:r>
          </a:p>
          <a:p>
            <a:pPr marL="1200150" lvl="2" indent="-285750">
              <a:spcBef>
                <a:spcPts val="960"/>
              </a:spcBef>
              <a:buSzPts val="1440"/>
              <a:buFont typeface="Noto Sans Symbols"/>
              <a:buChar char="▪"/>
            </a:pPr>
            <a:r>
              <a:rPr lang="en-US" sz="1800" dirty="0" smtClean="0">
                <a:latin typeface="+mj-lt"/>
                <a:cs typeface="Times New Roman"/>
                <a:sym typeface="Times New Roman"/>
              </a:rPr>
              <a:t>Remove unwanted columns</a:t>
            </a:r>
            <a:endParaRPr lang="en-US" dirty="0" smtClean="0">
              <a:latin typeface="+mj-lt"/>
            </a:endParaRPr>
          </a:p>
          <a:p>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525963"/>
          </a:xfrm>
        </p:spPr>
        <p:txBody>
          <a:bodyPr>
            <a:noAutofit/>
          </a:bodyPr>
          <a:lstStyle/>
          <a:p>
            <a:pPr lvl="1">
              <a:spcBef>
                <a:spcPts val="0"/>
              </a:spcBef>
              <a:buSzPts val="1440"/>
              <a:buFont typeface="Noto Sans Symbols"/>
              <a:buChar char="⮚"/>
            </a:pPr>
            <a:r>
              <a:rPr lang="en-US" sz="2000" dirty="0" smtClean="0">
                <a:latin typeface="+mj-lt"/>
                <a:ea typeface="Times New Roman"/>
                <a:cs typeface="Times New Roman"/>
                <a:sym typeface="Times New Roman"/>
              </a:rPr>
              <a:t>Clustering – </a:t>
            </a:r>
          </a:p>
          <a:p>
            <a:pPr marL="1200150" lvl="2" indent="-285750">
              <a:spcBef>
                <a:spcPts val="960"/>
              </a:spcBef>
              <a:buSzPts val="1440"/>
              <a:buFont typeface="Noto Sans Symbols"/>
              <a:buChar char="▪"/>
            </a:pPr>
            <a:r>
              <a:rPr lang="en-US" sz="2000" dirty="0" err="1" smtClean="0">
                <a:latin typeface="+mj-lt"/>
                <a:ea typeface="Times New Roman"/>
                <a:cs typeface="Times New Roman"/>
                <a:sym typeface="Times New Roman"/>
              </a:rPr>
              <a:t>KMeans</a:t>
            </a:r>
            <a:r>
              <a:rPr lang="en-US" sz="2000" dirty="0" smtClean="0">
                <a:latin typeface="+mj-lt"/>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2000" dirty="0" err="1" smtClean="0">
                <a:latin typeface="+mj-lt"/>
                <a:ea typeface="Times New Roman"/>
                <a:cs typeface="Times New Roman"/>
                <a:sym typeface="Times New Roman"/>
              </a:rPr>
              <a:t>KneeLocator</a:t>
            </a:r>
            <a:r>
              <a:rPr lang="en-US" sz="2000" dirty="0" smtClean="0">
                <a:latin typeface="+mj-lt"/>
                <a:ea typeface="Times New Roman"/>
                <a:cs typeface="Times New Roman"/>
                <a:sym typeface="Times New Roman"/>
              </a:rPr>
              <a:t> function. The idea behind clustering is to implement different algorithms on the structured data</a:t>
            </a:r>
            <a:endParaRPr lang="en-US" sz="2000" dirty="0" smtClean="0">
              <a:latin typeface="+mj-lt"/>
            </a:endParaRPr>
          </a:p>
          <a:p>
            <a:pPr marL="1200150" lvl="2" indent="-285750">
              <a:spcBef>
                <a:spcPts val="960"/>
              </a:spcBef>
              <a:buSzPts val="1440"/>
              <a:buFont typeface="Noto Sans Symbols"/>
              <a:buChar char="▪"/>
            </a:pPr>
            <a:r>
              <a:rPr lang="en-US" sz="2000" dirty="0" smtClean="0">
                <a:latin typeface="+mj-lt"/>
                <a:ea typeface="Times New Roman"/>
                <a:cs typeface="Times New Roman"/>
                <a:sym typeface="Times New Roman"/>
              </a:rPr>
              <a:t>The </a:t>
            </a:r>
            <a:r>
              <a:rPr lang="en-US" sz="2000" dirty="0" err="1" smtClean="0">
                <a:latin typeface="+mj-lt"/>
                <a:ea typeface="Times New Roman"/>
                <a:cs typeface="Times New Roman"/>
                <a:sym typeface="Times New Roman"/>
              </a:rPr>
              <a:t>Kmeans</a:t>
            </a:r>
            <a:r>
              <a:rPr lang="en-US" sz="2000" dirty="0" smtClean="0">
                <a:latin typeface="+mj-lt"/>
                <a:ea typeface="Times New Roman"/>
                <a:cs typeface="Times New Roman"/>
                <a:sym typeface="Times New Roman"/>
              </a:rPr>
              <a:t> model is trained over preprocessed data, and the model is saved for further use in prediction</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Model Selection – </a:t>
            </a:r>
          </a:p>
          <a:p>
            <a:pPr marL="914400" lvl="2" indent="0">
              <a:spcBef>
                <a:spcPts val="960"/>
              </a:spcBef>
              <a:buSzPts val="1440"/>
              <a:buNone/>
            </a:pPr>
            <a:r>
              <a:rPr lang="en-US" sz="2000" dirty="0" smtClean="0">
                <a:latin typeface="+mj-lt"/>
                <a:ea typeface="Times New Roman"/>
                <a:cs typeface="Times New Roman"/>
                <a:sym typeface="Times New Roman"/>
              </a:rPr>
              <a:t>After the clusters are created, we find the best model for each cluster. By using 3  algorithms “SVM”, “Random Forest” and "</a:t>
            </a:r>
            <a:r>
              <a:rPr lang="en-US" sz="2000" dirty="0" err="1" smtClean="0">
                <a:latin typeface="+mj-lt"/>
                <a:ea typeface="Times New Roman"/>
                <a:cs typeface="Times New Roman"/>
                <a:sym typeface="Times New Roman"/>
              </a:rPr>
              <a:t>XGBoost</a:t>
            </a:r>
            <a:r>
              <a:rPr lang="en-US" sz="2000" dirty="0" smtClean="0">
                <a:latin typeface="+mj-lt"/>
                <a:ea typeface="Times New Roman"/>
                <a:cs typeface="Times New Roman"/>
                <a:sym typeface="Times New Roman"/>
              </a:rPr>
              <a:t>". For each cluster ,the hyper tuned algorithms are used. We calculate the AUC scores for both models and select the model with the best score. Similarly, the model is selected for each cluster. All the models for every cluster are saved for use in prediction</a:t>
            </a:r>
            <a:endParaRPr lang="en-US" sz="2000" dirty="0" smtClean="0">
              <a:latin typeface="+mj-lt"/>
            </a:endParaRPr>
          </a:p>
          <a:p>
            <a:endParaRPr lang="en-US"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92500" lnSpcReduction="20000"/>
          </a:bodyPr>
          <a:lstStyle/>
          <a:p>
            <a:pPr marL="285750" lvl="0" indent="-184150">
              <a:spcBef>
                <a:spcPts val="0"/>
              </a:spcBef>
              <a:buSzPts val="1600"/>
              <a:buNone/>
            </a:pPr>
            <a:endParaRPr lang="en-US" dirty="0" smtClean="0"/>
          </a:p>
          <a:p>
            <a:pPr marL="0" lvl="0" indent="0">
              <a:spcBef>
                <a:spcPts val="1040"/>
              </a:spcBef>
              <a:buSzPts val="1760"/>
              <a:buNone/>
            </a:pPr>
            <a:r>
              <a:rPr lang="en-US" sz="2200" dirty="0" smtClean="0">
                <a:latin typeface="+mj-lt"/>
                <a:ea typeface="Times New Roman"/>
                <a:cs typeface="Times New Roman"/>
                <a:sym typeface="Times New Roman"/>
              </a:rPr>
              <a:t>Prediction:</a:t>
            </a:r>
          </a:p>
          <a:p>
            <a:pPr lvl="1">
              <a:spcBef>
                <a:spcPts val="960"/>
              </a:spcBef>
              <a:buSzPts val="1440"/>
              <a:buFont typeface="Noto Sans Symbols"/>
              <a:buChar char="⮚"/>
            </a:pPr>
            <a:r>
              <a:rPr lang="en-US" sz="2200" dirty="0" smtClean="0">
                <a:latin typeface="+mj-lt"/>
                <a:ea typeface="Times New Roman"/>
                <a:cs typeface="Times New Roman"/>
                <a:sym typeface="Times New Roman"/>
              </a:rPr>
              <a:t>The testing files are shared in the batches and we perform the same Validation operations ,data transformation and data insertion on them.</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The accumulated data from db is exported in </a:t>
            </a:r>
            <a:r>
              <a:rPr lang="en-US" sz="2200" dirty="0" err="1" smtClean="0">
                <a:latin typeface="+mj-lt"/>
                <a:ea typeface="Times New Roman"/>
                <a:cs typeface="Times New Roman"/>
                <a:sym typeface="Times New Roman"/>
              </a:rPr>
              <a:t>csv</a:t>
            </a:r>
            <a:r>
              <a:rPr lang="en-US" sz="2200" dirty="0" smtClean="0">
                <a:latin typeface="+mj-lt"/>
                <a:ea typeface="Times New Roman"/>
                <a:cs typeface="Times New Roman"/>
                <a:sym typeface="Times New Roman"/>
              </a:rPr>
              <a:t> format for  prediction</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We perform data pre-processing techniques on it.</a:t>
            </a:r>
          </a:p>
          <a:p>
            <a:pPr marL="742950" lvl="2" indent="-285750">
              <a:spcBef>
                <a:spcPts val="960"/>
              </a:spcBef>
              <a:buSzPts val="1440"/>
              <a:buFont typeface="Noto Sans Symbols"/>
              <a:buChar char="⮚"/>
            </a:pPr>
            <a:r>
              <a:rPr lang="en-US" sz="2200" dirty="0" err="1" smtClean="0">
                <a:latin typeface="+mj-lt"/>
                <a:ea typeface="Times New Roman"/>
                <a:cs typeface="Times New Roman"/>
                <a:sym typeface="Times New Roman"/>
              </a:rPr>
              <a:t>KMeans</a:t>
            </a:r>
            <a:r>
              <a:rPr lang="en-US" sz="2200" dirty="0" smtClean="0">
                <a:latin typeface="+mj-lt"/>
                <a:ea typeface="Times New Roman"/>
                <a:cs typeface="Times New Roman"/>
                <a:sym typeface="Times New Roman"/>
              </a:rPr>
              <a:t> model created during training is loaded and clusters for the preprocessed data is predicted</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Based on the cluster number respective model is loaded and is used to predict the data for that cluster.</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Once the prediction is done for all the clusters. The predictions  are saved in </a:t>
            </a:r>
            <a:r>
              <a:rPr lang="en-US" sz="2200" dirty="0" err="1" smtClean="0">
                <a:latin typeface="+mj-lt"/>
                <a:ea typeface="Times New Roman"/>
                <a:cs typeface="Times New Roman"/>
                <a:sym typeface="Times New Roman"/>
              </a:rPr>
              <a:t>csv</a:t>
            </a:r>
            <a:r>
              <a:rPr lang="en-US" sz="2200" dirty="0" smtClean="0">
                <a:latin typeface="+mj-lt"/>
                <a:ea typeface="Times New Roman"/>
                <a:cs typeface="Times New Roman"/>
                <a:sym typeface="Times New Roman"/>
              </a:rPr>
              <a:t> format and shared.</a:t>
            </a:r>
            <a:endParaRPr lang="en-US" sz="2200" dirty="0" smtClean="0">
              <a:latin typeface="+mj-lt"/>
            </a:endParaRPr>
          </a:p>
          <a:p>
            <a:pPr marL="285750" lvl="0" indent="-184150">
              <a:spcBef>
                <a:spcPts val="1000"/>
              </a:spcBef>
              <a:buSzPts val="1600"/>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743</Words>
  <Application>Microsoft Office PowerPoint</Application>
  <PresentationFormat>On-screen Show (4:3)</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Network Security</vt:lpstr>
      <vt:lpstr>Objective</vt:lpstr>
      <vt:lpstr>Slide 3</vt:lpstr>
      <vt:lpstr>Architecture</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 Bank Credit Risk </dc:title>
  <dc:creator>Dell</dc:creator>
  <cp:lastModifiedBy>Windows User</cp:lastModifiedBy>
  <cp:revision>2</cp:revision>
  <dcterms:created xsi:type="dcterms:W3CDTF">2006-08-16T00:00:00Z</dcterms:created>
  <dcterms:modified xsi:type="dcterms:W3CDTF">2021-11-29T11:22:19Z</dcterms:modified>
</cp:coreProperties>
</file>