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2"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13" r:id="rId46"/>
    <p:sldId id="31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5/17/2024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0328" y="2304247"/>
            <a:ext cx="7991135" cy="1384995"/>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Air Quality Index Forecasting via Genetic Algorithm−Based Improved Extreme Learning Machine</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411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9212" y="956899"/>
          <a:ext cx="10959737" cy="5220970"/>
        </p:xfrm>
        <a:graphic>
          <a:graphicData uri="http://schemas.openxmlformats.org/drawingml/2006/table">
            <a:tbl>
              <a:tblPr firstRow="1" bandRow="1">
                <a:tableStyleId>{5C22544A-7EE6-4342-B048-85BDC9FD1C3A}</a:tableStyleId>
              </a:tblPr>
              <a:tblGrid>
                <a:gridCol w="870114">
                  <a:extLst>
                    <a:ext uri="{9D8B030D-6E8A-4147-A177-3AD203B41FA5}">
                      <a16:colId xmlns:a16="http://schemas.microsoft.com/office/drawing/2014/main" val="20000"/>
                    </a:ext>
                  </a:extLst>
                </a:gridCol>
                <a:gridCol w="1572290">
                  <a:extLst>
                    <a:ext uri="{9D8B030D-6E8A-4147-A177-3AD203B41FA5}">
                      <a16:colId xmlns:a16="http://schemas.microsoft.com/office/drawing/2014/main" val="20001"/>
                    </a:ext>
                  </a:extLst>
                </a:gridCol>
                <a:gridCol w="1838465">
                  <a:extLst>
                    <a:ext uri="{9D8B030D-6E8A-4147-A177-3AD203B41FA5}">
                      <a16:colId xmlns:a16="http://schemas.microsoft.com/office/drawing/2014/main" val="20002"/>
                    </a:ext>
                  </a:extLst>
                </a:gridCol>
                <a:gridCol w="1971687">
                  <a:extLst>
                    <a:ext uri="{9D8B030D-6E8A-4147-A177-3AD203B41FA5}">
                      <a16:colId xmlns:a16="http://schemas.microsoft.com/office/drawing/2014/main" val="20003"/>
                    </a:ext>
                  </a:extLst>
                </a:gridCol>
                <a:gridCol w="4707181">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Dixian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Zhu,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Changjie</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Cai,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Tianbao</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Yang and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Xun</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Zhou</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A Machine Learning Approach for Air Quality Prediction: Model Regularization and Optimization.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Our experiments have showed that the proposed parameter-reducing formulations and consecutive-hour-related regularizations achieve better performance than existing standard regression models and existing regularizations.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2015</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Sachit</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Mahajan, Ling-</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Jyh</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Chen, Tzu-</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Chieh</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Tsai </a:t>
                      </a:r>
                      <a:endParaRPr lang="en-US" sz="1600" b="0" dirty="0">
                        <a:latin typeface="Times New Roman" panose="02020603050405020304" pitchFamily="18" charset="0"/>
                        <a:cs typeface="Times New Roman" panose="02020603050405020304" pitchFamily="18" charset="0"/>
                      </a:endParaRPr>
                    </a:p>
                  </a:txBody>
                  <a:tcPr/>
                </a:tc>
                <a:tc>
                  <a:txBody>
                    <a:bodyPr/>
                    <a:lstStyle/>
                    <a:p>
                      <a:r>
                        <a:rPr lang="en-US" sz="1600" b="0" kern="1200" dirty="0">
                          <a:solidFill>
                            <a:schemeClr val="dk1"/>
                          </a:solidFill>
                          <a:effectLst/>
                          <a:latin typeface="Times New Roman" panose="02020603050405020304" pitchFamily="18" charset="0"/>
                          <a:ea typeface="+mn-ea"/>
                          <a:cs typeface="Times New Roman" panose="02020603050405020304" pitchFamily="18" charset="0"/>
                        </a:rPr>
                        <a:t>An Empirical Study of PM2.5 Forecasting Using neural network.</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paper also provides a comparative analysis of prediction performance for additive version of Holt-Winters method, autoregressive integrated moving average (ARIMA) model and NNAR model. The experimentation and evaluation is done using real world measurement data from Airbox Project, which shows that our proposed method accurately does the prediction with significantly low error.</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3651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386719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13966" y="1367155"/>
          <a:ext cx="10564067" cy="4855210"/>
        </p:xfrm>
        <a:graphic>
          <a:graphicData uri="http://schemas.openxmlformats.org/drawingml/2006/table">
            <a:tbl>
              <a:tblPr firstRow="1" bandRow="1">
                <a:tableStyleId>{5C22544A-7EE6-4342-B048-85BDC9FD1C3A}</a:tableStyleId>
              </a:tblPr>
              <a:tblGrid>
                <a:gridCol w="838701">
                  <a:extLst>
                    <a:ext uri="{9D8B030D-6E8A-4147-A177-3AD203B41FA5}">
                      <a16:colId xmlns:a16="http://schemas.microsoft.com/office/drawing/2014/main" val="20000"/>
                    </a:ext>
                  </a:extLst>
                </a:gridCol>
                <a:gridCol w="1515527">
                  <a:extLst>
                    <a:ext uri="{9D8B030D-6E8A-4147-A177-3AD203B41FA5}">
                      <a16:colId xmlns:a16="http://schemas.microsoft.com/office/drawing/2014/main" val="20001"/>
                    </a:ext>
                  </a:extLst>
                </a:gridCol>
                <a:gridCol w="1772092">
                  <a:extLst>
                    <a:ext uri="{9D8B030D-6E8A-4147-A177-3AD203B41FA5}">
                      <a16:colId xmlns:a16="http://schemas.microsoft.com/office/drawing/2014/main" val="20002"/>
                    </a:ext>
                  </a:extLst>
                </a:gridCol>
                <a:gridCol w="1900505">
                  <a:extLst>
                    <a:ext uri="{9D8B030D-6E8A-4147-A177-3AD203B41FA5}">
                      <a16:colId xmlns:a16="http://schemas.microsoft.com/office/drawing/2014/main" val="20003"/>
                    </a:ext>
                  </a:extLst>
                </a:gridCol>
                <a:gridCol w="4537242">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tx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Dan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wei</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Predicting air pollution level in a specific city</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Due to the uncertainty of the specific number PM2.5 level, I simplified the problem to be a binary classification one, that is to classify the PM2.5 level into "High" (&gt; 115 ug/m3) and "low" (&lt;= 115 ug/m3). The value is chosen based on the Air Quality Level standard in China, which set 115 ug/m3 to be mild level pollution.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2029</a:t>
                      </a:r>
                    </a:p>
                    <a:p>
                      <a:pPr algn="just">
                        <a:lnSpc>
                          <a:spcPct val="150000"/>
                        </a:lnSpc>
                      </a:pPr>
                      <a:endParaRPr lang="en-US" sz="18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Pandey, Gaurav, Bin Zhang, and Le Jian</a:t>
                      </a:r>
                    </a:p>
                  </a:txBody>
                  <a:tcPr/>
                </a:tc>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Predicting sub-micron air pollution indicators: a machine learning approach.</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Overall, this study has demonstrated the potential application value of systematically collecting and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analysing</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datasets using machine learning techniques for the prediction of submicron sized ambient air pollutants.</a:t>
                      </a:r>
                      <a:endParaRPr lang="en-IN"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245887" y="-35858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869503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59507" y="29255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1393120" y="1785543"/>
            <a:ext cx="9135543" cy="212006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existing systems detect the air quality of a particular city selected by the user and groups it into different categories like good, satisfactory, moderate, poor, very poor, severe based on AQI (Air Quality Index). The data is displayed on a monthly, weekly or daily basis. Also, once the values are forecasted, the values do not change with respect to the sudden change in the atmospheric conditions or unexpected increase in traffic.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405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54825" y="451866"/>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80987" y="1323336"/>
            <a:ext cx="11481361" cy="5449377"/>
          </a:xfrm>
          <a:prstGeom prst="rect">
            <a:avLst/>
          </a:prstGeom>
        </p:spPr>
        <p:txBody>
          <a:bodyPr wrap="square">
            <a:spAutoFit/>
          </a:bodyPr>
          <a:lstStyle/>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Inaccurate Data Updates: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Since the existing systems rely on historical data and forecasts, they may not reflect sudden changes in atmospheric conditions or unexpected pollution spikes, leading to inaccurate and outdated air quality information.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Spatial Resolution: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system's reliance on city-level data may overlook localized pollution hotspots or variations within the city, providing a generalized view that might not represent the actual air quality at a specific location.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Lack of Personalization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Users receive the same information regardless of their specific location or individual health concerns, leading to a lack of personalized air quality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Dependency on Forecasting Models: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system's inability to adapt to real-time changes means it heavily relies on forecasting models, which are subject to errors and uncertainties, potentially leading to misleading air quality predictions.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Overlooking Micro-scale Pollutants: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Existing systems primarily focus on common pollutants in the AQI calculation, which might overlook the presence of harmful micro-scale pollutants that can have severe health implications.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3975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02268" y="72150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43825" y="1939132"/>
            <a:ext cx="8504349" cy="3787383"/>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"GA-IELM for AQI Forecasting," comprises two tasks: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identifying PM2.5 levels from atmospheric parameters and (ii) predicting future PM2.5 levels. Logistic regression discerns pollution presence. Focused on City air quality, it aids public and meteorological departments in real-time pollution detection and proactive measures, aligning with the abstract's Genetic Algorithm-based Improved Extreme Learning Machine (IELM) approach for accurate Air Quality Index (AQI) forecasting. This system leverages diverse pollutant and meteorological data, outperforming conventional methods like Random Forest, Decision Tree,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KNN, contributing to enhanced air quality monitoring and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0447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330065"/>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910542" y="1543987"/>
            <a:ext cx="9939063" cy="4618380"/>
          </a:xfrm>
          <a:prstGeom prst="rect">
            <a:avLst/>
          </a:prstGeom>
        </p:spPr>
        <p:txBody>
          <a:bodyPr wrap="square">
            <a:spAutoFit/>
          </a:bodyPr>
          <a:lstStyle/>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Accurate PM2.5 detection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Utilizing logistic regression, it effectively identifies polluted and non-polluted samples based on atmospheric values, ensuring precise air quality assessment.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Future prediction capability: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can forecast PM2.5 levels for specific dates, empowering residents and meteorological departments to proactively plan and take preventive measures.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Public benefit: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Common citizens gain access to real-time pollution information, enabling them to protect their health and make informed decisions about outdoor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Environmental action: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equips meteorological departments to respond swiftly to potential pollution issues, enabling them to implement necessary actions and mitigate health and environmental risks.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Data-driven decision-making</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By relying on ground data, the system provides a data-driven approach, enhancing the accuracy of pollution predictions and ensuring well-informed actions.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649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146329"/>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3461657" y="940526"/>
            <a:ext cx="3815443" cy="4250599"/>
          </a:xfrm>
          <a:prstGeom prst="rect">
            <a:avLst/>
          </a:prstGeom>
        </p:spPr>
      </p:pic>
    </p:spTree>
    <p:extLst>
      <p:ext uri="{BB962C8B-B14F-4D97-AF65-F5344CB8AC3E}">
        <p14:creationId xmlns:p14="http://schemas.microsoft.com/office/powerpoint/2010/main" val="326913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405989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2440438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6767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Diagram</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754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179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261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p:cNvPicPr/>
          <p:nvPr/>
        </p:nvPicPr>
        <p:blipFill>
          <a:blip r:embed="rId2"/>
          <a:stretch>
            <a:fillRect/>
          </a:stretch>
        </p:blipFill>
        <p:spPr>
          <a:xfrm>
            <a:off x="4259444" y="2036989"/>
            <a:ext cx="3228975" cy="3829050"/>
          </a:xfrm>
          <a:prstGeom prst="rect">
            <a:avLst/>
          </a:prstGeom>
        </p:spPr>
      </p:pic>
    </p:spTree>
    <p:extLst>
      <p:ext uri="{BB962C8B-B14F-4D97-AF65-F5344CB8AC3E}">
        <p14:creationId xmlns:p14="http://schemas.microsoft.com/office/powerpoint/2010/main" val="1578032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1693306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666" y="2993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442460" y="6045397"/>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DB2A8C41-50EC-4097-35A9-E10AC4108DA4}"/>
              </a:ext>
            </a:extLst>
          </p:cNvPr>
          <p:cNvPicPr/>
          <p:nvPr/>
        </p:nvPicPr>
        <p:blipFill>
          <a:blip r:embed="rId2">
            <a:extLst>
              <a:ext uri="{28A0092B-C50C-407E-A947-70E740481C1C}">
                <a14:useLocalDpi xmlns:a14="http://schemas.microsoft.com/office/drawing/2010/main" val="0"/>
              </a:ext>
            </a:extLst>
          </a:blip>
          <a:stretch>
            <a:fillRect/>
          </a:stretch>
        </p:blipFill>
        <p:spPr>
          <a:xfrm>
            <a:off x="3230245" y="1397037"/>
            <a:ext cx="5731510" cy="4212134"/>
          </a:xfrm>
          <a:prstGeom prst="rect">
            <a:avLst/>
          </a:prstGeom>
        </p:spPr>
      </p:pic>
    </p:spTree>
    <p:extLst>
      <p:ext uri="{BB962C8B-B14F-4D97-AF65-F5344CB8AC3E}">
        <p14:creationId xmlns:p14="http://schemas.microsoft.com/office/powerpoint/2010/main" val="363007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3098712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99154" y="566021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A12A3443-4715-EF46-4C47-CDCB2D62BE83}"/>
              </a:ext>
            </a:extLst>
          </p:cNvPr>
          <p:cNvPicPr/>
          <p:nvPr/>
        </p:nvPicPr>
        <p:blipFill>
          <a:blip r:embed="rId2">
            <a:extLst>
              <a:ext uri="{28A0092B-C50C-407E-A947-70E740481C1C}">
                <a14:useLocalDpi xmlns:a14="http://schemas.microsoft.com/office/drawing/2010/main" val="0"/>
              </a:ext>
            </a:extLst>
          </a:blip>
          <a:stretch>
            <a:fillRect/>
          </a:stretch>
        </p:blipFill>
        <p:spPr>
          <a:xfrm>
            <a:off x="3230245" y="1892617"/>
            <a:ext cx="5731510" cy="3428891"/>
          </a:xfrm>
          <a:prstGeom prst="rect">
            <a:avLst/>
          </a:prstGeom>
        </p:spPr>
      </p:pic>
    </p:spTree>
    <p:extLst>
      <p:ext uri="{BB962C8B-B14F-4D97-AF65-F5344CB8AC3E}">
        <p14:creationId xmlns:p14="http://schemas.microsoft.com/office/powerpoint/2010/main" val="359665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357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20607"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4" y="5946470"/>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A47B8226-D7BC-589B-5697-6840D32FCE32}"/>
              </a:ext>
            </a:extLst>
          </p:cNvPr>
          <p:cNvPicPr/>
          <p:nvPr/>
        </p:nvPicPr>
        <p:blipFill>
          <a:blip r:embed="rId2">
            <a:extLst>
              <a:ext uri="{28A0092B-C50C-407E-A947-70E740481C1C}">
                <a14:useLocalDpi xmlns:a14="http://schemas.microsoft.com/office/drawing/2010/main" val="0"/>
              </a:ext>
            </a:extLst>
          </a:blip>
          <a:stretch>
            <a:fillRect/>
          </a:stretch>
        </p:blipFill>
        <p:spPr>
          <a:xfrm>
            <a:off x="3823867" y="1110016"/>
            <a:ext cx="4820285" cy="4419600"/>
          </a:xfrm>
          <a:prstGeom prst="rect">
            <a:avLst/>
          </a:prstGeom>
        </p:spPr>
      </p:pic>
    </p:spTree>
    <p:extLst>
      <p:ext uri="{BB962C8B-B14F-4D97-AF65-F5344CB8AC3E}">
        <p14:creationId xmlns:p14="http://schemas.microsoft.com/office/powerpoint/2010/main" val="1979205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606325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958914" y="1439300"/>
            <a:ext cx="9556686" cy="4613058"/>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study presents an innovative approach for Air Quality Index (AQI) forecasting utilizing a Genetic Algorithm (GA)-based Improved Extreme Learning Machine (IELM) model. The proposed method integrates the strengths of GA optimization with the enhanced learning capability of IELM to accurately predict AQI levels. Leveraging a comprehensive dataset encompassing various pollutants and meteorological parameters across different cities, including PM2.5, PM10, NO, NO2, NOx, NH3, CO, SO2, O3, Benzene, Toluene, and Xylene, the model achieves superior forecasting performance. By comparing with conventional techniques such as Random Forest, Decision Tree, AdaBoost, and KNN, our approach demonstrates its efficacy in AQI prediction. This research contributes to advancing air quality monitoring and management systems, aiding policymakers and stakeholders in implementing proactive measures to mitigate air pollution and safeguard public health.</a:t>
            </a:r>
          </a:p>
          <a:p>
            <a:pPr algn="just">
              <a:lnSpc>
                <a:spcPct val="150000"/>
              </a:lnSpc>
            </a:pPr>
            <a:r>
              <a:rPr lang="en-US" dirty="0">
                <a:latin typeface="Times New Roman" panose="02020603050405020304" pitchFamily="18" charset="0"/>
                <a:cs typeface="Times New Roman" panose="02020603050405020304" pitchFamily="18" charset="0"/>
              </a:rPr>
              <a:t>KEYWORDS: Random Forest, Decision Tree, AdaBoost, and KNN.</a:t>
            </a:r>
          </a:p>
        </p:txBody>
      </p:sp>
    </p:spTree>
    <p:extLst>
      <p:ext uri="{BB962C8B-B14F-4D97-AF65-F5344CB8AC3E}">
        <p14:creationId xmlns:p14="http://schemas.microsoft.com/office/powerpoint/2010/main" val="1452664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842345A3-111C-95DD-FF5E-425276133D49}"/>
              </a:ext>
            </a:extLst>
          </p:cNvPr>
          <p:cNvPicPr/>
          <p:nvPr/>
        </p:nvPicPr>
        <p:blipFill>
          <a:blip r:embed="rId2">
            <a:extLst>
              <a:ext uri="{28A0092B-C50C-407E-A947-70E740481C1C}">
                <a14:useLocalDpi xmlns:a14="http://schemas.microsoft.com/office/drawing/2010/main" val="0"/>
              </a:ext>
            </a:extLst>
          </a:blip>
          <a:stretch>
            <a:fillRect/>
          </a:stretch>
        </p:blipFill>
        <p:spPr>
          <a:xfrm>
            <a:off x="3230245" y="2103120"/>
            <a:ext cx="5731510" cy="2651760"/>
          </a:xfrm>
          <a:prstGeom prst="rect">
            <a:avLst/>
          </a:prstGeom>
        </p:spPr>
      </p:pic>
    </p:spTree>
    <p:extLst>
      <p:ext uri="{BB962C8B-B14F-4D97-AF65-F5344CB8AC3E}">
        <p14:creationId xmlns:p14="http://schemas.microsoft.com/office/powerpoint/2010/main" val="1013836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3587317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p:cNvPicPr/>
          <p:nvPr/>
        </p:nvPicPr>
        <p:blipFill>
          <a:blip r:embed="rId2"/>
          <a:stretch>
            <a:fillRect/>
          </a:stretch>
        </p:blipFill>
        <p:spPr>
          <a:xfrm>
            <a:off x="4176712" y="2705100"/>
            <a:ext cx="3838575" cy="1447800"/>
          </a:xfrm>
          <a:prstGeom prst="rect">
            <a:avLst/>
          </a:prstGeom>
        </p:spPr>
      </p:pic>
    </p:spTree>
    <p:extLst>
      <p:ext uri="{BB962C8B-B14F-4D97-AF65-F5344CB8AC3E}">
        <p14:creationId xmlns:p14="http://schemas.microsoft.com/office/powerpoint/2010/main" val="337626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331172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5616" y="4018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1" y="6417702"/>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8B509BB9-F336-999C-E4D3-7295796E2275}"/>
              </a:ext>
            </a:extLst>
          </p:cNvPr>
          <p:cNvPicPr/>
          <p:nvPr/>
        </p:nvPicPr>
        <p:blipFill>
          <a:blip r:embed="rId2">
            <a:extLst>
              <a:ext uri="{28A0092B-C50C-407E-A947-70E740481C1C}">
                <a14:useLocalDpi xmlns:a14="http://schemas.microsoft.com/office/drawing/2010/main" val="0"/>
              </a:ext>
            </a:extLst>
          </a:blip>
          <a:stretch>
            <a:fillRect/>
          </a:stretch>
        </p:blipFill>
        <p:spPr>
          <a:xfrm>
            <a:off x="3230242" y="1153749"/>
            <a:ext cx="5731510" cy="5081270"/>
          </a:xfrm>
          <a:prstGeom prst="rect">
            <a:avLst/>
          </a:prstGeom>
        </p:spPr>
      </p:pic>
    </p:spTree>
    <p:extLst>
      <p:ext uri="{BB962C8B-B14F-4D97-AF65-F5344CB8AC3E}">
        <p14:creationId xmlns:p14="http://schemas.microsoft.com/office/powerpoint/2010/main" val="5078758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62731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p:cNvPicPr/>
          <p:nvPr/>
        </p:nvPicPr>
        <p:blipFill>
          <a:blip r:embed="rId2"/>
          <a:stretch>
            <a:fillRect/>
          </a:stretch>
        </p:blipFill>
        <p:spPr>
          <a:xfrm>
            <a:off x="3733482" y="2833687"/>
            <a:ext cx="4725035" cy="1190625"/>
          </a:xfrm>
          <a:prstGeom prst="rect">
            <a:avLst/>
          </a:prstGeom>
        </p:spPr>
      </p:pic>
    </p:spTree>
    <p:extLst>
      <p:ext uri="{BB962C8B-B14F-4D97-AF65-F5344CB8AC3E}">
        <p14:creationId xmlns:p14="http://schemas.microsoft.com/office/powerpoint/2010/main" val="2492893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2765214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FA310294-80B1-5419-6037-31B827894853}"/>
              </a:ext>
            </a:extLst>
          </p:cNvPr>
          <p:cNvPicPr/>
          <p:nvPr/>
        </p:nvPicPr>
        <p:blipFill>
          <a:blip r:embed="rId2">
            <a:extLst>
              <a:ext uri="{28A0092B-C50C-407E-A947-70E740481C1C}">
                <a14:useLocalDpi xmlns:a14="http://schemas.microsoft.com/office/drawing/2010/main" val="0"/>
              </a:ext>
            </a:extLst>
          </a:blip>
          <a:stretch>
            <a:fillRect/>
          </a:stretch>
        </p:blipFill>
        <p:spPr>
          <a:xfrm>
            <a:off x="1783830" y="1933731"/>
            <a:ext cx="8724275" cy="2953062"/>
          </a:xfrm>
          <a:prstGeom prst="rect">
            <a:avLst/>
          </a:prstGeom>
        </p:spPr>
      </p:pic>
    </p:spTree>
    <p:extLst>
      <p:ext uri="{BB962C8B-B14F-4D97-AF65-F5344CB8AC3E}">
        <p14:creationId xmlns:p14="http://schemas.microsoft.com/office/powerpoint/2010/main" val="31717105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759543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develop an innovative approach for forecasting Air Quality Index (AQI) levels by integrating a Genetic Algorithm (GA)-based Improved Extreme Learning Machine (IELM) model. Leveraging a comprehensive dataset comprising various pollutants and meteorological parameters across different cities, the aim is to enhance the accuracy of AQI prediction. By comparing with conventional techniques, such as Random Forest, Decision Tree, </a:t>
            </a:r>
            <a:r>
              <a:rPr lang="en-US" dirty="0" err="1">
                <a:latin typeface="Times New Roman" panose="02020603050405020304" pitchFamily="18" charset="0"/>
                <a:cs typeface="Times New Roman" panose="02020603050405020304" pitchFamily="18" charset="0"/>
              </a:rPr>
              <a:t>Adaboost</a:t>
            </a:r>
            <a:r>
              <a:rPr lang="en-US" dirty="0">
                <a:latin typeface="Times New Roman" panose="02020603050405020304" pitchFamily="18" charset="0"/>
                <a:cs typeface="Times New Roman" panose="02020603050405020304" pitchFamily="18" charset="0"/>
              </a:rPr>
              <a:t>, and KNN, the study seeks to demonstrate the superior forecasting performance of the proposed methodology. This research aims to contribute to advancing air quality monitoring and management systems, facilitating proactive measures to mitigate air pollution and safeguard public health.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012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5" name="Picture 4"/>
          <p:cNvPicPr/>
          <p:nvPr/>
        </p:nvPicPr>
        <p:blipFill>
          <a:blip r:embed="rId2"/>
          <a:stretch>
            <a:fillRect/>
          </a:stretch>
        </p:blipFill>
        <p:spPr>
          <a:xfrm>
            <a:off x="3581082" y="1795145"/>
            <a:ext cx="5029835" cy="3267710"/>
          </a:xfrm>
          <a:prstGeom prst="rect">
            <a:avLst/>
          </a:prstGeom>
        </p:spPr>
      </p:pic>
    </p:spTree>
    <p:extLst>
      <p:ext uri="{BB962C8B-B14F-4D97-AF65-F5344CB8AC3E}">
        <p14:creationId xmlns:p14="http://schemas.microsoft.com/office/powerpoint/2010/main" val="2489873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16967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431282" y="6247839"/>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D4599A08-BA15-AA7D-038A-ABC46B2A270C}"/>
              </a:ext>
            </a:extLst>
          </p:cNvPr>
          <p:cNvPicPr/>
          <p:nvPr/>
        </p:nvPicPr>
        <p:blipFill>
          <a:blip r:embed="rId2"/>
          <a:stretch>
            <a:fillRect/>
          </a:stretch>
        </p:blipFill>
        <p:spPr>
          <a:xfrm>
            <a:off x="2418956" y="1154242"/>
            <a:ext cx="7354088" cy="4909653"/>
          </a:xfrm>
          <a:prstGeom prst="rect">
            <a:avLst/>
          </a:prstGeom>
        </p:spPr>
      </p:pic>
    </p:spTree>
    <p:extLst>
      <p:ext uri="{BB962C8B-B14F-4D97-AF65-F5344CB8AC3E}">
        <p14:creationId xmlns:p14="http://schemas.microsoft.com/office/powerpoint/2010/main" val="29256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15675" y="-2819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624783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527B94E5-C6CF-2920-F588-882C6C00016A}"/>
              </a:ext>
            </a:extLst>
          </p:cNvPr>
          <p:cNvPicPr/>
          <p:nvPr/>
        </p:nvPicPr>
        <p:blipFill>
          <a:blip r:embed="rId2"/>
          <a:stretch>
            <a:fillRect/>
          </a:stretch>
        </p:blipFill>
        <p:spPr>
          <a:xfrm>
            <a:off x="2345280" y="1083239"/>
            <a:ext cx="7201633" cy="4984040"/>
          </a:xfrm>
          <a:prstGeom prst="rect">
            <a:avLst/>
          </a:prstGeom>
        </p:spPr>
      </p:pic>
    </p:spTree>
    <p:extLst>
      <p:ext uri="{BB962C8B-B14F-4D97-AF65-F5344CB8AC3E}">
        <p14:creationId xmlns:p14="http://schemas.microsoft.com/office/powerpoint/2010/main" val="41520507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549325"/>
            <a:ext cx="11338560" cy="5982343"/>
          </a:xfrm>
          <a:prstGeom prst="rect">
            <a:avLst/>
          </a:prstGeom>
        </p:spPr>
        <p:txBody>
          <a:bodyPr wrap="square">
            <a:spAutoFit/>
          </a:bodyPr>
          <a:lstStyle/>
          <a:p>
            <a:pPr algn="ctr">
              <a:lnSpc>
                <a:spcPct val="150000"/>
              </a:lnSpc>
              <a:spcAft>
                <a:spcPts val="800"/>
              </a:spcAft>
            </a:pPr>
            <a:r>
              <a:rPr lang="en-IN"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 AND RESULTS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Clr>
                <a:srgbClr val="000000"/>
              </a:buClr>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Home page: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view the home page of the Air pollution web application.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about page: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poverty classification.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Input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View 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have ability to view the score in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942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651" y="93904"/>
            <a:ext cx="10280467" cy="6889194"/>
          </a:xfrm>
          <a:prstGeom prst="rect">
            <a:avLst/>
          </a:prstGeom>
        </p:spPr>
        <p:txBody>
          <a:bodyPr wrap="square">
            <a:spAutoFit/>
          </a:bodyPr>
          <a:lstStyle/>
          <a:p>
            <a:pPr lvl="0">
              <a:lnSpc>
                <a:spcPct val="150000"/>
              </a:lnSpc>
              <a:buClr>
                <a:srgbClr val="000000"/>
              </a:buCl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Working on dataset: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csv files.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Pre-processing: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Training the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5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 Building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Generated Score: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50000"/>
              </a:lnSpc>
              <a:spcAft>
                <a:spcPts val="1000"/>
              </a:spcAft>
              <a:buFont typeface="+mj-lt"/>
              <a:buAutoNum type="arabicPeriod"/>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Generate Results: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indent="400050">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predict the Air Pollution.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925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634" y="1147322"/>
            <a:ext cx="9874154" cy="5444247"/>
          </a:xfrm>
          <a:prstGeom prst="rect">
            <a:avLst/>
          </a:prstGeom>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[1] Pandey, Gaurav, Bin Zhang, and Le Jian. " Predicting sub-micron air pollution indicators: a machine learning approach." ; Environmental Science: Processes &amp; amp; Impacts 15.5 (2013): 996-1005.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Dan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wei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Predicting air pollution level in a specific city [2014]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Dixian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Zhu,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Changjie</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Cai,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Tianbao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Yang and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Xun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Zhou: A Machine Learning Approach for Air Quality Prediction: Model Regularization and Optimization. Big data and cognitive computing [2018].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[4] José Juan Carbajal-</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Hernándezab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Luis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P.Sánchez-Fernándeza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Jesús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A.Carrasco-OchoabJosé</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Fco.Martínez-Trinidadb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Assessment and prediction of air quality using fuzzy logic and autoregressive models: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Center</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of Computer Research – National Polytechnic Institute, Av. Juan de Dios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Bátiz</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S/N, Gustavo A. Madero, Col. Nueva. Industrial Vallejo, 07738 México D.F., Mexico1. (2012) Doi :https://doi.org/10.1016/j.atmosenv.2012.06.004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Sachit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Mahajan, Ling-</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Jyh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Chen, Tzu-</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Chieh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Tsai : An Empirical Study of PM2.5 Forecasting Using neural network. IEEE Smart World Congress, At San Francisco, USA [2017]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55209" y="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extLst>
      <p:ext uri="{BB962C8B-B14F-4D97-AF65-F5344CB8AC3E}">
        <p14:creationId xmlns:p14="http://schemas.microsoft.com/office/powerpoint/2010/main" val="1466355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FB1C0-A7E4-10B0-6BD1-91ECF02F3B38}"/>
              </a:ext>
            </a:extLst>
          </p:cNvPr>
          <p:cNvSpPr txBox="1"/>
          <p:nvPr/>
        </p:nvSpPr>
        <p:spPr>
          <a:xfrm>
            <a:off x="659567" y="1044407"/>
            <a:ext cx="8840448" cy="4408066"/>
          </a:xfrm>
          <a:prstGeom prst="rect">
            <a:avLst/>
          </a:prstGeom>
          <a:noFill/>
        </p:spPr>
        <p:txBody>
          <a:bodyPr wrap="square">
            <a:spAutoFit/>
          </a:bodyPr>
          <a:lstStyle/>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[6]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Athanasiadis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Ioannis N., et al. "Applying machine learning techniques on air quality data for real-time decision support." First international NAISO symposium on information technologies in environmental engineering (ITEE'2003), Gdansk, Poland. 2003.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[7] Ioannis 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Athanasiadis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Kostas D.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Karatzas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Pericles A.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Mitkas</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"Classification techniques for air quality forecasting." Fifth ECAI Workshop on Binding Environmental Sciences and Artificial Intelligence, 17th European Conference on Artificial Intelligence, Riva del Garda, Italy, August 2006.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[8] M. Caselli &amp; 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Trizio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&amp; G. de Gennaro &amp; P.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Ielpo</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 Simple Feedforward Neural Network for the PM10 Forecasting: Comparison with a Radial Basis Function Network and a Multivariate Linear Regression Model." Water Air Soil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Pollut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(2009) 201:365–377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9146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046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96655" y="1623209"/>
            <a:ext cx="8509940" cy="3787383"/>
          </a:xfrm>
          <a:prstGeom prst="rect">
            <a:avLst/>
          </a:prstGeom>
          <a:noFill/>
        </p:spPr>
        <p:txBody>
          <a:bodyPr wrap="square" rtlCol="0">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Air pollution poses a significant threat to public health and environmental quality, necessitating accurate forecasting methods for Air Quality Index (AQI) levels. Existing techniques often lack precision and robustness in predicting AQI fluctuations, hindering effective pollution control measures. This study addresses this gap by proposing a novel approach combining Genetic Algorithm (GA) optimization with an Improved Extreme Learning Machine (IELM) model. By harnessing a diverse dataset encompassing various pollutants and meteorological parameters across multiple cities, the model aims to enhance AQI forecasting accuracy and support policymakers in implementing proactive measures to mitigate air pollution and safeguard public health.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5431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5" y="2045977"/>
            <a:ext cx="8470989" cy="4618380"/>
          </a:xfrm>
          <a:prstGeom prst="rect">
            <a:avLst/>
          </a:prstGeom>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study focuses on developing a robust forecasting framework, utilizing a Genetic Algorithm (GA)-based Improved Extreme Learning Machine (IELM) model, for predicting Air Quality Index (AQI) levels. By leveraging a comprehensive dataset comprising various pollutants and meteorological parameters across diverse urban environments, including PM2.5, PM10, NO, NO2, NOx, NH3, CO, SO2, O3, Benzene, Toluene, and Xylene, the proposed approach aims to enhance the accuracy of AQI forecasting. Comparative analysis against conventional techniques such as Random Forest, Decision Tree,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KNN showcases the efficacy and superiority of our methodology. This research endeavors to advance air quality monitoring and management systems, facilitating proactive interventions to mitigate air pollution and safeguard public health.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a:t>
            </a:r>
          </a:p>
        </p:txBody>
      </p:sp>
    </p:spTree>
    <p:extLst>
      <p:ext uri="{BB962C8B-B14F-4D97-AF65-F5344CB8AC3E}">
        <p14:creationId xmlns:p14="http://schemas.microsoft.com/office/powerpoint/2010/main" val="2202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55443" y="1614669"/>
            <a:ext cx="9094843" cy="3371885"/>
          </a:xfrm>
          <a:prstGeom prst="rect">
            <a:avLst/>
          </a:prstGeom>
        </p:spPr>
        <p:txBody>
          <a:bodyPr wrap="square">
            <a:spAutoFit/>
          </a:bodyPr>
          <a:lstStyle/>
          <a:p>
            <a:pPr algn="just">
              <a:lnSpc>
                <a:spcPct val="150000"/>
              </a:lnSpc>
              <a:spcBef>
                <a:spcPts val="1200"/>
              </a:spcBef>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pressing need to accurately forecast Air Quality Index (AQI) levels motivates the development of innovative methodologies. Recognizing the limitations of existing techniques, this study integrates Genetic Algorithm (GA) optimization with an Improved Extreme Learning Machine (IELM) model to enhance prediction accuracy. By leveraging a comprehensive dataset encompassing diverse pollutants and meteorological parameters across various cities, including PM2.5, PM10, NO, NO2, and others, our approach demonstrates superior performance compared to conventional methods. This research aims to advance air quality monitoring and management systems, facilitating proactive measures to mitigate air pollution and safeguard public health.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464896"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670245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4738" y="1324408"/>
            <a:ext cx="9338296" cy="5449377"/>
          </a:xfrm>
          <a:prstGeom prst="rect">
            <a:avLst/>
          </a:prstGeom>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Particulate matter, both natural and anthropogenic in origin, poses significant challenges to air quality, arising from diverse sources like combustion processes and industrial activities. Among its various forms, PM2.5, characterized by its minuscule size, emerges as a critical component of air pollution indices, bearing substantial implications for public health. Recognizing the pressing need for accurate forecasting of Air Quality Index (AQI), this study introduces a novel framework integrating Genetic Algorithm (GA)-based optimization with an Improved Extreme Learning Machine (IELM) model. The amalgamation of GA with IELM harnesses the robust optimization capabilities of genetic algorithms alongside the enhanced learning prowess of IELM, poised to yield precise AQI predictions. Leveraging a rich dataset encompassing an array of pollutants and meteorological parameters across diverse urban landscapes, including PM2.5, PM10, NO, NO2, NOx, NH3, CO, SO2, O3, Benzene, Toluene, and Xylene, our approach promises superior forecasting accuracy. In contrast to conventional methodologies like Random Forest, Decision Tree,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Adaboost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KNN,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85552" y="29155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4192567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4966" y="1413385"/>
            <a:ext cx="10358846" cy="3366563"/>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our proposed model exhibits marked efficacy in AQI prediction, showcasing its potential for informing proactive air quality management strategies. Previous efforts in this domain, such as those by Dan Wei utilizing Naive Bayes classification and support vector machine algorithms for air quality prediction in Beijing, and José Juan Carbajal et al.'s introduction of a fuzzy inference system for parameter classification and air quality index integration, underscore the multifaceted approaches employed to address air quality forecasting challenges. By advancing AQI forecasting capabilities, this research contributes to the arsenal of tools available for policymakers and stakeholders, empowering them to implement targeted interventions and safeguard public health against the perils of air pollution.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504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41</TotalTime>
  <Words>3596</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Adithya M</cp:lastModifiedBy>
  <cp:revision>5</cp:revision>
  <dcterms:created xsi:type="dcterms:W3CDTF">2023-10-05T06:08:56Z</dcterms:created>
  <dcterms:modified xsi:type="dcterms:W3CDTF">2024-05-17T06:49:41Z</dcterms:modified>
</cp:coreProperties>
</file>