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0" r:id="rId3"/>
    <p:sldId id="264" r:id="rId4"/>
    <p:sldId id="265" r:id="rId5"/>
    <p:sldId id="259" r:id="rId6"/>
    <p:sldId id="261" r:id="rId7"/>
    <p:sldId id="262" r:id="rId8"/>
    <p:sldId id="266" r:id="rId9"/>
    <p:sldId id="268" r:id="rId10"/>
    <p:sldId id="280" r:id="rId11"/>
    <p:sldId id="283" r:id="rId12"/>
    <p:sldId id="271" r:id="rId13"/>
    <p:sldId id="281" r:id="rId14"/>
    <p:sldId id="287" r:id="rId15"/>
    <p:sldId id="282" r:id="rId16"/>
    <p:sldId id="273" r:id="rId17"/>
    <p:sldId id="278" r:id="rId18"/>
    <p:sldId id="289" r:id="rId19"/>
    <p:sldId id="290" r:id="rId20"/>
    <p:sldId id="288" r:id="rId21"/>
    <p:sldId id="272" r:id="rId22"/>
    <p:sldId id="293" r:id="rId23"/>
    <p:sldId id="274" r:id="rId24"/>
    <p:sldId id="275" r:id="rId25"/>
    <p:sldId id="276" r:id="rId26"/>
    <p:sldId id="269" r:id="rId27"/>
    <p:sldId id="270" r:id="rId28"/>
    <p:sldId id="277" r:id="rId29"/>
    <p:sldId id="279" r:id="rId30"/>
    <p:sldId id="267" r:id="rId31"/>
    <p:sldId id="291" r:id="rId32"/>
    <p:sldId id="292" r:id="rId33"/>
    <p:sldId id="295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5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7T05:50:12.721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  <p:cm authorId="1" dt="2023-10-17T05:50:58.572" idx="5">
    <p:pos x="146" y="146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../../Downloads/Election_tableau_Project(1).twbx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KRUTCHAUHAN/INDIAN-CANDIDATES-FOR-GENERAL-ELECTION-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FB530F-FB33-2F5B-E5C2-00E96933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" y="471487"/>
            <a:ext cx="10945905" cy="923365"/>
          </a:xfrm>
        </p:spPr>
        <p:txBody>
          <a:bodyPr>
            <a:normAutofit/>
          </a:bodyPr>
          <a:lstStyle/>
          <a:p>
            <a:r>
              <a:rPr lang="en-US" sz="4800" b="1" dirty="0"/>
              <a:t>INDIAN ELECTION - 2019</a:t>
            </a:r>
            <a:endParaRPr lang="en-IN" sz="4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BE98ED-436D-096F-2D8B-197E1217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" y="1394852"/>
            <a:ext cx="9753600" cy="3933825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57FA591A-6266-EADD-548F-AA35DC97872E}"/>
              </a:ext>
            </a:extLst>
          </p:cNvPr>
          <p:cNvSpPr txBox="1">
            <a:spLocks/>
          </p:cNvSpPr>
          <p:nvPr/>
        </p:nvSpPr>
        <p:spPr>
          <a:xfrm>
            <a:off x="497541" y="5611906"/>
            <a:ext cx="10945905" cy="92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NAME-RAGHAVENDRA</a:t>
            </a:r>
          </a:p>
          <a:p>
            <a:r>
              <a:rPr lang="en-US" b="1" dirty="0"/>
              <a:t>BATCH NUMBER-DA153S15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4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DA1D-0FC3-C83D-DF2F-AC0D872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6665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What is the Vote share of party?</a:t>
            </a:r>
            <a:br>
              <a:rPr lang="en-US" sz="2000" b="1" dirty="0"/>
            </a:b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3A60-B91C-D10F-6ACF-EEA5335F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7233" y="6029063"/>
            <a:ext cx="7247966" cy="3749040"/>
          </a:xfrm>
        </p:spPr>
        <p:txBody>
          <a:bodyPr/>
          <a:lstStyle/>
          <a:p>
            <a:r>
              <a:rPr lang="en-IN" b="1" dirty="0"/>
              <a:t>Conclusion </a:t>
            </a:r>
            <a:r>
              <a:rPr lang="en-IN" dirty="0"/>
              <a:t>: BJP has more votes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8D37-9266-BC87-C20A-CDAFC573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6" y="1167082"/>
            <a:ext cx="10912786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D894-8F52-7F9F-B269-8E19E82F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388594"/>
            <a:ext cx="10058400" cy="6274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Most of winner belongs to which gender?</a:t>
            </a:r>
            <a:endParaRPr lang="en-IN" sz="2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0E674-8F8E-93D5-9093-7EAFBC375F8D}"/>
              </a:ext>
            </a:extLst>
          </p:cNvPr>
          <p:cNvSpPr txBox="1">
            <a:spLocks/>
          </p:cNvSpPr>
          <p:nvPr/>
        </p:nvSpPr>
        <p:spPr>
          <a:xfrm>
            <a:off x="1061720" y="5842000"/>
            <a:ext cx="10058400" cy="62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800" b="1" dirty="0"/>
              <a:t>Conclusion: </a:t>
            </a:r>
            <a:r>
              <a:rPr lang="en-US" sz="1800" dirty="0"/>
              <a:t>Most of the winners are male </a:t>
            </a:r>
            <a:r>
              <a:rPr lang="en-US" sz="1800" dirty="0" err="1"/>
              <a:t>i.e</a:t>
            </a:r>
            <a:r>
              <a:rPr lang="en-US" sz="1800" dirty="0"/>
              <a:t> 85%</a:t>
            </a:r>
            <a:endParaRPr lang="en-US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C9EFC-C26A-AD13-395B-760CE793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40" y="1219008"/>
            <a:ext cx="4329597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9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12FD-D5A5-9CAD-B704-205E3658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228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Display List of winning candidates?</a:t>
            </a:r>
            <a:endParaRPr lang="en-IN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51F5E-796A-53D5-6554-C039A488A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3254" y="5485504"/>
            <a:ext cx="9425492" cy="3749040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  <a:r>
              <a:rPr lang="en-IN" dirty="0"/>
              <a:t>: </a:t>
            </a:r>
            <a:r>
              <a:rPr lang="en-US" dirty="0" err="1"/>
              <a:t>Soyam</a:t>
            </a:r>
            <a:r>
              <a:rPr lang="en-US" dirty="0"/>
              <a:t> Bapu </a:t>
            </a:r>
            <a:r>
              <a:rPr lang="en-US" dirty="0" err="1"/>
              <a:t>rao</a:t>
            </a:r>
            <a:r>
              <a:rPr lang="en-US" dirty="0"/>
              <a:t> , Satyapal </a:t>
            </a:r>
            <a:r>
              <a:rPr lang="en-US" dirty="0" err="1"/>
              <a:t>singh</a:t>
            </a:r>
            <a:r>
              <a:rPr lang="en-US" dirty="0"/>
              <a:t> </a:t>
            </a:r>
            <a:r>
              <a:rPr lang="en-US" dirty="0" err="1"/>
              <a:t>baghel</a:t>
            </a:r>
            <a:r>
              <a:rPr lang="en-US" dirty="0"/>
              <a:t> are some of the winning M.P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85E5EE-CE58-6E3A-929C-2F874E0E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60" y="1391920"/>
            <a:ext cx="3860800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3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DA1D-0FC3-C83D-DF2F-AC0D872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6665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Which state has polled more votes?</a:t>
            </a:r>
            <a:br>
              <a:rPr lang="en-US" sz="2000" b="1" dirty="0"/>
            </a:b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3A60-B91C-D10F-6ACF-EEA5335F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4400" y="5902960"/>
            <a:ext cx="8185822" cy="3651623"/>
          </a:xfrm>
        </p:spPr>
        <p:txBody>
          <a:bodyPr/>
          <a:lstStyle/>
          <a:p>
            <a:r>
              <a:rPr lang="en-IN" b="1" dirty="0"/>
              <a:t>Conclusion </a:t>
            </a:r>
            <a:r>
              <a:rPr lang="en-IN" dirty="0"/>
              <a:t>: Many Citizens from Uttar Pradesh has polled more votes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68851-A96B-8A19-B18E-66382410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89" y="1315527"/>
            <a:ext cx="5540220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D894-8F52-7F9F-B269-8E19E82F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421588"/>
            <a:ext cx="10058400" cy="6274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What is the distribution of constituencies all over states?</a:t>
            </a:r>
            <a:endParaRPr lang="en-IN" sz="2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0E674-8F8E-93D5-9093-7EAFBC375F8D}"/>
              </a:ext>
            </a:extLst>
          </p:cNvPr>
          <p:cNvSpPr txBox="1">
            <a:spLocks/>
          </p:cNvSpPr>
          <p:nvPr/>
        </p:nvSpPr>
        <p:spPr>
          <a:xfrm>
            <a:off x="1061720" y="6025094"/>
            <a:ext cx="10058400" cy="62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800" b="1" dirty="0"/>
              <a:t>Conclusion: </a:t>
            </a:r>
            <a:r>
              <a:rPr lang="en-US" sz="1800" dirty="0"/>
              <a:t>U.P has secured many seats in election.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F1776-753B-FF28-13B1-492D2BBB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5" y="1086906"/>
            <a:ext cx="10966130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2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D894-8F52-7F9F-B269-8E19E82F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4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What is the average age of winning candidate in each Party  ?</a:t>
            </a:r>
            <a:endParaRPr lang="en-IN" sz="2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0E674-8F8E-93D5-9093-7EAFBC375F8D}"/>
              </a:ext>
            </a:extLst>
          </p:cNvPr>
          <p:cNvSpPr txBox="1">
            <a:spLocks/>
          </p:cNvSpPr>
          <p:nvPr/>
        </p:nvSpPr>
        <p:spPr>
          <a:xfrm>
            <a:off x="1061720" y="5842000"/>
            <a:ext cx="10058400" cy="62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800" b="1" dirty="0"/>
              <a:t>Conclusion: </a:t>
            </a:r>
            <a:r>
              <a:rPr lang="en-US" sz="1800" dirty="0"/>
              <a:t>Youngest M.P are from JD(s) and oldest </a:t>
            </a:r>
            <a:r>
              <a:rPr lang="en-US" sz="1800" dirty="0" err="1"/>
              <a:t>M.p</a:t>
            </a:r>
            <a:r>
              <a:rPr lang="en-US" sz="1800" dirty="0"/>
              <a:t> are from JKN party</a:t>
            </a:r>
            <a:endParaRPr lang="en-US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271FC2-4764-114F-A8B8-0A550FC4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67" y="1306296"/>
            <a:ext cx="10466306" cy="42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3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87CE-7711-60CB-5665-9F53AD5F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/>
              <a:t>Who are Top 5 youngest MP in India ?</a:t>
            </a:r>
            <a:endParaRPr lang="en-IN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75FB0-318F-8DE5-0128-1872D00F3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57" y="4983480"/>
            <a:ext cx="11052885" cy="3749040"/>
          </a:xfrm>
        </p:spPr>
        <p:txBody>
          <a:bodyPr/>
          <a:lstStyle/>
          <a:p>
            <a:pPr algn="ctr"/>
            <a:r>
              <a:rPr lang="en-IN" b="1" dirty="0"/>
              <a:t>Conclusion </a:t>
            </a:r>
            <a:r>
              <a:rPr lang="en-IN" dirty="0"/>
              <a:t>: The top  5 youngest MP are GODDETI. MADHAVI,TEJASVI SURYA ,Nusrat Jahan </a:t>
            </a:r>
            <a:r>
              <a:rPr lang="en-IN" dirty="0" err="1"/>
              <a:t>Ruhi</a:t>
            </a:r>
            <a:r>
              <a:rPr lang="en-IN" dirty="0"/>
              <a:t> , PRAJWAL REVANNA,PRAVEEN KUMAR NISHAD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550562-809D-F6E1-E107-5153C32E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20" y="1687435"/>
            <a:ext cx="3422930" cy="30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6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87CE-7711-60CB-5665-9F53AD5F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/>
              <a:t>List the Top 5 Oldest MP in India ?</a:t>
            </a:r>
            <a:endParaRPr lang="en-IN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75FB0-318F-8DE5-0128-1872D00F3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57" y="4983480"/>
            <a:ext cx="11052885" cy="3749040"/>
          </a:xfrm>
        </p:spPr>
        <p:txBody>
          <a:bodyPr/>
          <a:lstStyle/>
          <a:p>
            <a:pPr algn="ctr"/>
            <a:r>
              <a:rPr lang="en-IN" b="1" dirty="0"/>
              <a:t>Conclusion </a:t>
            </a:r>
            <a:r>
              <a:rPr lang="en-IN" dirty="0"/>
              <a:t>:Top 5 oldest MP are DR. SHAFIQUR REHMAN BARQ, Farooq Abdullah , CHOUDHURY MOHAN JATUA,MULAYAM SINGH YADAV , Mohammad </a:t>
            </a:r>
            <a:r>
              <a:rPr lang="en-IN" dirty="0" err="1"/>
              <a:t>Sadique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5E1A4-4E1F-1106-526D-9555EC38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27" y="1666241"/>
            <a:ext cx="3488343" cy="31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3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D894-8F52-7F9F-B269-8E19E82F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4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Which party has more assets?</a:t>
            </a:r>
            <a:endParaRPr lang="en-IN" sz="2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0E674-8F8E-93D5-9093-7EAFBC375F8D}"/>
              </a:ext>
            </a:extLst>
          </p:cNvPr>
          <p:cNvSpPr txBox="1">
            <a:spLocks/>
          </p:cNvSpPr>
          <p:nvPr/>
        </p:nvSpPr>
        <p:spPr>
          <a:xfrm>
            <a:off x="1061720" y="5842000"/>
            <a:ext cx="10058400" cy="62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800" b="1" dirty="0"/>
              <a:t>Conclusion: BJP </a:t>
            </a:r>
            <a:r>
              <a:rPr lang="en-US" sz="1800" dirty="0"/>
              <a:t>Party has more assets.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9F4E1-855F-C0DF-3382-54C1E291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04795"/>
            <a:ext cx="10058400" cy="46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7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D894-8F52-7F9F-B269-8E19E82F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459714"/>
            <a:ext cx="10058400" cy="6274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Which party has more liabilities?</a:t>
            </a:r>
            <a:endParaRPr lang="en-IN" sz="2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0E674-8F8E-93D5-9093-7EAFBC375F8D}"/>
              </a:ext>
            </a:extLst>
          </p:cNvPr>
          <p:cNvSpPr txBox="1">
            <a:spLocks/>
          </p:cNvSpPr>
          <p:nvPr/>
        </p:nvSpPr>
        <p:spPr>
          <a:xfrm>
            <a:off x="1061720" y="5842000"/>
            <a:ext cx="10058400" cy="62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800" b="1" dirty="0"/>
              <a:t>Conclusion: </a:t>
            </a:r>
            <a:r>
              <a:rPr lang="en-US" sz="1800" dirty="0"/>
              <a:t>SAD party has more liabilities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7E49B-C117-AD57-8F09-4FE737DD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218986"/>
            <a:ext cx="10023665" cy="46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E8CDE-823A-7629-0924-69D9ED17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717176"/>
            <a:ext cx="9995647" cy="8426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AGENDA</a:t>
            </a:r>
            <a:endParaRPr lang="en-IN" sz="2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5AF858-B966-3282-BFD2-C42C0325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2EE2E-82A7-D78D-9B3E-CD0DD93E0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42" y="2021840"/>
            <a:ext cx="7087478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9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D894-8F52-7F9F-B269-8E19E82F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459714"/>
            <a:ext cx="10058400" cy="6274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Which party has committed more criminal activity?</a:t>
            </a:r>
            <a:endParaRPr lang="en-IN" sz="2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0E674-8F8E-93D5-9093-7EAFBC375F8D}"/>
              </a:ext>
            </a:extLst>
          </p:cNvPr>
          <p:cNvSpPr txBox="1">
            <a:spLocks/>
          </p:cNvSpPr>
          <p:nvPr/>
        </p:nvSpPr>
        <p:spPr>
          <a:xfrm>
            <a:off x="1061720" y="5842000"/>
            <a:ext cx="10058400" cy="62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800" b="1" dirty="0"/>
              <a:t>Conclusion: </a:t>
            </a:r>
            <a:r>
              <a:rPr lang="en-US" sz="1800" dirty="0"/>
              <a:t>BJP Party has committed more criminal activity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09700-EB02-6CE3-8727-E288BADB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20" y="1310448"/>
            <a:ext cx="4876800" cy="45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3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4C5E-717D-7120-3322-2B8511FA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038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 which candidate has not  committed any criminal cases</a:t>
            </a:r>
            <a:endParaRPr lang="en-IN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A792C-528D-4BAB-D642-8B165500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654" y="5357308"/>
            <a:ext cx="10841915" cy="3749040"/>
          </a:xfrm>
        </p:spPr>
        <p:txBody>
          <a:bodyPr/>
          <a:lstStyle/>
          <a:p>
            <a:pPr algn="ctr"/>
            <a:r>
              <a:rPr lang="en-IN" b="1" dirty="0"/>
              <a:t>Conclusion </a:t>
            </a:r>
            <a:r>
              <a:rPr lang="en-IN" dirty="0"/>
              <a:t>: output shows </a:t>
            </a:r>
            <a:r>
              <a:rPr lang="en-US" dirty="0"/>
              <a:t>the list of candidates with no criminal cases</a:t>
            </a:r>
            <a:r>
              <a:rPr lang="en-IN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43F5CF-54D7-E5B1-6EA9-A5CC97EC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25" y="1889760"/>
            <a:ext cx="5235732" cy="24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4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CCFC-78BD-EE53-DD45-1C1748E3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558800"/>
            <a:ext cx="10058400" cy="1859280"/>
          </a:xfrm>
        </p:spPr>
        <p:txBody>
          <a:bodyPr>
            <a:normAutofit/>
          </a:bodyPr>
          <a:lstStyle/>
          <a:p>
            <a:r>
              <a:rPr lang="en-US" dirty="0"/>
              <a:t>Analyzing the factors that impact candidates chance of winning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F5422-337A-77F8-F3BF-640DD491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74" y="2418080"/>
            <a:ext cx="5792451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4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55F5-B6E7-1631-8D08-1F035BF2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054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What age requirements should be in place for gender-wise winning candidates?</a:t>
            </a:r>
            <a:br>
              <a:rPr lang="en-US" sz="2000" b="1" dirty="0"/>
            </a:b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E450-B5B2-2C77-783F-5A51B7BA0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2484" y="5351929"/>
            <a:ext cx="9187030" cy="845671"/>
          </a:xfrm>
        </p:spPr>
        <p:txBody>
          <a:bodyPr/>
          <a:lstStyle/>
          <a:p>
            <a:pPr algn="ctr"/>
            <a:r>
              <a:rPr lang="en-US" b="1" dirty="0"/>
              <a:t>Conclusion : </a:t>
            </a:r>
            <a:r>
              <a:rPr lang="en-US" dirty="0"/>
              <a:t>Average age of Male should be:55, Average age of Female should be:49</a:t>
            </a:r>
          </a:p>
          <a:p>
            <a:pPr algn="ctr"/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45D17-C773-0B56-3FB1-E98CB49E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352" y="1427327"/>
            <a:ext cx="3871295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7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DA1D-0FC3-C83D-DF2F-AC0D872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6665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 Winning candidate should belong to which category ?</a:t>
            </a:r>
            <a:br>
              <a:rPr lang="en-US" sz="2000" b="1" dirty="0"/>
            </a:br>
            <a:br>
              <a:rPr lang="en-US" sz="2000" b="1" dirty="0"/>
            </a:b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3A60-B91C-D10F-6ACF-EEA5335F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0079" y="5352268"/>
            <a:ext cx="9530080" cy="721360"/>
          </a:xfrm>
        </p:spPr>
        <p:txBody>
          <a:bodyPr/>
          <a:lstStyle/>
          <a:p>
            <a:r>
              <a:rPr lang="en-IN" b="1" dirty="0"/>
              <a:t>Conclusion </a:t>
            </a:r>
            <a:r>
              <a:rPr lang="en-IN" dirty="0"/>
              <a:t>: Most of the winning candidates belong to General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0E8EA-175B-90D2-BF88-94A66BAA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54" y="1508632"/>
            <a:ext cx="4616092" cy="34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DA1D-0FC3-C83D-DF2F-AC0D872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4372"/>
            <a:ext cx="10058400" cy="822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dirty="0"/>
              <a:t>What educational qualifications should the winning candidate possess?</a:t>
            </a:r>
            <a:br>
              <a:rPr lang="en-US" sz="2200" b="1" dirty="0"/>
            </a:br>
            <a:br>
              <a:rPr lang="en-US" sz="2200" b="1" dirty="0"/>
            </a:br>
            <a:br>
              <a:rPr lang="en-US" sz="2000" b="1" dirty="0"/>
            </a:b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3A60-B91C-D10F-6ACF-EEA5335F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120" y="5575788"/>
            <a:ext cx="9530080" cy="721360"/>
          </a:xfrm>
        </p:spPr>
        <p:txBody>
          <a:bodyPr/>
          <a:lstStyle/>
          <a:p>
            <a:r>
              <a:rPr lang="en-IN" b="1" dirty="0"/>
              <a:t>Conclusion </a:t>
            </a:r>
            <a:r>
              <a:rPr lang="en-IN" dirty="0"/>
              <a:t>: Most of the winning candidates are graduates.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5F6F1-9B4A-B6FD-0478-F5564EAE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40" y="1195402"/>
            <a:ext cx="7030720" cy="40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1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DA1D-0FC3-C83D-DF2F-AC0D872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6665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What is the maximum number of criminal cases that a winning election candidate can have?</a:t>
            </a:r>
            <a:br>
              <a:rPr lang="en-US" sz="2000" b="1" dirty="0"/>
            </a:b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3A60-B91C-D10F-6ACF-EEA5335F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2016" y="5805543"/>
            <a:ext cx="7247966" cy="3749040"/>
          </a:xfrm>
        </p:spPr>
        <p:txBody>
          <a:bodyPr/>
          <a:lstStyle/>
          <a:p>
            <a:r>
              <a:rPr lang="en-IN" b="1" dirty="0"/>
              <a:t>Conclusion </a:t>
            </a:r>
            <a:r>
              <a:rPr lang="en-IN" dirty="0"/>
              <a:t>: Winner should have zero criminal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86108-FAC0-FF41-1685-4DA46590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1738257"/>
            <a:ext cx="4403254" cy="34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7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55F5-B6E7-1631-8D08-1F035BF2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054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What assets should the winning candidates of the Lok Sabha election have, gender wise?</a:t>
            </a:r>
            <a:br>
              <a:rPr lang="en-US" sz="2000" b="1" dirty="0"/>
            </a:b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E450-B5B2-2C77-783F-5A51B7BA0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2484" y="5351929"/>
            <a:ext cx="9187030" cy="845671"/>
          </a:xfrm>
        </p:spPr>
        <p:txBody>
          <a:bodyPr/>
          <a:lstStyle/>
          <a:p>
            <a:pPr algn="ctr"/>
            <a:r>
              <a:rPr lang="en-US" b="1" dirty="0"/>
              <a:t>Conclusion: </a:t>
            </a:r>
            <a:r>
              <a:rPr lang="en-US" dirty="0"/>
              <a:t>Male should have 208038111 and Female should have 215822134 assets to win election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5F08C-FD22-7492-348B-51B99879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17" y="1488902"/>
            <a:ext cx="3970364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55F5-B6E7-1631-8D08-1F035BF2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0547"/>
            <a:ext cx="10058400" cy="1371600"/>
          </a:xfrm>
        </p:spPr>
        <p:txBody>
          <a:bodyPr>
            <a:normAutofit/>
          </a:bodyPr>
          <a:lstStyle/>
          <a:p>
            <a:r>
              <a:rPr lang="en-US" sz="2000" b="1" dirty="0"/>
              <a:t>What should be the liability of the male and female winning candidate of the MP election?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E450-B5B2-2C77-783F-5A51B7BA0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2484" y="5351929"/>
            <a:ext cx="9187030" cy="845671"/>
          </a:xfrm>
        </p:spPr>
        <p:txBody>
          <a:bodyPr/>
          <a:lstStyle/>
          <a:p>
            <a:pPr algn="ctr"/>
            <a:r>
              <a:rPr lang="en-US" b="1" dirty="0"/>
              <a:t>Conclusion: </a:t>
            </a:r>
            <a:r>
              <a:rPr lang="en-US" dirty="0"/>
              <a:t>Male should have 35118979 and Female should have 41038367 liability to win election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2F867-289E-3F22-B615-03A7DA49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42" y="1443178"/>
            <a:ext cx="4320914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91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87CE-7711-60CB-5665-9F53AD5F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/>
              <a:t>Who are Top 5 Richest MP in India ?</a:t>
            </a:r>
            <a:endParaRPr lang="en-IN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75FB0-318F-8DE5-0128-1872D00F3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57" y="4983480"/>
            <a:ext cx="11052885" cy="3749040"/>
          </a:xfrm>
        </p:spPr>
        <p:txBody>
          <a:bodyPr/>
          <a:lstStyle/>
          <a:p>
            <a:pPr algn="ctr"/>
            <a:r>
              <a:rPr lang="en-IN" b="1" dirty="0"/>
              <a:t>Conclusion </a:t>
            </a:r>
            <a:r>
              <a:rPr lang="en-IN" dirty="0"/>
              <a:t>: Richest M.P are Ku. Devendra Singh </a:t>
            </a:r>
            <a:r>
              <a:rPr lang="en-IN" dirty="0" err="1"/>
              <a:t>Yadav,M</a:t>
            </a:r>
            <a:r>
              <a:rPr lang="en-IN" dirty="0"/>
              <a:t> V </a:t>
            </a:r>
            <a:r>
              <a:rPr lang="en-IN" dirty="0" err="1"/>
              <a:t>V</a:t>
            </a:r>
            <a:r>
              <a:rPr lang="en-IN" dirty="0"/>
              <a:t> SATYANARAYANA,SHRIMANT CHH. UDAYANRAJE PRATAPSINHMAHARAJ BHONSLE,SHATRUGHAN </a:t>
            </a:r>
            <a:r>
              <a:rPr lang="en-IN" dirty="0" err="1"/>
              <a:t>SINHA,Poonam</a:t>
            </a:r>
            <a:r>
              <a:rPr lang="en-IN" dirty="0"/>
              <a:t> </a:t>
            </a:r>
            <a:r>
              <a:rPr lang="en-IN" dirty="0" err="1"/>
              <a:t>Shatrughan</a:t>
            </a:r>
            <a:r>
              <a:rPr lang="en-IN" dirty="0"/>
              <a:t> Sinha.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4E44B-E1F7-6244-8EC2-391153CF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60" y="1771650"/>
            <a:ext cx="6099164" cy="27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8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BF7A-8341-10E0-1FD5-409BAE6D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/>
              <a:t>INTRODUCTION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7AA6-421C-D748-D074-0BAACFE9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/>
              <a:t>THE ANALYSIS HERE IS BASED ON THE ELECTION OF LOK SABHA-2019, MEMBERS OF LOK SABHA ARE ELECTED BY BEING VOTED UPON BY CITIZENS OF INDIA.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/>
              <a:t>CANDIDATES WHO WIN THE LOK SABHA ELECTIONS ARE CALLED ‘MEMBER OF PARLIMENT’.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97C15-2BF6-D262-EE0C-EB660D04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3429000"/>
            <a:ext cx="4514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6611-178F-27D1-772E-E3D0D17A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59" y="355724"/>
            <a:ext cx="10058400" cy="4672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6E1E9-225E-170B-4A3F-D469B6AE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5" y="1163530"/>
            <a:ext cx="11412070" cy="5338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671521-446E-61CF-DABE-1A572BF3CB16}"/>
              </a:ext>
            </a:extLst>
          </p:cNvPr>
          <p:cNvSpPr txBox="1"/>
          <p:nvPr/>
        </p:nvSpPr>
        <p:spPr>
          <a:xfrm>
            <a:off x="2241177" y="7063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Link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C3DE9-14D7-1BCD-835D-0D846A414196}"/>
              </a:ext>
            </a:extLst>
          </p:cNvPr>
          <p:cNvSpPr txBox="1"/>
          <p:nvPr/>
        </p:nvSpPr>
        <p:spPr>
          <a:xfrm>
            <a:off x="7969624" y="729652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Link1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66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1F95-014C-9916-DF21-69F47BF5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64" y="388595"/>
            <a:ext cx="10130118" cy="4750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Conclusion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AEC3-DC1B-9F25-2013-FECC3762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72160"/>
            <a:ext cx="10058400" cy="577088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BJP has more votes and won election.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Many Citizens from Uttar Pradesh has polled more votes.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U.P has secured many seats in election.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Youngest M.P are from JD(s) and oldest </a:t>
            </a:r>
            <a:r>
              <a:rPr lang="en-US" sz="1800" dirty="0" err="1"/>
              <a:t>M.p</a:t>
            </a:r>
            <a:r>
              <a:rPr lang="en-US" sz="1800" dirty="0"/>
              <a:t> are from JKN party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BJP</a:t>
            </a:r>
            <a:r>
              <a:rPr lang="en-US" sz="1800" b="1" dirty="0"/>
              <a:t> </a:t>
            </a:r>
            <a:r>
              <a:rPr lang="en-US" sz="1800" dirty="0"/>
              <a:t>Party has more assets.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SAD party has more liabilities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BJP Party has committed more criminal activity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Average age of Male should be:55, Average age of Female should be:49 to win 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Most of the winning candidates belong to General category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Most of the winning candidates are graduates.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439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1F95-014C-9916-DF21-69F47BF5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1" y="375920"/>
            <a:ext cx="10130118" cy="74693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Conclusion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AEC3-DC1B-9F25-2013-FECC3762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1046480"/>
            <a:ext cx="10637520" cy="56184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Winner should have zero criminal cases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Male should have 208038111 and Female should have 215822134 assets to win 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Male should have 35118979 and Female should have 41038367 liability to win 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Richest M.P are Ku. Devendra Singh </a:t>
            </a:r>
            <a:r>
              <a:rPr lang="en-IN" dirty="0" err="1"/>
              <a:t>Yadav,M</a:t>
            </a:r>
            <a:r>
              <a:rPr lang="en-IN" dirty="0"/>
              <a:t> V </a:t>
            </a:r>
            <a:r>
              <a:rPr lang="en-IN" dirty="0" err="1"/>
              <a:t>V</a:t>
            </a:r>
            <a:r>
              <a:rPr lang="en-IN" dirty="0"/>
              <a:t> SATYANARAYANA,SHRIMANT CHH. UDAYANRAJE PRATAPSINHMAHARAJ BHONSLE,SHATRUGHAN </a:t>
            </a:r>
            <a:r>
              <a:rPr lang="en-IN" dirty="0" err="1"/>
              <a:t>SINHA,Poonam</a:t>
            </a:r>
            <a:r>
              <a:rPr lang="en-IN" dirty="0"/>
              <a:t> </a:t>
            </a:r>
            <a:r>
              <a:rPr lang="en-IN" dirty="0" err="1"/>
              <a:t>Shatrughan</a:t>
            </a:r>
            <a:r>
              <a:rPr lang="en-IN" dirty="0"/>
              <a:t> Sinha.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The top  5 youngest MP are GODDETI. MADHAVI,TEJASVI SURYA ,Nusrat Jahan </a:t>
            </a:r>
            <a:r>
              <a:rPr lang="en-IN" dirty="0" err="1"/>
              <a:t>Ruhi</a:t>
            </a:r>
            <a:r>
              <a:rPr lang="en-IN" dirty="0"/>
              <a:t> , PRAJWAL REVANNA,PRAVEEN KUMAR NISHAD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Top 5 oldest MP are DR. SHAFIQUR REHMAN BARQ, Farooq Abdullah , CHOUDHURY MOHAN JATUA,MULAYAM SINGH YADAV , Mohammad </a:t>
            </a:r>
            <a:r>
              <a:rPr lang="en-IN" dirty="0" err="1"/>
              <a:t>Sadique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10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1F95-014C-9916-DF21-69F47BF5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1" y="375920"/>
            <a:ext cx="10130118" cy="74693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Suggestions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AEC3-DC1B-9F25-2013-FECC3762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13180"/>
            <a:ext cx="10637520" cy="4811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Candidates should not have any criminal cases to win 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Candidate should have more assets to win 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Candidates should be graduate to win 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Number of participation of female candidate in election has to be </a:t>
            </a:r>
            <a:r>
              <a:rPr lang="en-IN"/>
              <a:t>increased .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368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B201-8B17-2F13-009C-77824537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62490"/>
            <a:ext cx="10058400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8CEAD-A406-753C-77C3-9AEEBEC2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83" y="2059594"/>
            <a:ext cx="666666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4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1F95-014C-9916-DF21-69F47BF5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642594"/>
            <a:ext cx="10130118" cy="74693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OBJECTIVE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AEC3-DC1B-9F25-2013-FECC3762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88141"/>
            <a:ext cx="10058400" cy="4546899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entury Gothic (Headings)"/>
              </a:rPr>
              <a:t>To conduct a comparative analysis of party performance in election across different states.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To analyze the relationship between a candidate's personal wealth and their political success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entury Gothic (Headings)"/>
              </a:rPr>
              <a:t>To analyze most important factors that influence a candidate's chance of winning</a:t>
            </a:r>
          </a:p>
        </p:txBody>
      </p:sp>
    </p:spTree>
    <p:extLst>
      <p:ext uri="{BB962C8B-B14F-4D97-AF65-F5344CB8AC3E}">
        <p14:creationId xmlns:p14="http://schemas.microsoft.com/office/powerpoint/2010/main" val="34111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9BDD-6CC5-F5D7-D054-C725578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8" y="531092"/>
            <a:ext cx="10139082" cy="42420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PROCEDURE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5C2450-B79C-50D7-B9DA-51FE0BA5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" y="824753"/>
            <a:ext cx="10865224" cy="564776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latin typeface="Century Gothic (Headings)"/>
              </a:rPr>
              <a:t>Step 1: </a:t>
            </a:r>
            <a:r>
              <a:rPr lang="en-US" sz="1900" dirty="0">
                <a:latin typeface="Century Gothic (Headings)"/>
              </a:rPr>
              <a:t>Data Collection DATA IS DOWNLOADED FROM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900" dirty="0">
                <a:latin typeface="Century Gothic (Headings)"/>
                <a:hlinkClick r:id="rId2"/>
              </a:rPr>
              <a:t> HTTPS://WWW.KAGGLE.COM/DATASETS/PRAKRUTCHAUHAN/INDIAN-CANDIDATES-FOR-GENERAL-ELECTION-2019</a:t>
            </a:r>
            <a:endParaRPr lang="en-IN" sz="1900" dirty="0">
              <a:latin typeface="Century Gothic (Headings)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latin typeface="Century Gothic (Headings)"/>
              </a:rPr>
              <a:t>Step 2 :</a:t>
            </a:r>
            <a:r>
              <a:rPr lang="en-US" sz="1900" dirty="0">
                <a:latin typeface="Century Gothic (Headings)"/>
              </a:rPr>
              <a:t> Importing all required packages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latin typeface="Century Gothic (Headings)"/>
              </a:rPr>
              <a:t>Step 3 : </a:t>
            </a:r>
            <a:r>
              <a:rPr lang="en-US" sz="1900" dirty="0">
                <a:latin typeface="Century Gothic (Headings)"/>
              </a:rPr>
              <a:t>Importing data into </a:t>
            </a:r>
            <a:r>
              <a:rPr lang="en-US" sz="1900" dirty="0" err="1">
                <a:latin typeface="Century Gothic (Headings)"/>
              </a:rPr>
              <a:t>jupyter</a:t>
            </a:r>
            <a:r>
              <a:rPr lang="en-US" sz="1900" dirty="0">
                <a:latin typeface="Century Gothic (Headings)"/>
              </a:rPr>
              <a:t> note book.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1" dirty="0">
                <a:latin typeface="Century Gothic (Headings)"/>
              </a:rPr>
              <a:t>Step 4 : </a:t>
            </a:r>
            <a:r>
              <a:rPr lang="en-US" sz="1900" dirty="0">
                <a:latin typeface="Century Gothic (Headings)"/>
              </a:rPr>
              <a:t>Data Understanding &amp; Data Warmup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 (Headings)"/>
              </a:rPr>
              <a:t>Step 5 :</a:t>
            </a:r>
            <a:r>
              <a:rPr lang="en-US" sz="2000" dirty="0">
                <a:latin typeface="Century Gothic (Headings)"/>
              </a:rPr>
              <a:t> Data Cleaning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 (Headings)"/>
              </a:rPr>
              <a:t>Step 6 : </a:t>
            </a:r>
            <a:r>
              <a:rPr lang="en-US" sz="2000" dirty="0">
                <a:latin typeface="Century Gothic (Headings)"/>
              </a:rPr>
              <a:t>Checking for null values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 (Headings)"/>
              </a:rPr>
              <a:t>Step 7 : </a:t>
            </a:r>
            <a:r>
              <a:rPr lang="en-US" sz="2000" dirty="0">
                <a:latin typeface="Century Gothic (Headings)"/>
              </a:rPr>
              <a:t>Missing value </a:t>
            </a:r>
            <a:r>
              <a:rPr lang="en-US" sz="2000" dirty="0" err="1">
                <a:latin typeface="Century Gothic (Headings)"/>
              </a:rPr>
              <a:t>value</a:t>
            </a:r>
            <a:r>
              <a:rPr lang="en-US" sz="2000" dirty="0">
                <a:latin typeface="Century Gothic (Headings)"/>
              </a:rPr>
              <a:t> treatment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 sz="1900" dirty="0">
              <a:latin typeface="Century Gothic (Headings)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99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B982-C1E0-EECA-5E5A-78A73A5C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06013"/>
            <a:ext cx="10847294" cy="5678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Century Gothic (Headings)"/>
              </a:rPr>
              <a:t>Step 08 : </a:t>
            </a:r>
            <a:r>
              <a:rPr lang="en-US" sz="1800" dirty="0">
                <a:latin typeface="Century Gothic (Headings)"/>
              </a:rPr>
              <a:t>Category &amp; Numeric columns separation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Century Gothic (Headings)"/>
              </a:rPr>
              <a:t>Step 09 : </a:t>
            </a:r>
            <a:r>
              <a:rPr lang="en-US" sz="1800" dirty="0">
                <a:latin typeface="Century Gothic (Headings)"/>
              </a:rPr>
              <a:t>Univariate analysis &amp; Outlier Treatment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10 : </a:t>
            </a:r>
            <a:r>
              <a:rPr lang="en-US" dirty="0"/>
              <a:t>Bivariate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11 : </a:t>
            </a:r>
            <a:r>
              <a:rPr lang="en-US" dirty="0"/>
              <a:t>Multivariate analysis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12 : </a:t>
            </a:r>
            <a:r>
              <a:rPr lang="en-US" dirty="0"/>
              <a:t>Exporting Data to csv files 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13 : </a:t>
            </a:r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93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1B07-81D5-8622-D8FB-2AB4B789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419075"/>
            <a:ext cx="10058400" cy="49592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SQL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9069-F210-11D8-7A00-4F5A8E4A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914999"/>
            <a:ext cx="10993120" cy="56077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Step 1 : </a:t>
            </a:r>
            <a:r>
              <a:rPr lang="en-US" dirty="0"/>
              <a:t>Data is downloaded from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Step 2 : </a:t>
            </a:r>
            <a:r>
              <a:rPr lang="en-US" dirty="0"/>
              <a:t>Open </a:t>
            </a:r>
            <a:r>
              <a:rPr lang="en-US" dirty="0" err="1"/>
              <a:t>Mysql</a:t>
            </a:r>
            <a:r>
              <a:rPr lang="en-US" dirty="0"/>
              <a:t> work bench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3 : </a:t>
            </a:r>
            <a:r>
              <a:rPr lang="en-US" dirty="0"/>
              <a:t>Click upon Create new schema icon and create new schema for data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4 : </a:t>
            </a:r>
            <a:r>
              <a:rPr lang="en-US" dirty="0"/>
              <a:t>Click upon Refresh Database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5 : </a:t>
            </a:r>
            <a:r>
              <a:rPr lang="en-US" dirty="0"/>
              <a:t>In navigation , inside new created database Right click on table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6 : </a:t>
            </a:r>
            <a:r>
              <a:rPr lang="en-US" dirty="0"/>
              <a:t>Click Table data import Wizard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7 : </a:t>
            </a:r>
            <a:r>
              <a:rPr lang="en-US" dirty="0"/>
              <a:t>Choose path of file and </a:t>
            </a:r>
            <a:r>
              <a:rPr lang="en-US" dirty="0" err="1"/>
              <a:t>cick</a:t>
            </a:r>
            <a:r>
              <a:rPr lang="en-US" dirty="0"/>
              <a:t> next  , again click next.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8 : </a:t>
            </a:r>
            <a:r>
              <a:rPr lang="en-US" dirty="0"/>
              <a:t>Check datatype of each column and Click upon finish option to Import csv sheets into SQL table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Step 9 : </a:t>
            </a:r>
            <a:r>
              <a:rPr lang="en-US" dirty="0"/>
              <a:t>Used select statements , group by , order by, limit clause 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Aggregated functions  to do analysis.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4BB1A-02BE-78A0-BA30-06F90348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20" y="4847869"/>
            <a:ext cx="3149600" cy="17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0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1B07-81D5-8622-D8FB-2AB4B789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49592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Tableau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9069-F210-11D8-7A00-4F5A8E4A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1953"/>
            <a:ext cx="10058400" cy="47530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1 : </a:t>
            </a:r>
            <a:r>
              <a:rPr lang="en-US" dirty="0"/>
              <a:t>Cleaned Data is downloaded from python </a:t>
            </a:r>
            <a:r>
              <a:rPr lang="en-US" dirty="0" err="1"/>
              <a:t>jupyter</a:t>
            </a:r>
            <a:r>
              <a:rPr lang="en-US" dirty="0"/>
              <a:t> notebook , data is in csv file     format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2 : </a:t>
            </a:r>
            <a:r>
              <a:rPr lang="en-US" dirty="0"/>
              <a:t>As data is in CSV file, we click upon  text file  option  to load data to tableau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3 : </a:t>
            </a:r>
            <a:r>
              <a:rPr lang="en-US" dirty="0"/>
              <a:t>Click upon Sheet 1 to go to workbook.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4 : </a:t>
            </a:r>
            <a:r>
              <a:rPr lang="en-US" dirty="0"/>
              <a:t>Graphs plotted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5 : </a:t>
            </a:r>
            <a:r>
              <a:rPr lang="en-US" dirty="0"/>
              <a:t>Template is designed using Figma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Step 6 : </a:t>
            </a:r>
            <a:r>
              <a:rPr lang="en-US" dirty="0"/>
              <a:t>Interactive Dashboard is created.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F77B-5674-2000-D031-7662C85C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968" y="3708400"/>
            <a:ext cx="4696272" cy="27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10541-5C13-6DD0-4ED1-55A77302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814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+mn-lt"/>
              </a:rPr>
              <a:t>What is the winner and looser ratio according to states ?</a:t>
            </a:r>
            <a:br>
              <a:rPr lang="en-US" sz="2000" b="1" dirty="0">
                <a:latin typeface="+mn-lt"/>
              </a:rPr>
            </a:br>
            <a:endParaRPr lang="en-IN" sz="2000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84D48A-2737-14FA-743D-E33EC5F54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0259" y="1115275"/>
            <a:ext cx="10300448" cy="473867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0FC78-8EFF-7F7A-4191-ED70B4CC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905" y="5853953"/>
            <a:ext cx="10022541" cy="65442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Conclusion</a:t>
            </a:r>
            <a:r>
              <a:rPr lang="en-US" dirty="0"/>
              <a:t>: In 2019 2246 candidates contested in election ,UP has more winners and BIHAR has less winners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8E2145-1605-A164-509B-8AD47F98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331" y="349623"/>
            <a:ext cx="1908376" cy="6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15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1143</TotalTime>
  <Words>1167</Words>
  <Application>Microsoft Office PowerPoint</Application>
  <PresentationFormat>Widescreen</PresentationFormat>
  <Paragraphs>135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Century Gothic</vt:lpstr>
      <vt:lpstr>Century Gothic (Headings)</vt:lpstr>
      <vt:lpstr>Garamond</vt:lpstr>
      <vt:lpstr>Wingdings</vt:lpstr>
      <vt:lpstr>Savon</vt:lpstr>
      <vt:lpstr>PowerPoint Presentation</vt:lpstr>
      <vt:lpstr>AGENDA</vt:lpstr>
      <vt:lpstr>INTRODUCTION</vt:lpstr>
      <vt:lpstr>OBJECTIVE</vt:lpstr>
      <vt:lpstr>PROCEDURE </vt:lpstr>
      <vt:lpstr>PowerPoint Presentation</vt:lpstr>
      <vt:lpstr>SQL</vt:lpstr>
      <vt:lpstr>Tableau</vt:lpstr>
      <vt:lpstr>What is the winner and looser ratio according to states ? </vt:lpstr>
      <vt:lpstr>What is the Vote share of party? </vt:lpstr>
      <vt:lpstr>Most of winner belongs to which gender?</vt:lpstr>
      <vt:lpstr>Display List of winning candidates?</vt:lpstr>
      <vt:lpstr>Which state has polled more votes? </vt:lpstr>
      <vt:lpstr>What is the distribution of constituencies all over states?</vt:lpstr>
      <vt:lpstr>What is the average age of winning candidate in each Party  ?</vt:lpstr>
      <vt:lpstr>Who are Top 5 youngest MP in India ?</vt:lpstr>
      <vt:lpstr>List the Top 5 Oldest MP in India ?</vt:lpstr>
      <vt:lpstr>Which party has more assets?</vt:lpstr>
      <vt:lpstr>Which party has more liabilities?</vt:lpstr>
      <vt:lpstr>Which party has committed more criminal activity?</vt:lpstr>
      <vt:lpstr> which candidate has not  committed any criminal cases</vt:lpstr>
      <vt:lpstr>Analyzing the factors that impact candidates chance of winning</vt:lpstr>
      <vt:lpstr>What age requirements should be in place for gender-wise winning candidates? </vt:lpstr>
      <vt:lpstr> Winning candidate should belong to which category ?  </vt:lpstr>
      <vt:lpstr>What educational qualifications should the winning candidate possess?   </vt:lpstr>
      <vt:lpstr>What is the maximum number of criminal cases that a winning election candidate can have? </vt:lpstr>
      <vt:lpstr>What assets should the winning candidates of the Lok Sabha election have, gender wise? </vt:lpstr>
      <vt:lpstr>What should be the liability of the male and female winning candidate of the MP election?</vt:lpstr>
      <vt:lpstr>Who are Top 5 Richest MP in India ?</vt:lpstr>
      <vt:lpstr>Dashboard</vt:lpstr>
      <vt:lpstr>Conclusion</vt:lpstr>
      <vt:lpstr>Conclusion</vt:lpstr>
      <vt:lpstr>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2023-10-16T09:30:12Z</dcterms:created>
  <dcterms:modified xsi:type="dcterms:W3CDTF">2023-10-19T07:58:36Z</dcterms:modified>
</cp:coreProperties>
</file>