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4"/>
  </p:sldMasterIdLst>
  <p:notesMasterIdLst>
    <p:notesMasterId r:id="rId30"/>
  </p:notesMasterIdLst>
  <p:sldIdLst>
    <p:sldId id="264" r:id="rId5"/>
    <p:sldId id="281" r:id="rId6"/>
    <p:sldId id="294" r:id="rId7"/>
    <p:sldId id="293" r:id="rId8"/>
    <p:sldId id="265" r:id="rId9"/>
    <p:sldId id="283" r:id="rId10"/>
    <p:sldId id="284" r:id="rId11"/>
    <p:sldId id="267" r:id="rId12"/>
    <p:sldId id="290" r:id="rId13"/>
    <p:sldId id="287" r:id="rId14"/>
    <p:sldId id="286" r:id="rId15"/>
    <p:sldId id="288" r:id="rId16"/>
    <p:sldId id="289" r:id="rId17"/>
    <p:sldId id="278" r:id="rId18"/>
    <p:sldId id="285" r:id="rId19"/>
    <p:sldId id="269" r:id="rId20"/>
    <p:sldId id="270" r:id="rId21"/>
    <p:sldId id="271" r:id="rId22"/>
    <p:sldId id="280" r:id="rId23"/>
    <p:sldId id="272" r:id="rId24"/>
    <p:sldId id="291" r:id="rId25"/>
    <p:sldId id="275" r:id="rId26"/>
    <p:sldId id="276" r:id="rId27"/>
    <p:sldId id="292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61DD11-6769-4B8B-AD4E-6C29F5214F27}">
          <p14:sldIdLst>
            <p14:sldId id="264"/>
            <p14:sldId id="281"/>
            <p14:sldId id="294"/>
            <p14:sldId id="293"/>
            <p14:sldId id="265"/>
            <p14:sldId id="283"/>
            <p14:sldId id="284"/>
            <p14:sldId id="267"/>
            <p14:sldId id="290"/>
            <p14:sldId id="287"/>
            <p14:sldId id="286"/>
            <p14:sldId id="288"/>
            <p14:sldId id="289"/>
            <p14:sldId id="278"/>
            <p14:sldId id="285"/>
            <p14:sldId id="269"/>
            <p14:sldId id="270"/>
            <p14:sldId id="271"/>
            <p14:sldId id="280"/>
            <p14:sldId id="272"/>
            <p14:sldId id="291"/>
            <p14:sldId id="275"/>
            <p14:sldId id="276"/>
            <p14:sldId id="292"/>
            <p14:sldId id="282"/>
          </p14:sldIdLst>
        </p14:section>
        <p14:section name="Untitled Section" id="{21D809D5-43BF-4029-8BBE-4CEC77A149B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2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8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36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8766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348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113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996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449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410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6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4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5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012" y="417030"/>
            <a:ext cx="8649738" cy="259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Movie rental data analysis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5839721-65B7-8890-23B1-BCB46DB66A53}"/>
              </a:ext>
            </a:extLst>
          </p:cNvPr>
          <p:cNvSpPr txBox="1">
            <a:spLocks/>
          </p:cNvSpPr>
          <p:nvPr/>
        </p:nvSpPr>
        <p:spPr>
          <a:xfrm>
            <a:off x="4838699" y="3429000"/>
            <a:ext cx="6197461" cy="2107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sz="2800" b="1" dirty="0">
                <a:solidFill>
                  <a:schemeClr val="tx1"/>
                </a:solidFill>
              </a:rPr>
            </a:b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Name: Raghavendra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Batch no: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DA153S15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EA34-74B3-2AF0-30C9-A95D4F6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555" y="632546"/>
            <a:ext cx="7935532" cy="503583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Movies with rating “R”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06340-3E21-89A3-D003-9AB7319DF7FC}"/>
              </a:ext>
            </a:extLst>
          </p:cNvPr>
          <p:cNvSpPr txBox="1"/>
          <p:nvPr/>
        </p:nvSpPr>
        <p:spPr>
          <a:xfrm>
            <a:off x="2720008" y="58790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Conclusion: Query shows movies with Rating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91FA8-713C-7061-C895-903BFA57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41" y="2561717"/>
            <a:ext cx="3200399" cy="2989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DFDFF3-D4BC-DE11-2594-A44E50A6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52" y="1552031"/>
            <a:ext cx="5862334" cy="70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0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9C21-4B34-CA03-D534-867EEEBF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87" y="318052"/>
            <a:ext cx="8596668" cy="58309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Movies which are not rated “R”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1500A-091E-1626-E221-1B2447A34025}"/>
              </a:ext>
            </a:extLst>
          </p:cNvPr>
          <p:cNvSpPr txBox="1"/>
          <p:nvPr/>
        </p:nvSpPr>
        <p:spPr>
          <a:xfrm>
            <a:off x="2720008" y="58790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Conclusion: Query shows movies </a:t>
            </a:r>
            <a:r>
              <a:rPr lang="en-US" dirty="0">
                <a:latin typeface="Bahnschrift SemiBold" panose="020B0502040204020203" pitchFamily="34" charset="0"/>
              </a:rPr>
              <a:t>which are not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Rating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E3E38-E683-BA10-409D-6703E622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92" y="2313532"/>
            <a:ext cx="2361608" cy="3013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1647CC-579A-30CB-383B-30E0A6AF8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14" y="1346988"/>
            <a:ext cx="5826357" cy="64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5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D8D-59B7-0222-653B-B51B42A7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48" y="485263"/>
            <a:ext cx="9640957" cy="74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Movies which are suitable for audience below 13 years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B180E-03A9-844F-8FB7-C1FACC0BCF51}"/>
              </a:ext>
            </a:extLst>
          </p:cNvPr>
          <p:cNvSpPr txBox="1"/>
          <p:nvPr/>
        </p:nvSpPr>
        <p:spPr>
          <a:xfrm>
            <a:off x="2505898" y="589872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Conclusion: Query shows movies suitable for children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DCB0B-4DBF-5516-EA45-B1005F2F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86" y="2761129"/>
            <a:ext cx="2640251" cy="27690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8E439E-FA19-9BD7-6FCD-D8FA4DE2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96" y="1458687"/>
            <a:ext cx="6364300" cy="9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4D69-7E31-B6F6-ABFC-5303A9B8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144" y="382957"/>
            <a:ext cx="8596668" cy="58173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Movies having replacement cost up to $11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2EE7E-4213-2464-68E3-B2CDD22FB156}"/>
              </a:ext>
            </a:extLst>
          </p:cNvPr>
          <p:cNvSpPr txBox="1"/>
          <p:nvPr/>
        </p:nvSpPr>
        <p:spPr>
          <a:xfrm>
            <a:off x="2342322" y="5901918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Conclusion: Query shows Movies whose replacement costs </a:t>
            </a:r>
            <a:r>
              <a:rPr lang="en-US" dirty="0">
                <a:latin typeface="Bahnschrift SemiBold" panose="020B0502040204020203" pitchFamily="34" charset="0"/>
              </a:rPr>
              <a:t>is up to $11</a:t>
            </a:r>
            <a:endParaRPr lang="en-US" sz="1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F6F36-21FC-77D7-AD10-46DC0BD2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965" y="2321860"/>
            <a:ext cx="2591025" cy="2539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4D5E0-4082-8CF4-9B87-21BF86E41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93" y="1465981"/>
            <a:ext cx="7098686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1CD33-2515-3865-24E3-2C151639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2036"/>
            <a:ext cx="12192000" cy="664596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  <a:p>
            <a:pPr marL="36900" indent="0">
              <a:buNone/>
            </a:pPr>
            <a:endParaRPr lang="en-US" sz="1600" dirty="0">
              <a:solidFill>
                <a:srgbClr val="C00000"/>
              </a:solidFill>
              <a:latin typeface="Bahnschrift SemiBold Condensed" panose="020B0502040204020203" pitchFamily="34" charset="0"/>
            </a:endParaRPr>
          </a:p>
          <a:p>
            <a:pPr marL="36900" indent="0">
              <a:buNone/>
            </a:pPr>
            <a:endParaRPr lang="en-US" sz="1600" dirty="0">
              <a:solidFill>
                <a:srgbClr val="C00000"/>
              </a:solidFill>
              <a:latin typeface="Bahnschrift SemiBold Condensed" panose="020B0502040204020203" pitchFamily="34" charset="0"/>
            </a:endParaRPr>
          </a:p>
          <a:p>
            <a:pPr marL="36900" indent="0">
              <a:buNone/>
            </a:pPr>
            <a:endParaRPr lang="en-US" sz="1400" dirty="0">
              <a:latin typeface="Bahnschrift SemiBold Condensed" panose="020B0502040204020203" pitchFamily="34" charset="0"/>
            </a:endParaRPr>
          </a:p>
          <a:p>
            <a:pPr marL="36900" indent="0">
              <a:buNone/>
            </a:pPr>
            <a:endParaRPr lang="en-US" sz="1400" dirty="0">
              <a:latin typeface="Bahnschrift SemiBold Condensed" panose="020B0502040204020203" pitchFamily="34" charset="0"/>
            </a:endParaRPr>
          </a:p>
          <a:p>
            <a:pPr marL="36900" indent="0">
              <a:buNone/>
            </a:pPr>
            <a:endParaRPr lang="en-US" sz="1400" dirty="0">
              <a:latin typeface="Bahnschrift SemiBold Condensed" panose="020B0502040204020203" pitchFamily="34" charset="0"/>
            </a:endParaRPr>
          </a:p>
          <a:p>
            <a:pPr marL="36900" indent="0">
              <a:buNone/>
            </a:pPr>
            <a:endParaRPr lang="en-US" sz="1400" dirty="0">
              <a:latin typeface="Bahnschrift SemiBold Condensed" panose="020B0502040204020203" pitchFamily="34" charset="0"/>
            </a:endParaRPr>
          </a:p>
          <a:p>
            <a:pPr marL="36900" indent="0">
              <a:buNone/>
            </a:pPr>
            <a:endParaRPr lang="en-US" sz="1400" dirty="0">
              <a:latin typeface="Bahnschrift SemiBold Condensed" panose="020B0502040204020203" pitchFamily="34" charset="0"/>
            </a:endParaRPr>
          </a:p>
          <a:p>
            <a:pPr marL="36900" indent="0">
              <a:buNone/>
            </a:pPr>
            <a:endParaRPr lang="en-US" sz="1400" dirty="0">
              <a:latin typeface="Bahnschrift SemiBold Condense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4F7062-3887-EEB5-3BE7-2B67933644B0}"/>
              </a:ext>
            </a:extLst>
          </p:cNvPr>
          <p:cNvSpPr txBox="1"/>
          <p:nvPr/>
        </p:nvSpPr>
        <p:spPr>
          <a:xfrm>
            <a:off x="2641663" y="5406926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Conclusion: Query shows Movies whose replacement costs </a:t>
            </a:r>
            <a:r>
              <a:rPr lang="en-US" dirty="0">
                <a:latin typeface="Bahnschrift SemiBold" panose="020B0502040204020203" pitchFamily="34" charset="0"/>
              </a:rPr>
              <a:t>is between to $11 and $20.</a:t>
            </a:r>
            <a:endParaRPr lang="en-US" sz="1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B7468-C3FA-3C9B-116E-E2B85C09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65" y="540686"/>
            <a:ext cx="9725623" cy="5817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Movies having replacement cost between to $11 &amp; $20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3571E-2E60-F468-09BD-30CD163D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33" y="2487014"/>
            <a:ext cx="2558179" cy="2395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18777-8065-DB49-C970-440C9364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96" y="1451074"/>
            <a:ext cx="7640007" cy="6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9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729459A-FEF7-B508-EC51-1929279280C6}"/>
              </a:ext>
            </a:extLst>
          </p:cNvPr>
          <p:cNvSpPr txBox="1"/>
          <p:nvPr/>
        </p:nvSpPr>
        <p:spPr>
          <a:xfrm>
            <a:off x="509428" y="5593603"/>
            <a:ext cx="99511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Conclusion:</a:t>
            </a:r>
          </a:p>
          <a:p>
            <a:pPr algn="ctr"/>
            <a:r>
              <a:rPr lang="en-US" dirty="0">
                <a:latin typeface="Bahnschrift SemiBold" panose="020B0502040204020203" pitchFamily="34" charset="0"/>
              </a:rPr>
              <a:t>Movies with highest replacement costs are ARABIA DOGMA,</a:t>
            </a:r>
          </a:p>
          <a:p>
            <a:pPr algn="ctr"/>
            <a:r>
              <a:rPr lang="en-US" dirty="0">
                <a:latin typeface="Bahnschrift SemiBold" panose="020B0502040204020203" pitchFamily="34" charset="0"/>
              </a:rPr>
              <a:t>BALLROOM MOCKINGBIRD  followed by BLINDNESS GUN and so on.</a:t>
            </a:r>
            <a:endParaRPr lang="en-IN" dirty="0">
              <a:latin typeface="Bahnschrift SemiBold" panose="020B0502040204020203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5D998B-ABEB-6D61-63D3-05E9FAA1AA09}"/>
              </a:ext>
            </a:extLst>
          </p:cNvPr>
          <p:cNvSpPr txBox="1">
            <a:spLocks/>
          </p:cNvSpPr>
          <p:nvPr/>
        </p:nvSpPr>
        <p:spPr>
          <a:xfrm>
            <a:off x="1031611" y="662616"/>
            <a:ext cx="8596668" cy="581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List of Movies in descending order of replacement cost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2A558-0818-E182-A500-5F5B9EC7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523" y="2393227"/>
            <a:ext cx="3014948" cy="2916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7E80A1-3DE9-610F-C855-704C602AA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72" y="1527922"/>
            <a:ext cx="7495476" cy="5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BAD5-D933-4B77-5305-2651C820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47" y="818484"/>
            <a:ext cx="11211339" cy="56197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Top 3 movies with greatest number of actors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DA9BECD-5EF0-AAD5-2048-EFED90E2FEE6}"/>
              </a:ext>
            </a:extLst>
          </p:cNvPr>
          <p:cNvSpPr txBox="1">
            <a:spLocks/>
          </p:cNvSpPr>
          <p:nvPr/>
        </p:nvSpPr>
        <p:spPr>
          <a:xfrm>
            <a:off x="693832" y="506906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Conclusion: Top 3 movies with greatest number of actors are LAMBS CINCINATTI , CHITTY LOCK , BOONDOCK BALLROOM.</a:t>
            </a:r>
            <a:endParaRPr lang="en-IN" sz="180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70651-053C-261D-4750-B08B0031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65" y="2097121"/>
            <a:ext cx="2644588" cy="1331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BDAA2-1D20-F7B0-E0A2-2336910C6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913416"/>
            <a:ext cx="4991004" cy="18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C248-61CA-3C9D-5EA6-9E5D527F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40" y="573741"/>
            <a:ext cx="8596668" cy="71865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   </a:t>
            </a:r>
            <a:r>
              <a:rPr lang="en-US" sz="28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Movie title starting with K &amp; Q</a:t>
            </a:r>
            <a:endParaRPr lang="en-IN" sz="2800" b="1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458810-7729-1782-571D-FC86C58709D8}"/>
              </a:ext>
            </a:extLst>
          </p:cNvPr>
          <p:cNvSpPr txBox="1">
            <a:spLocks/>
          </p:cNvSpPr>
          <p:nvPr/>
        </p:nvSpPr>
        <p:spPr>
          <a:xfrm>
            <a:off x="304352" y="5041171"/>
            <a:ext cx="10353762" cy="9771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Conclusion: Query displays movie title starting with K and Q. Some of the movies are KWAI HOMEWARD , KRAMER CHOCOLATE, QUEEN LUKE,QUEST MUSSOLINI and </a:t>
            </a:r>
            <a:r>
              <a:rPr lang="en-US" sz="1800" dirty="0" err="1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soo</a:t>
            </a:r>
            <a:r>
              <a:rPr lang="en-US" sz="1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on.</a:t>
            </a:r>
            <a:endParaRPr lang="en-IN" sz="180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BBB64B-4ED4-D85B-1A75-8CA29B58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15" y="2297657"/>
            <a:ext cx="1736543" cy="2262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01C3F9-4E8D-7858-BFA0-BAAB83BFA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52" y="1498705"/>
            <a:ext cx="7886271" cy="5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5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D72C-061E-2981-DF54-97A2FE7B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95356"/>
            <a:ext cx="10353762" cy="53295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Display the Name of actors appearing in film 'Agent Truman'</a:t>
            </a:r>
            <a:endParaRPr lang="en-IN" sz="2800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0A3828-F8DB-33F5-871A-F8599486F555}"/>
              </a:ext>
            </a:extLst>
          </p:cNvPr>
          <p:cNvSpPr txBox="1">
            <a:spLocks/>
          </p:cNvSpPr>
          <p:nvPr/>
        </p:nvSpPr>
        <p:spPr>
          <a:xfrm>
            <a:off x="716572" y="473431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Conclusion: Name of actors appearing in film 'Agent Truman' are KIRSTEN PALTROW,SANDRA KILMER,JAYNE NEESON,WARREN NOLTE,MORGAN WILLIAMS,KENNETH HOFFMAN,REESE WEST</a:t>
            </a:r>
            <a:endParaRPr lang="en-IN" sz="180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E93CE-A039-B343-AC75-E87308A5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60" y="2102404"/>
            <a:ext cx="2758679" cy="2067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94FA6-105C-D4BC-41F3-DDF19C36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58" y="2102404"/>
            <a:ext cx="4536141" cy="20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1C61-7475-F97C-11BA-04F18AE9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00236"/>
            <a:ext cx="8596668" cy="62254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Identify movies Categorized as family films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9F789B-998B-8425-60CB-224E560DF92D}"/>
              </a:ext>
            </a:extLst>
          </p:cNvPr>
          <p:cNvSpPr txBox="1">
            <a:spLocks/>
          </p:cNvSpPr>
          <p:nvPr/>
        </p:nvSpPr>
        <p:spPr>
          <a:xfrm>
            <a:off x="919119" y="551827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Conclusion: Some of the family films are AFRICAN EGG,APACHE DIVINE,ATLANTIS CAUSE,BAKED CLEOPATRA,BANG KWAI,BEDAZZLED MARRIED and so on.</a:t>
            </a:r>
            <a:endParaRPr lang="en-IN" sz="180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14304A-9876-C87C-F0A8-3345AAC5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24" y="2473315"/>
            <a:ext cx="2116405" cy="2783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8841B0-18EB-E412-64B6-3DDA8132F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963" y="1421954"/>
            <a:ext cx="6089250" cy="8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2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CFF-4E79-CE11-1C2F-CB4BE7D8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9442"/>
            <a:ext cx="8596668" cy="7509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Agenda</a:t>
            </a:r>
            <a:endParaRPr lang="en-IN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61C5-1F27-A01A-8A5A-D3E930FB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Project 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Conclusion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0ECD8-E1E7-9C77-0C84-4C7FFC62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046828"/>
            <a:ext cx="6934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0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41FB38-E1D2-E893-BB6F-C970FD6BDF6D}"/>
              </a:ext>
            </a:extLst>
          </p:cNvPr>
          <p:cNvSpPr txBox="1"/>
          <p:nvPr/>
        </p:nvSpPr>
        <p:spPr>
          <a:xfrm>
            <a:off x="8553450" y="3160328"/>
            <a:ext cx="1509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000" dirty="0">
                <a:solidFill>
                  <a:srgbClr val="FFC000"/>
                </a:solidFill>
                <a:latin typeface="Bahnschrift SemiBold Condensed" panose="020B0502040204020203" pitchFamily="34" charset="0"/>
              </a:rPr>
              <a:t>  </a:t>
            </a:r>
            <a:endParaRPr lang="en-US" sz="1800" dirty="0">
              <a:solidFill>
                <a:srgbClr val="FFC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22244C-35DB-51AF-52FB-26F78183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92" y="505098"/>
            <a:ext cx="9475215" cy="7223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Display maximum , minimum, average rental rates of movies based on their ratings</a:t>
            </a:r>
            <a:endParaRPr lang="en-IN" sz="2800" b="1" dirty="0">
              <a:solidFill>
                <a:schemeClr val="tx1"/>
              </a:solidFill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1C24ED-D986-BFB3-09C0-E3BA075AC885}"/>
              </a:ext>
            </a:extLst>
          </p:cNvPr>
          <p:cNvSpPr txBox="1">
            <a:spLocks/>
          </p:cNvSpPr>
          <p:nvPr/>
        </p:nvSpPr>
        <p:spPr>
          <a:xfrm>
            <a:off x="588620" y="466551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Conclusion: Query shows Maximum , minimum , Average Rental rates of all ratings. Average rental rate of PG is more.</a:t>
            </a:r>
            <a:endParaRPr lang="en-IN" sz="180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C077A-26C2-1C07-83E2-EE2B020B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91" y="1477590"/>
            <a:ext cx="7814416" cy="85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8E808-D25D-46F4-BDC1-BE2F4DB1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11" y="2588700"/>
            <a:ext cx="4628180" cy="13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9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27B3A-71C1-AF0F-5770-FADDCB1E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8" y="689942"/>
            <a:ext cx="8596668" cy="7223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Display Movies in descending order of their rental frequencies</a:t>
            </a:r>
            <a:endParaRPr lang="en-IN" sz="2800" b="1" dirty="0">
              <a:solidFill>
                <a:schemeClr val="tx1"/>
              </a:solidFill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C0A515-2A7D-31A1-C9D4-B2967D660BE9}"/>
              </a:ext>
            </a:extLst>
          </p:cNvPr>
          <p:cNvSpPr txBox="1">
            <a:spLocks/>
          </p:cNvSpPr>
          <p:nvPr/>
        </p:nvSpPr>
        <p:spPr>
          <a:xfrm>
            <a:off x="1075030" y="562585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Conclusion: Bucket Brotherhood has more rental frequency followed by Rocketeer mother. And so on.</a:t>
            </a:r>
            <a:endParaRPr lang="en-IN" sz="180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BC31F-D06D-81EB-8496-D56EE896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28" y="1364359"/>
            <a:ext cx="3508924" cy="134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060D7-B084-DCA2-BD62-0C8BD148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33" y="2885982"/>
            <a:ext cx="2337313" cy="22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1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93BB-2CB2-A5CE-0C4A-1FB1F21F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648533"/>
            <a:ext cx="10416987" cy="9233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How many film Categories have average film replacement cost &amp; average film rental rate greater than 15?</a:t>
            </a:r>
            <a:endParaRPr lang="en-IN" sz="2800" b="1" dirty="0">
              <a:solidFill>
                <a:schemeClr val="tx1"/>
              </a:solidFill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51516-F2BD-E2C0-C161-48978324D65E}"/>
              </a:ext>
            </a:extLst>
          </p:cNvPr>
          <p:cNvSpPr txBox="1"/>
          <p:nvPr/>
        </p:nvSpPr>
        <p:spPr>
          <a:xfrm>
            <a:off x="1033670" y="5287618"/>
            <a:ext cx="10091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Conclusion: 16 Categories have average difference between  replacement cost &amp; rental rate greater than 15 and  Categories are Travel ,Sports, Sci-Fi , New, Music , Horror ,Games, Foreign, Action &amp; so on.</a:t>
            </a: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CCC124D6-91A9-A63B-1593-DC158EE632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1350" y="1957617"/>
            <a:ext cx="3287331" cy="257902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2AABE-997C-4B76-9D22-6ED06E010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7" y="2333818"/>
            <a:ext cx="5047129" cy="16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9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3AE0-EC76-8D4D-6BF5-AFD0610C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43" y="609600"/>
            <a:ext cx="10402957" cy="8763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 SemiBold Condensed" panose="020B0502040204020203" pitchFamily="34" charset="0"/>
                <a:cs typeface="Times New Roman" panose="02020603050405020304" pitchFamily="18" charset="0"/>
              </a:rPr>
              <a:t>Display the Movie Categories in which the number of movies is greater than 70</a:t>
            </a:r>
            <a:endParaRPr lang="en-IN" sz="2800" b="1" dirty="0">
              <a:solidFill>
                <a:schemeClr val="tx1"/>
              </a:solidFill>
              <a:latin typeface="Bahnschrift SemiBold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F840DD-787B-2DFF-01FC-7FECDC52E4FC}"/>
              </a:ext>
            </a:extLst>
          </p:cNvPr>
          <p:cNvSpPr txBox="1">
            <a:spLocks/>
          </p:cNvSpPr>
          <p:nvPr/>
        </p:nvSpPr>
        <p:spPr>
          <a:xfrm>
            <a:off x="722243" y="5088639"/>
            <a:ext cx="10250557" cy="120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1800" b="1" dirty="0">
                <a:solidFill>
                  <a:schemeClr val="tx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Conclusion: Categories in which the number of movies is greater than 70 are Sports , Foreign &amp; Query uses Aggregate function, group by and order by clause to display records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20559-A53A-BAD4-D780-A305D0A2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628" y="4212340"/>
            <a:ext cx="2441120" cy="876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59815-3F7C-6E3A-C7F7-214D3E41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53" y="1498812"/>
            <a:ext cx="4554071" cy="22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8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A53C-DB7E-D823-DD81-72E70A50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6" y="245166"/>
            <a:ext cx="8690906" cy="63610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Conclusion</a:t>
            </a:r>
            <a:endParaRPr lang="en-IN" sz="3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4888-75E2-194A-9C8D-61166639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096" y="781879"/>
            <a:ext cx="10813774" cy="55261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Movies with highest replacement costs are ARABIA DOGMA, BALLROOM MOCKINGBIRD  followed by BLINDNESS GUN and so 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Top 3 movies with greatest number of actors are LAMBS CINCINATTI , CHITTY LOCK , BOONDOCK BALLROOM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Name of actors appearing in film 'Agent Truman' are KIRSTEN PALTROW,SANDRA KILMER,JAYNE NEESON,WARREN NOLTE,MORGAN WILLIAMS,KENNETH HOFFMAN,REESE WEST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Some of the family films are AFRICAN EGG,APACHE DIVINE,ATLANTIS CAUSE,BAKED CLEOPATRA,BANG KWAI,BEDAZZLED MARRIED and so 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Bucket Brotherhood has more rental frequency followed by Rocketeer mother. And so 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Categories in which the number of movies is greater than 70 are Sports , Foreign.</a:t>
            </a:r>
            <a:endParaRPr lang="en-US" sz="2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en-IN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46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D03B-6557-D760-864F-2681B9FB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83" y="1602419"/>
            <a:ext cx="8596668" cy="18265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THANK YOU</a:t>
            </a:r>
            <a:endParaRPr lang="en-IN" dirty="0">
              <a:solidFill>
                <a:schemeClr val="tx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3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DD7A-0911-41AF-A0B1-B6F5DFAB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56" y="1113183"/>
            <a:ext cx="8596668" cy="583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428F-9C12-343C-B63C-1ED4DD7F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1810"/>
            <a:ext cx="8596668" cy="262393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MovieOnRent</a:t>
            </a: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is a chain of movie rental stores in certain country. It has collection of movies in DVD and Blue Rey disc formats .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Management wanted to analyze the most rented movie to stock up inventory and improve business.</a:t>
            </a:r>
            <a:endParaRPr lang="en-IN" sz="2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6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BCFF-4E79-CE11-1C2F-CB4BE7D8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9442"/>
            <a:ext cx="8596668" cy="75095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Project Objective</a:t>
            </a:r>
            <a:endParaRPr lang="en-IN" sz="28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61C5-1F27-A01A-8A5A-D3E930FB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To analyze successful movies belongs to which genres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To identify the most successful actors</a:t>
            </a:r>
            <a:endParaRPr lang="en-US" sz="20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Analyze the data of a movie rental store for further growth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To improve business.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2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90A0-004D-1575-17DA-2446BB7D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87" y="1014069"/>
            <a:ext cx="10096500" cy="64880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full names of actors available in database?</a:t>
            </a:r>
            <a:endParaRPr lang="en-IN" sz="28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3B02A0-EA45-94D7-9561-E34F603D2496}"/>
              </a:ext>
            </a:extLst>
          </p:cNvPr>
          <p:cNvSpPr txBox="1">
            <a:spLocks/>
          </p:cNvSpPr>
          <p:nvPr/>
        </p:nvSpPr>
        <p:spPr>
          <a:xfrm>
            <a:off x="366091" y="5107884"/>
            <a:ext cx="10096500" cy="8343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Conclusion: Full name of all actors are ADAM GRANT,ADAM HOPPER,BURT POSEY, CAMERON STREEP,CHRISTIAN GABLE,FRED COSTNER and so on.</a:t>
            </a:r>
            <a:endParaRPr lang="en-IN" sz="1800" dirty="0"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2980-53DD-CF4B-E803-7BF54299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52" y="2184400"/>
            <a:ext cx="4869602" cy="2593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63657-2530-F2E0-95BD-41EDBA51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22" y="2184598"/>
            <a:ext cx="5715495" cy="15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39A1-DA1F-CC2E-1642-F9A146B4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28" y="615576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Display number of times first names appears</a:t>
            </a:r>
            <a:br>
              <a:rPr lang="en-US" sz="2800" b="1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FDF44-ECBD-3B0F-C457-B10501EF6BC9}"/>
              </a:ext>
            </a:extLst>
          </p:cNvPr>
          <p:cNvSpPr txBox="1"/>
          <p:nvPr/>
        </p:nvSpPr>
        <p:spPr>
          <a:xfrm>
            <a:off x="812228" y="5387009"/>
            <a:ext cx="10452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Bahnschrift SemiBold" panose="020B0502040204020203" pitchFamily="34" charset="0"/>
              </a:rPr>
              <a:t>Conclusion: Query uses aggregate function , group by &amp; order by clause to display number of times first name appears. some of the repeated first names  are PENELOPE,JULIA,KENNETH,ED.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1DAEC-EDC1-180A-263D-6290D6BC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77" y="2642188"/>
            <a:ext cx="1912786" cy="2457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057CB-809A-0581-C9D0-6E16B89D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34" y="1384550"/>
            <a:ext cx="5056095" cy="9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7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867E-144C-7051-A2EC-39AC82E2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3" y="304799"/>
            <a:ext cx="11672046" cy="516835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Bahnschrift SemiBold" panose="020B0502040204020203" pitchFamily="34" charset="0"/>
              </a:rPr>
              <a:t>What is the Count of actors that have unique first names in database? and Display first name of these actors?</a:t>
            </a:r>
            <a:endParaRPr lang="en-IN" sz="28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CFFA1-848B-CBDF-9381-8EE66B3B9B4A}"/>
              </a:ext>
            </a:extLst>
          </p:cNvPr>
          <p:cNvSpPr txBox="1"/>
          <p:nvPr/>
        </p:nvSpPr>
        <p:spPr>
          <a:xfrm>
            <a:off x="1210909" y="5933285"/>
            <a:ext cx="850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Conclusion: Count of actors having unique names are 76 .Unique first names</a:t>
            </a:r>
          </a:p>
          <a:p>
            <a:pPr algn="ctr"/>
            <a:r>
              <a:rPr lang="en-IN" dirty="0">
                <a:latin typeface="Bahnschrift SemiBold" panose="020B0502040204020203" pitchFamily="34" charset="0"/>
              </a:rPr>
              <a:t> are AL, ALAN, ALEC,ANGELINA, ANNE, BELE AND so 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57129-57A4-1E67-B0A1-A1172633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652" y="1786616"/>
            <a:ext cx="1447101" cy="64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B104C-8DBF-DE1D-F2BC-A4262637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30" y="1504761"/>
            <a:ext cx="3421678" cy="1432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4F4A8A-4DCB-912B-4746-A5335C271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429" y="3374340"/>
            <a:ext cx="3421677" cy="8846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C5E652-064F-034C-6418-CF630C535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652" y="3374340"/>
            <a:ext cx="1231948" cy="23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025969-1F4B-E4C9-A98A-B8355435580A}"/>
              </a:ext>
            </a:extLst>
          </p:cNvPr>
          <p:cNvSpPr txBox="1"/>
          <p:nvPr/>
        </p:nvSpPr>
        <p:spPr>
          <a:xfrm>
            <a:off x="655981" y="5646485"/>
            <a:ext cx="95150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dirty="0">
                <a:latin typeface="Bahnschrift SemiBold" panose="020B0502040204020203" pitchFamily="34" charset="0"/>
              </a:rPr>
              <a:t>Conclusion: </a:t>
            </a:r>
          </a:p>
          <a:p>
            <a:pPr marL="36900" indent="0" algn="ctr">
              <a:buNone/>
            </a:pPr>
            <a:r>
              <a:rPr lang="en-US" dirty="0">
                <a:latin typeface="Bahnschrift SemiBold" panose="020B0502040204020203" pitchFamily="34" charset="0"/>
              </a:rPr>
              <a:t>Query display number of times last name appears. Kilmer appears 5 times &amp; Nolte Appears 4 times followed by Temple and so 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56CF6-5298-329D-4D0F-408A73CF1506}"/>
              </a:ext>
            </a:extLst>
          </p:cNvPr>
          <p:cNvSpPr txBox="1"/>
          <p:nvPr/>
        </p:nvSpPr>
        <p:spPr>
          <a:xfrm>
            <a:off x="1827825" y="389895"/>
            <a:ext cx="9163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Display the number of times each Last name appears in the database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469F4-3D52-83AD-B77B-FB7CBC03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06" y="1163968"/>
            <a:ext cx="3890682" cy="1168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A7B3A-FCE4-891C-5D6B-4E37FDC4E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108" y="2583248"/>
            <a:ext cx="2349955" cy="253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BE0F4C-6F59-7E90-D833-E7626C7C2D73}"/>
              </a:ext>
            </a:extLst>
          </p:cNvPr>
          <p:cNvSpPr txBox="1"/>
          <p:nvPr/>
        </p:nvSpPr>
        <p:spPr>
          <a:xfrm>
            <a:off x="266516" y="5552659"/>
            <a:ext cx="10467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dirty="0">
                <a:latin typeface="Bahnschrift SemiBold" panose="020B0502040204020203" pitchFamily="34" charset="0"/>
              </a:rPr>
              <a:t>Conclusion: </a:t>
            </a:r>
          </a:p>
          <a:p>
            <a:pPr marL="36900" indent="0" algn="ctr">
              <a:buNone/>
            </a:pPr>
            <a:r>
              <a:rPr lang="en-US" dirty="0">
                <a:latin typeface="Bahnschrift SemiBold" panose="020B0502040204020203" pitchFamily="34" charset="0"/>
              </a:rPr>
              <a:t>Query uses display Unique Last Names , Some of the unique last names are</a:t>
            </a:r>
          </a:p>
          <a:p>
            <a:pPr marL="36900" indent="0" algn="ctr">
              <a:buNone/>
            </a:pPr>
            <a:r>
              <a:rPr lang="en-US" dirty="0">
                <a:latin typeface="Bahnschrift SemiBold" panose="020B0502040204020203" pitchFamily="34" charset="0"/>
              </a:rPr>
              <a:t>Astaire, Bacall, Bale, Ball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5FAE2-6C27-451D-9C8B-E5153C1A1B0E}"/>
              </a:ext>
            </a:extLst>
          </p:cNvPr>
          <p:cNvSpPr txBox="1"/>
          <p:nvPr/>
        </p:nvSpPr>
        <p:spPr>
          <a:xfrm>
            <a:off x="170330" y="456125"/>
            <a:ext cx="12021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displays the Last names and number of times Last name repeated , In a descending Order of count.</a:t>
            </a:r>
            <a:endParaRPr lang="en-IN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3066AF-794A-F1EE-8524-30140377B2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8437" y="3020080"/>
            <a:ext cx="2703902" cy="226029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0A1BDA-FBDF-B74B-3403-D541E7A7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23" y="1434268"/>
            <a:ext cx="3844705" cy="13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47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890</TotalTime>
  <Words>890</Words>
  <Application>Microsoft Office PowerPoint</Application>
  <PresentationFormat>Widescreen</PresentationFormat>
  <Paragraphs>82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Bahnschrift SemiBold</vt:lpstr>
      <vt:lpstr>Bahnschrift SemiBold Condensed</vt:lpstr>
      <vt:lpstr>Calibri</vt:lpstr>
      <vt:lpstr>Google Sans</vt:lpstr>
      <vt:lpstr>Trebuchet MS</vt:lpstr>
      <vt:lpstr>Wingdings</vt:lpstr>
      <vt:lpstr>Wingdings 3</vt:lpstr>
      <vt:lpstr>Facet</vt:lpstr>
      <vt:lpstr>Movie rental data analysis</vt:lpstr>
      <vt:lpstr>Agenda</vt:lpstr>
      <vt:lpstr>Introduction</vt:lpstr>
      <vt:lpstr>Project Objective</vt:lpstr>
      <vt:lpstr>Display full names of actors available in database?</vt:lpstr>
      <vt:lpstr>Display number of times first names appears </vt:lpstr>
      <vt:lpstr>What is the Count of actors that have unique first names in database? and Display first name of these actors?</vt:lpstr>
      <vt:lpstr>PowerPoint Presentation</vt:lpstr>
      <vt:lpstr>PowerPoint Presentation</vt:lpstr>
      <vt:lpstr>Display Movies with rating “R”</vt:lpstr>
      <vt:lpstr>Display Movies which are not rated “R”</vt:lpstr>
      <vt:lpstr>Display Movies which are suitable for audience below 13 years</vt:lpstr>
      <vt:lpstr>Display Movies having replacement cost up to $11</vt:lpstr>
      <vt:lpstr>Display Movies having replacement cost between to $11 &amp; $20</vt:lpstr>
      <vt:lpstr>PowerPoint Presentation</vt:lpstr>
      <vt:lpstr>Display Top 3 movies with greatest number of actors</vt:lpstr>
      <vt:lpstr>   Movie title starting with K &amp; Q</vt:lpstr>
      <vt:lpstr>Display the Name of actors appearing in film 'Agent Truman'</vt:lpstr>
      <vt:lpstr>Identify movies Categorized as family films</vt:lpstr>
      <vt:lpstr>Display maximum , minimum, average rental rates of movies based on their ratings</vt:lpstr>
      <vt:lpstr>Display Movies in descending order of their rental frequencies</vt:lpstr>
      <vt:lpstr>How many film Categories have average film replacement cost &amp; average film rental rate greater than 15?</vt:lpstr>
      <vt:lpstr>Display the Movie Categories in which the number of movies is greater than 70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MYSQL</dc:title>
  <dc:creator>manjunath navale</dc:creator>
  <cp:lastModifiedBy>Dell</cp:lastModifiedBy>
  <cp:revision>6</cp:revision>
  <dcterms:created xsi:type="dcterms:W3CDTF">2023-09-27T16:30:32Z</dcterms:created>
  <dcterms:modified xsi:type="dcterms:W3CDTF">2023-10-19T07:48:26Z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