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90" r:id="rId2"/>
    <p:sldId id="257" r:id="rId3"/>
    <p:sldId id="260" r:id="rId4"/>
    <p:sldId id="291" r:id="rId5"/>
    <p:sldId id="292" r:id="rId6"/>
    <p:sldId id="293" r:id="rId7"/>
    <p:sldId id="261" r:id="rId8"/>
    <p:sldId id="262" r:id="rId9"/>
    <p:sldId id="263" r:id="rId10"/>
    <p:sldId id="301" r:id="rId11"/>
    <p:sldId id="303" r:id="rId12"/>
    <p:sldId id="307" r:id="rId13"/>
    <p:sldId id="311" r:id="rId14"/>
    <p:sldId id="312" r:id="rId15"/>
    <p:sldId id="316" r:id="rId16"/>
    <p:sldId id="317" r:id="rId17"/>
    <p:sldId id="319" r:id="rId18"/>
    <p:sldId id="321" r:id="rId19"/>
    <p:sldId id="264" r:id="rId20"/>
    <p:sldId id="265" r:id="rId21"/>
    <p:sldId id="325" r:id="rId22"/>
    <p:sldId id="328" r:id="rId23"/>
    <p:sldId id="331" r:id="rId24"/>
    <p:sldId id="333" r:id="rId25"/>
    <p:sldId id="335" r:id="rId26"/>
    <p:sldId id="337" r:id="rId27"/>
    <p:sldId id="340" r:id="rId28"/>
    <p:sldId id="341" r:id="rId29"/>
    <p:sldId id="342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8387" autoAdjust="0"/>
  </p:normalViewPr>
  <p:slideViewPr>
    <p:cSldViewPr>
      <p:cViewPr varScale="1">
        <p:scale>
          <a:sx n="73" d="100"/>
          <a:sy n="73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D1042-50EA-4783-97FD-667DAFC17545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921D1-6101-43E3-A5B8-1ABB5973E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OCKSTAR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1828800" cy="1447800"/>
          </a:xfrm>
          <a:prstGeom prst="rect">
            <a:avLst/>
          </a:prstGeom>
          <a:noFill/>
        </p:spPr>
      </p:pic>
      <p:pic>
        <p:nvPicPr>
          <p:cNvPr id="3" name="Picture 6" descr="https://fbcdn-sphotos-f-a.akamaihd.net/hphotos-ak-xpa1/v/t1.0-9/1157619_453744484744649_1107194047_n.jpg?oh=861faca14865132ef17786eebfcb0ac7&amp;oe=571E8AB8&amp;__gda__=1461204060_3b7481b7df451962f085a5e4d64dcc5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90600"/>
            <a:ext cx="204152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990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Malla Reddy Engineering College And Management Sciences Medhcal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8194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WSN based Mobile and PC Control Room Environment for Industrial Applications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3962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M.Tech Thesis Presentation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5410200"/>
            <a:ext cx="3352800" cy="96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7570" marR="841323">
              <a:lnSpc>
                <a:spcPts val="1725"/>
              </a:lnSpc>
              <a:spcBef>
                <a:spcPts val="86"/>
              </a:spcBef>
            </a:pP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pc="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1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89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9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1725"/>
              </a:lnSpc>
              <a:spcBef>
                <a:spcPts val="263"/>
              </a:spcBef>
            </a:pPr>
            <a:r>
              <a:rPr lang="en-US" b="1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spc="-150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spc="-18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25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Tirunagari Raghavendra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73290" marR="887713">
              <a:lnSpc>
                <a:spcPct val="101725"/>
              </a:lnSpc>
              <a:spcBef>
                <a:spcPts val="350"/>
              </a:spcBef>
            </a:pPr>
            <a:r>
              <a:rPr lang="en-US" spc="-4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14UJ1D5520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791200"/>
            <a:ext cx="1922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4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spc="-9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spc="-25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spc="4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spc="-9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28-12-2015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0"/>
            <a:ext cx="2133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BLOCK DIAGRAM OF ARM 7 LPC2148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238" y="33338"/>
            <a:ext cx="6219825" cy="677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838200"/>
            <a:ext cx="3070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GSM MODULE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524000"/>
            <a:ext cx="7391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GSM Definition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GSM stands for Global System for Mobile Communications.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One of the leading digital cellular systems.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GSM was first introduced in 1991and as of  the end of 1997;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GSM service was available in more than 100 countries and has 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become the de standard in Europe and Asia.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GSM uses narrowband TDMA, which allows eight simultaneous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calls on the same radio frequency.</a:t>
            </a:r>
          </a:p>
          <a:p>
            <a:pPr algn="just"/>
            <a:endParaRPr lang="en-GB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GSM  Features</a:t>
            </a:r>
          </a:p>
          <a:p>
            <a:pPr marL="800100" lvl="1" indent="-342900" algn="just"/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Compatibility that we can use the same mobile to make calls in  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several countries.</a:t>
            </a:r>
          </a:p>
          <a:p>
            <a:pPr marL="800100" lvl="1" indent="-342900" algn="just"/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Noise Robust such that digital GSM is better than analog  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because it suffer from noise therefore using digital will reduce   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the noise interference.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 Flexibility and increased capacity due to equipment is smaller 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in size. </a:t>
            </a: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GSM Module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Any GSM module is using the normal GSM network.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GSM modules can be communicated to LPC2148- microcontroller 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using normal serial USART protocol.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Communication is being done using regular GSM modem AT 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commands.</a:t>
            </a:r>
          </a:p>
          <a:p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76802" name="Picture 2" descr="C:\Users\ROCKSTAR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895600"/>
            <a:ext cx="4067175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2500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AT Commands,  SMS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7010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762000"/>
            <a:ext cx="3368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ZigBee MODULE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295400"/>
            <a:ext cx="7467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ZigBee?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ZigBee is a new wireless technology 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Technological Standard Created for Control and Sensor Networks.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the IEEE 802.15.4 Standard.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Created by the ZigBee Alliance.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Philips, Motorola, Intel, HP are all members of the alliance.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Designed for low power consumption allowing batteries to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essentially last for ever.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ZigBee makes possible completely networked homes where all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devices are able to communicate and be controlled by a single unit.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provides network, security and application support services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operating on the top of IEEE.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ZigBee Uses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/>
              <a:t>It is used for embedded application for low data rates and Low  </a:t>
            </a:r>
          </a:p>
          <a:p>
            <a:r>
              <a:rPr lang="en-US" dirty="0" smtClean="0"/>
              <a:t>               power consumption, In expensive.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/>
              <a:t>Small packet networks.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/>
              <a:t>Home Entertainment and Control.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/>
              <a:t>Wireless sensor network’s.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ZigBee Applications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ZigBee Alliance targets applications Across consumer,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commercial, industrial and government markets worldwide.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 networking.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Industrial control and management.</a:t>
            </a: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ZigBee Conclusion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future all devices and their controls will be based on this standard.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Wireless personal Area Networking applies not only to household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devices, but also to individualized office automation applications,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ZigBee is here to stay.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more than likely the basis of future home-networking solutions…</a:t>
            </a: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946" name="Picture 2" descr="C:\Users\ROCKSTAR\Desktop\zigbee-data-transfer-pair-250x2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962400"/>
            <a:ext cx="4953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685800"/>
            <a:ext cx="2195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Fire Sensor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543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Fire Sensor is also known has Flame Sensor Module.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module is sensitive to the flame and radiation.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also can detect ordinary light source in the range of  a wavelength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760nm-1100 nm.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detection distance is up to 100 cm.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Flame sensor can output digital or analog signal.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be used as a flame alarm or in fire fighting robots.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Description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Detects a flame or a light source of a wavelength in the range of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760nm-1100 nm.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Detection distance: 20cm (4.8V) ~ 100cm (1V).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Detection angle about 60 degrees, it is sensitive to the flame spectrum.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Comparator chip LM393 makes module readings stable.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Adjustable detection range.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Operating voltage 3.3V-5V.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and Analog Output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1.        DO digital switch outputs (0 and 1)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2.        AO analog voltage output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Power indicator and digital switch output indicator.</a:t>
            </a: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838200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4724400"/>
            <a:ext cx="1752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685800"/>
            <a:ext cx="2157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Gas Sensor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95400"/>
            <a:ext cx="7543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Gas Sensor MQ2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Gas Sensor is also known has Smoke Sensor.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Sensitive material of MQ-2 gas sensor is SnO2 (Tin Dioxide), which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is lower conductivity in clean air.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target combustible gas exist, The sensor’s conductivity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is more higher along with the gas concentration rising.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Please use simple electro circuit, Convert change of conductivity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to correspond output signal of gas concentration.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Features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 sensitivity to Combustible gas in wide range.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sensitivity to LPG, Propane and Hydrogen.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life and low cost.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drive circuit. 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Specifications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562600"/>
            <a:ext cx="6838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733800"/>
            <a:ext cx="1676400" cy="137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762000"/>
            <a:ext cx="24320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Level Sensor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2954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Level Sensor?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 Level Sensor is also known has Magnetic Sensor.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Sensors, transducers which uses the changes in magnetic field for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their operations.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Used to measure the currents, speed, position and Displacement.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the conventional sensors, Magnetic sensor does not give output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parameters directly.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Signal processing is required for desired output.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Working of Magnetic Sensor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191000"/>
            <a:ext cx="373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ROCKSTAR\Desktop\magnetic sens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038600"/>
            <a:ext cx="3457575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6096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PIR Sensor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54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PIR Sensor?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PIR sensor stands for passive infrared sensor</a:t>
            </a:r>
            <a:r>
              <a:rPr lang="en-US" b="1" dirty="0" smtClean="0"/>
              <a:t>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 passive infrared sensor (PIR sensor) is an electronic sensor that  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measures infrared (IR) light radiating from objects in its field of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view.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are most often used in PIR based motion detectors.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objects with a temperature above absolute zero emit heat energy in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the form of radiation.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Usually this radiation is invisible to the human eye because it radiates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at infrared wavelengths, but it can be detected by electronic devices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designed for such a purpose.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term passive in this instance refers to the fact that PIR devices do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not generate or radiate any energy for detection purposes.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work entirely by detecting the energy given off by other objects. 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PIR sensors don't detect or measure "heat"; instead they detect the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infrared radiation emitted or reflected from an object.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6" name="AutoShape 2" descr="Image result for PI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08" name="AutoShape 4" descr="Image result for PI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10" name="AutoShape 6" descr="Image result for PI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IT CONTAINS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Hardware Components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028" name="Picture 4" descr="C:\Users\ROCKSTAR\Desktop\ex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524000"/>
            <a:ext cx="3467100" cy="427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s://i.ytimg.com/vi/DJ2JjirBw1o/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990600"/>
            <a:ext cx="2743200" cy="38862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14400"/>
            <a:ext cx="402432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447800" y="5257800"/>
            <a:ext cx="254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Working  of PIR Sensor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5257800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PIR 325 Sensor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762000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IR Sensor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1295400"/>
            <a:ext cx="7924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IR Sensor?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IR sensor stands for infrared sensor</a:t>
            </a:r>
            <a:r>
              <a:rPr lang="en-US" b="1" dirty="0" smtClean="0"/>
              <a:t>.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infrared sensor is an electronic device, that emits in order to sense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some aspects of the surroundings.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 IR Sensor can measure the heat of an object as well as detects the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motion.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types of sensors measures only infrared radiation, rather than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emitting it that is called as a passive IR sensor.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Usually in the infrared spectrum, all the objects radiate some form of 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thermal radiations.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types of radiations are  invisible to our eyes, that can be detected by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an infrared sensor.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emitter is simply an IR LED (Light Emitting Diode) and the detector   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is simply an IR photodiode which is sensitive to IR light of the same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wavelength as that emitted by the IR LED.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IR light falls on the photodiode, The resistances and these output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voltages, change in proportion to the magnitude of the IR light received.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HarsH\Desktop\prin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8200"/>
            <a:ext cx="23622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762000"/>
            <a:ext cx="2476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LCD Display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Introduction of LCD Display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</a:t>
            </a:r>
            <a:r>
              <a:rPr lang="en-GB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stands for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Liquid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Crystal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Mostly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Message.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Highly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interactive.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are using 16x2 character LCD.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16x2 LCD means max 16 characters per line can be displayed and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there are 2 lines.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character is displayed in 5x7 pixel matrix.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Features of LCD Display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x 8 dots with cursor.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Built in controller (KS 0066 or Equivalent).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+ 5V power supply (Also available for + 3V).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1/16 duty cycle.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B/L to be driven by pin 1, pin 2 or pin 15, pin 16 or A.K (LED).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N.V. optional for + 3V power supply.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 descr="C:\Users\Sony\Desktop\AMC1602GR-B-B6NTDW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8" b="21861"/>
          <a:stretch/>
        </p:blipFill>
        <p:spPr bwMode="auto">
          <a:xfrm>
            <a:off x="5486400" y="1752600"/>
            <a:ext cx="3124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685800"/>
            <a:ext cx="4245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ULN2003 Relay Driver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305342"/>
            <a:ext cx="792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Introduction of ULN2003 Relay Driver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relay is an electrically operated switch.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relays use an electromagnet to mechanically operate a switch,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but other operating principles are also used, such as solid-state relays.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Relays are used where it is necessary to control a circuit by a low power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signal (with complete electrical isolation between control and controlled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circuits), or where several circuits must be controlled by one signal.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relays were used in long distance telegraph circuits as amplifiers: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they repeated the signal coming in from one circuit and re-transmitted it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on another circuit.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Relays were used extensively in telephone exchanges and early computers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to perform logical operations.</a:t>
            </a:r>
          </a:p>
          <a:p>
            <a:endParaRPr lang="en-US" dirty="0"/>
          </a:p>
        </p:txBody>
      </p:sp>
      <p:pic>
        <p:nvPicPr>
          <p:cNvPr id="4" name="Picture 2" descr="http://i.stack.imgur.com/AujX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143000"/>
            <a:ext cx="2895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5200" y="685800"/>
            <a:ext cx="2337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Cooling Fan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2954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Introduction of Cooling Fan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Cooling fan is used regulate the device temperature.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remove excess heat from the device.</a:t>
            </a:r>
          </a:p>
          <a:p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Cooling System</a:t>
            </a:r>
          </a:p>
          <a:p>
            <a:pPr>
              <a:defRPr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automobile's cooling system is the collection of parts and 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substances (coolants) that work together to maintain the engine's 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temperature at optimal levels. 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Comprising many different components such as coolant, a thermostat 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etc. 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--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system enables smooth and efficient functioning of the device at  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the same time protecting it from damage.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automotive cooling system must perform several functions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1.  Remove excess  heat from the device.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2.  Maintain a consist device temperature.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ROCKSTAR\Desktop\f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762000"/>
            <a:ext cx="25146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762000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Personal Computer (PC)    </a:t>
            </a:r>
          </a:p>
          <a:p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1219200"/>
            <a:ext cx="76962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a PC?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personal computer (PC) is any general-purpose computer whose size, 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capabilities, and original sales price make it useful for individuals.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is intended to be operated directly by an end user, with no                    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intervening computer operator. 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ay be a desktop computer, a laptop, tablet PC a handheld PC (also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called palmtop) or an Apple Mac or itouch type product. 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Uses of a PC</a:t>
            </a:r>
          </a:p>
          <a:p>
            <a:pPr>
              <a:lnSpc>
                <a:spcPct val="80000"/>
              </a:lnSpc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Word processing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programs are used to type, correct, rearrange, or 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delete text in letters, memos, reports, and school assignments. </a:t>
            </a:r>
          </a:p>
          <a:p>
            <a:pPr>
              <a:lnSpc>
                <a:spcPct val="80000"/>
              </a:lnSpc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Spreadsheet programs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enable individuals to prepare tables easily. The 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users of such programs establish rules for handling large groups of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numbers. </a:t>
            </a:r>
          </a:p>
          <a:p>
            <a:pPr>
              <a:lnSpc>
                <a:spcPct val="80000"/>
              </a:lnSpc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Database programs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allow a computer to store large amounts of data 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(information) in a systematic way. </a:t>
            </a:r>
          </a:p>
          <a:p>
            <a:pPr>
              <a:lnSpc>
                <a:spcPct val="80000"/>
              </a:lnSpc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Communication programs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connect a personal computer to other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computers. People can thereby exchange information with one another             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via their personal computers. </a:t>
            </a:r>
          </a:p>
          <a:p>
            <a:pPr>
              <a:lnSpc>
                <a:spcPct val="80000"/>
              </a:lnSpc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programs include recreational and educational programs for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playing games, composing and hearing music, and learning a variety of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subjects. 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ROCKSTAR\Desktop\HP-pc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85800"/>
            <a:ext cx="16002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685800"/>
            <a:ext cx="3648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L293D Motor Driver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600200"/>
            <a:ext cx="7391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L293 and L293D are quadruple high-current half-H drivers. </a:t>
            </a: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L293 is designed to provide bidirectional drive currents of up to        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1 A at voltages from 4.5 V to 36 V.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L293D is designed to provide bidirectional drive currents of up 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to 600-mA at voltages from 4.5 V to 36 V.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L293 is quadruple half-H driver i.e. in L293 all four input- output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lines are independent.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current per channel = 1A for L293. Hence, heat sink is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provided in L293.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Protective Diodes against back EMF are provided internally in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L293D.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34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L293D Motor  Driver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685800"/>
            <a:ext cx="1883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DC Motor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2954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Introduction of DC Motor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a low cost DC motor suitable for most robotic and general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applications.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has a output shaft with a hole for easy mounting of wheels or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pulleys.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Input Voltage: 6-12 V.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Stall Current: 500 - 600 mA.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Shaft length: 2.4 cm.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DC Motor has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100 rpm (rotation per minute).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probots.co.in/images/DC%20Mo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4191000"/>
            <a:ext cx="3334357" cy="2133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685800"/>
            <a:ext cx="4538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Voltage Regulator (7805)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295400"/>
            <a:ext cx="76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Introduction of Voltage Regulator (7805)</a:t>
            </a:r>
          </a:p>
          <a:p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7805 is a voltage regulator integrated circuit.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voltage regulator IC maintains the output voltage at a constant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value.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provides +5V regulated power supply.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895601"/>
            <a:ext cx="76962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basic categories of voltage regulation are: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1.     line regulation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2.     load regulation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 line regulation: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purpose of line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regulation is to maintain a 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nearly constant output voltage when the input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voltage varies.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 load regulation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purpose of load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regulation is to maintain a 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nearly constant output voltage when the load varies.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2514600"/>
            <a:ext cx="2133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609600"/>
            <a:ext cx="1417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Buzzer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143000"/>
            <a:ext cx="746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The buzzer is an output transducers converting electrical energy to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 sound.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 A buzzer is a signalling device, usually electronic, typically used in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automobiles, household appliances, industrial appliances.  </a:t>
            </a:r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They contain an internal oscillator to produce the sound which is set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 at about 400Hz for buzzers.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Buzzers have a voltage rating but it is only approximate, for example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6V and 12V buzzers can be used with a 9V supply. Their typical 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current is about 25mA.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Buzzers must be connected the right way round, their red lead is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positive (+). </a:t>
            </a:r>
            <a:endParaRPr lang="en-US" dirty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295400"/>
            <a:ext cx="2004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Buzzer?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800600"/>
            <a:ext cx="37528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648200"/>
            <a:ext cx="2286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9400" y="9392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5240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use robotics is increasing day by day to replace the manpower for   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many reasons and uses with high navigational intelligence.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aim of developing a modern robot control system is to provide higher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flexibility with user transparent concepts for installation, programming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and operation of robots in their working environment.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In recent years there is a vast technology improvements in industrial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control rooms for monitoring the entire field of Industrial plants.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High end PLC’s are being implemented for controlling the entire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process of fields.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CKSTAR\Desktop\qu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525" y="1147763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23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But a problem is that even though automation takes the complete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control of total plants few authentication and manual actions are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needed from user side for completing the control action.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Hence there is a must situation for users presence at all times in the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control room for taking some timely needed control actions.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Due to the static nature of control room environment, the user should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always be static to monitor the process.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proposed system approach provides a good solution to this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problem.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whole control room environment is additionally implemented in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microcontroller platform and the same is communicated to the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process through GSM and ZigBee.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7391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Now the user in control room can be mobile at anytime, anywhere to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monitor and control the whole plant.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At the same time the control parameters can be send to the desktop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computer.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 microcontroller board is used here for acquiring process control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parameters from the sensors and transmitting it via a GSM module to an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android device.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Hence the parameter values can be monitored and stored simultaneously.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main objective of this proposed work is to acquire the level sensor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values with the help of microcontroller device.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066800"/>
            <a:ext cx="77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Microcontroller device transmit the signals via GSM device interfaced with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controller and thereby monitoring and storing the process variable parameters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in a microcontroller platform..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We can monitor the industrial parameters such as gas, liquid level,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human detection, fire. If fire detected buzzer will on and a cooling fan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switched on.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If gas leaked buzzer will on. If liquid overflows buzzer will on. For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security purpose human detection sensor can be used. If any obstacle find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robot will change the direction by using IR sensor.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All the parameters are send via GSM and ZigBee.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This project uses regulated 5V, 500mA power supply. 7805 three terminal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voltage regulator is used for voltage regulation. Bridge type full wave rectifier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is used to rectify the ac output of secondary of 230/12V step down transformer.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838200"/>
            <a:ext cx="495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Hardware Components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678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LPC2148 ARM Microcontroller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GSM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ZigBee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Fire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GAS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Level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PIR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IR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LCD Display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ULN2003 Relay Driver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Cooling Fan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L293D Motor Driver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DC Motors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Voltage Regulator  (7805)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Buzzer.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9144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LPC2148 ARM Microcontroller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7620000" cy="478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Features: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32-bit ARM7TDMI-S microcontroller.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 kB of on-chip static RAM and 32 kB to 512 kB of on-chip flash  memory.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In-System Programming/In-Application Programming (ISP/IAP)</a:t>
            </a:r>
            <a:r>
              <a:rPr lang="ar-S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kB of on-chip RAM accessible to USB by DMA.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Two 10-bit ADCs provide a total of 14 analog inputs.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10-bit DAC provides variable analog output.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Two 32-bit timers/external event counters (with four capture and four compare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channels each)</a:t>
            </a:r>
            <a:r>
              <a:rPr lang="ar-S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295400"/>
            <a:ext cx="746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PWM unit (six outputs).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watchdog timer.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Real-Time Clock (RTC) with independent power.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Multiple serial interfaces including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       -- two UARTs, 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       -- Two Fast I2C-bus (400 kbit/s),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       -- SPI and SSP with buffering and variable data   length capabilities.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Vectored Interrupt Controller (VIC) with configurable priorities and vector 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addresses.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45 general purpose I/O pins.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21 external interrupt pins available.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On-chip integrated oscillator operates with an external crystal from 1 MHz to  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25 MHz.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143000"/>
            <a:ext cx="243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00800" y="3276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ARM 7 LPC2148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8980</TotalTime>
  <Words>2784</Words>
  <Application>Microsoft Office PowerPoint</Application>
  <PresentationFormat>On-screen Show (4:3)</PresentationFormat>
  <Paragraphs>422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Batang</vt:lpstr>
      <vt:lpstr>Calibri</vt:lpstr>
      <vt:lpstr>Constantia</vt:lpstr>
      <vt:lpstr>Times New Roman</vt:lpstr>
      <vt:lpstr>Wingdings 2</vt:lpstr>
      <vt:lpstr>Flow</vt:lpstr>
      <vt:lpstr>PowerPoint Presentation</vt:lpstr>
      <vt:lpstr>IT CONTAINS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Surveillance Monitoring System Using Raspberry PI and PIR Sensor </dc:title>
  <dc:creator>ROCKSTAR</dc:creator>
  <cp:lastModifiedBy>Windows User</cp:lastModifiedBy>
  <cp:revision>322</cp:revision>
  <dcterms:created xsi:type="dcterms:W3CDTF">2006-08-16T00:00:00Z</dcterms:created>
  <dcterms:modified xsi:type="dcterms:W3CDTF">2017-01-16T07:02:31Z</dcterms:modified>
</cp:coreProperties>
</file>