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2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69" r:id="rId13"/>
    <p:sldId id="270" r:id="rId14"/>
    <p:sldId id="272" r:id="rId15"/>
    <p:sldId id="273" r:id="rId16"/>
    <p:sldId id="29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2258" autoAdjust="0"/>
  </p:normalViewPr>
  <p:slideViewPr>
    <p:cSldViewPr>
      <p:cViewPr>
        <p:scale>
          <a:sx n="75" d="100"/>
          <a:sy n="75" d="100"/>
        </p:scale>
        <p:origin x="-122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dPt>
            <c:idx val="0"/>
            <c:spPr>
              <a:solidFill>
                <a:srgbClr val="FFFFFF"/>
              </a:solidFill>
              <a:ln>
                <a:solidFill>
                  <a:srgbClr val="F79646"/>
                </a:solidFill>
              </a:ln>
            </c:spPr>
          </c:dPt>
          <c:dPt>
            <c:idx val="1"/>
            <c:spPr>
              <a:solidFill>
                <a:srgbClr val="FFFFFF"/>
              </a:solidFill>
              <a:ln>
                <a:solidFill>
                  <a:srgbClr val="F79646"/>
                </a:solidFill>
              </a:ln>
            </c:spPr>
          </c:dPt>
          <c:dPt>
            <c:idx val="2"/>
            <c:spPr>
              <a:solidFill>
                <a:srgbClr val="FFFFFF"/>
              </a:solidFill>
              <a:ln>
                <a:solidFill>
                  <a:srgbClr val="F79646"/>
                </a:solidFill>
              </a:ln>
            </c:spPr>
          </c:dPt>
          <c:dPt>
            <c:idx val="3"/>
            <c:spPr>
              <a:solidFill>
                <a:srgbClr val="FFFFFF"/>
              </a:solidFill>
              <a:ln>
                <a:solidFill>
                  <a:srgbClr val="F79646"/>
                </a:solidFill>
              </a:ln>
            </c:spPr>
          </c:dPt>
          <c:dPt>
            <c:idx val="4"/>
            <c:spPr>
              <a:solidFill>
                <a:sysClr val="window" lastClr="FFFFFF"/>
              </a:solidFill>
              <a:ln>
                <a:solidFill>
                  <a:srgbClr val="F79646"/>
                </a:solidFill>
              </a:ln>
            </c:spPr>
          </c:dPt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2"/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0.57094</cdr:x>
      <cdr:y>0.50193</cdr:y>
    </cdr:from>
    <cdr:to>
      <cdr:x>0.86024</cdr:x>
      <cdr:y>0.61955</cdr:y>
    </cdr:to>
    <cdr:sp macro="" textlink="">
      <cdr:nvSpPr>
        <cdr:cNvPr id="3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699874" y="1860703"/>
          <a:ext cx="1368049" cy="43601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>
          <a:noFill/>
          <a:miter lim="800000"/>
          <a:headEnd type="none" w="sm" len="sm"/>
          <a:tailEnd type="none" w="sm" len="sm"/>
        </a:ln>
      </cdr:spPr>
      <cdr:txBody>
        <a:bodyPr xmlns:a="http://schemas.openxmlformats.org/drawingml/2006/main" wrap="square" lIns="63500" tIns="63500" rIns="63500" bIns="6350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2000" b="1" dirty="0" smtClean="0">
              <a:solidFill>
                <a:srgbClr val="404040"/>
              </a:solidFill>
              <a:latin typeface="Arial"/>
              <a:cs typeface="Arial"/>
            </a:rPr>
            <a:t>Velocity</a:t>
          </a:r>
          <a:endParaRPr lang="en-GB" sz="2000" b="1" dirty="0">
            <a:solidFill>
              <a:srgbClr val="404040"/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0.46375</cdr:x>
      <cdr:y>0.20269</cdr:y>
    </cdr:from>
    <cdr:to>
      <cdr:x>0.78411</cdr:x>
      <cdr:y>0.32031</cdr:y>
    </cdr:to>
    <cdr:sp macro="" textlink="">
      <cdr:nvSpPr>
        <cdr:cNvPr id="2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192992" y="751391"/>
          <a:ext cx="1514925" cy="43601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>
          <a:noFill/>
          <a:miter lim="800000"/>
          <a:headEnd type="none" w="sm" len="sm"/>
          <a:tailEnd type="none" w="sm" len="sm"/>
        </a:ln>
      </cdr:spPr>
      <cdr:txBody>
        <a:bodyPr xmlns:a="http://schemas.openxmlformats.org/drawingml/2006/main" wrap="square" lIns="63500" tIns="63500" rIns="63500" bIns="6350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2000" b="1" dirty="0" smtClean="0">
              <a:solidFill>
                <a:srgbClr val="404040"/>
              </a:solidFill>
              <a:latin typeface="Arial"/>
              <a:cs typeface="Arial"/>
            </a:rPr>
            <a:t>Volume</a:t>
          </a:r>
          <a:endParaRPr lang="en-GB" sz="2000" b="1" dirty="0">
            <a:solidFill>
              <a:srgbClr val="404040"/>
            </a:solidFill>
            <a:latin typeface="Arial"/>
            <a:cs typeface="Arial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68638-226B-434D-86FC-72B013E3C7C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97254-4447-49AA-AE02-E154C009D2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97254-4447-49AA-AE02-E154C009D23D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57200"/>
            <a:ext cx="6910350" cy="2971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3000" y="3429000"/>
            <a:ext cx="678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BIG DATA ANALYSIS </a:t>
            </a:r>
          </a:p>
          <a:p>
            <a:pPr marL="109728"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ON </a:t>
            </a:r>
          </a:p>
          <a:p>
            <a:pPr marL="109728"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H1B VISA APPLICANTS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5181600"/>
            <a:ext cx="4572000" cy="9651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7570" marR="841323" algn="ctr">
              <a:lnSpc>
                <a:spcPts val="1725"/>
              </a:lnSpc>
              <a:spcBef>
                <a:spcPts val="86"/>
              </a:spcBef>
            </a:pPr>
            <a:r>
              <a:rPr lang="en-US" sz="2800" baseline="3413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spc="4" baseline="3413" dirty="0" smtClean="0">
                <a:latin typeface="Times New Roman" pitchFamily="18" charset="0"/>
                <a:cs typeface="Times New Roman" pitchFamily="18" charset="0"/>
              </a:rPr>
              <a:t>re</a:t>
            </a:r>
            <a:r>
              <a:rPr lang="en-US" sz="2800" baseline="3413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spc="4" baseline="3413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-14" baseline="3413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pc="-4" baseline="3413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spc="4" baseline="3413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aseline="3413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spc="-89" baseline="34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9" baseline="3413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413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1725"/>
              </a:lnSpc>
              <a:spcBef>
                <a:spcPts val="263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spc="-15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spc="-1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25" dirty="0" smtClean="0">
                <a:latin typeface="Times New Roman" pitchFamily="18" charset="0"/>
                <a:cs typeface="Times New Roman" pitchFamily="18" charset="0"/>
              </a:rPr>
              <a:t>Tirunagari Raghavendra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73290" marR="887713" algn="ctr">
              <a:lnSpc>
                <a:spcPct val="101725"/>
              </a:lnSpc>
              <a:spcBef>
                <a:spcPts val="350"/>
              </a:spcBef>
            </a:pPr>
            <a:r>
              <a:rPr lang="en-US" spc="-4" dirty="0" smtClean="0">
                <a:latin typeface="Times New Roman" pitchFamily="18" charset="0"/>
                <a:cs typeface="Times New Roman" pitchFamily="18" charset="0"/>
              </a:rPr>
              <a:t>S171108400422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7543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Features of Hadoop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/>
              <a:t>Horizontally Scaling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/>
              <a:t>Nodes</a:t>
            </a:r>
          </a:p>
          <a:p>
            <a:endParaRPr lang="en-US" sz="2000" dirty="0" smtClean="0"/>
          </a:p>
          <a:p>
            <a:pPr lvl="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/>
              <a:t>High </a:t>
            </a:r>
            <a:r>
              <a:rPr lang="en-US" sz="2000" dirty="0" smtClean="0"/>
              <a:t>qualibility of data even in node </a:t>
            </a:r>
            <a:r>
              <a:rPr lang="en-US" sz="2000" dirty="0" smtClean="0"/>
              <a:t>failure</a:t>
            </a:r>
          </a:p>
          <a:p>
            <a:pPr lvl="0"/>
            <a:endParaRPr lang="en-US" sz="2000" dirty="0" smtClean="0"/>
          </a:p>
          <a:p>
            <a:pPr lvl="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/>
              <a:t>Communication </a:t>
            </a:r>
            <a:r>
              <a:rPr lang="en-US" sz="2000" dirty="0" smtClean="0"/>
              <a:t>and </a:t>
            </a:r>
            <a:r>
              <a:rPr lang="en-US" sz="2000" dirty="0" smtClean="0"/>
              <a:t>Synchronization</a:t>
            </a:r>
          </a:p>
          <a:p>
            <a:pPr lvl="0"/>
            <a:endParaRPr lang="en-US" sz="2000" dirty="0" smtClean="0"/>
          </a:p>
          <a:p>
            <a:pPr lvl="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/>
              <a:t>Less network </a:t>
            </a:r>
            <a:r>
              <a:rPr lang="en-US" sz="2000" dirty="0" smtClean="0"/>
              <a:t>bandwidth</a:t>
            </a:r>
          </a:p>
          <a:p>
            <a:pPr lvl="0"/>
            <a:endParaRPr lang="en-US" sz="2000" dirty="0" smtClean="0"/>
          </a:p>
          <a:p>
            <a:pPr lvl="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/>
              <a:t>Hadoop </a:t>
            </a:r>
            <a:r>
              <a:rPr lang="en-US" sz="2000" dirty="0" smtClean="0"/>
              <a:t>framework provides the alternatives to the nodes </a:t>
            </a:r>
            <a:r>
              <a:rPr lang="en-US" sz="2000" dirty="0" smtClean="0"/>
              <a:t>failures</a:t>
            </a:r>
          </a:p>
          <a:p>
            <a:pPr lvl="0"/>
            <a:endParaRPr lang="en-US" sz="2000" dirty="0" smtClean="0"/>
          </a:p>
          <a:p>
            <a:pPr lvl="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/>
              <a:t>Commodity Hardware</a:t>
            </a:r>
          </a:p>
          <a:p>
            <a:pPr lvl="0"/>
            <a:endParaRPr lang="en-US" sz="2000" dirty="0" smtClean="0"/>
          </a:p>
          <a:p>
            <a:pPr lvl="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/>
              <a:t>Daemons </a:t>
            </a:r>
            <a:r>
              <a:rPr lang="en-US" sz="2000" dirty="0" smtClean="0"/>
              <a:t>of </a:t>
            </a:r>
            <a:r>
              <a:rPr lang="en-US" sz="2000" dirty="0" smtClean="0"/>
              <a:t>hadoop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325" y="1652588"/>
            <a:ext cx="7751763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67000" y="762000"/>
            <a:ext cx="43359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Hadoop Architecture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0" y="457200"/>
            <a:ext cx="1415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HDFS</a:t>
            </a:r>
            <a:endParaRPr lang="en-US" sz="3600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295400"/>
            <a:ext cx="7848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DFS: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DFS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stands for Distributed File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permanently store data is said to be distributed file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DFS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support concurrency, distribution, replication access to file and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remote servers.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is divided into logical units (files, shards, chunks, blocks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DFS’s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working network based approach because of DFS’s are more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complex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than regular disks file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systems.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File system tolerates node failure without suffering data loss.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14400"/>
            <a:ext cx="7543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Hadoop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 distributed file system and it uses to store large amount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like terabytes,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petabytes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zetabytes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HDFS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supports high throughput mechanism for accessing this large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amount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HDFS files are stored in sequential redundant manner over the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multiple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machines and this guaranteed the following ones.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1.  Durability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failure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2.  High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availability to very parallel applications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8001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Advantages of HDFS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HDFS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store large amount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HDFS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simple and robust coherency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HDFS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reliable for long period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HDFS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scalable and fast access to this information and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also possible 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serve large number of clients by simply adding more machines to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cluster.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HDFS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should integrate well with Hadoop MapReduce allowing data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be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read and computed upon locally when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possible.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HDFS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providing streaming read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performance.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will be written to the HDFS – once and then read several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times.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overhead of cashing is helps the data should simply be re-read from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HDFS source.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Fault-tolerance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detecting faults and applying quick, automatic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recovery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Processing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logic close to the data, rather than data close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processing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logic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79248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Features of HDFS: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HDFS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file system designed for storing have some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key characteristics.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They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1.  Support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very large files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2.  Commodity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3.  Streaming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access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4.  High-latency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access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5.  Lots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small files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6.  Multiple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writers, arbitrary file modifications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7.  Moving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computation is then moving 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848600" cy="51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533400"/>
            <a:ext cx="25699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MapReduce</a:t>
            </a:r>
            <a:endParaRPr lang="en-US" sz="3600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295400"/>
            <a:ext cx="7848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Introduction of MapReduce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MapReduce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published in 2004 by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Google.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Hadoop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run MapReduce programs written in various programming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languages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like java, ruby, python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MapReduce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 parallel programming model for processing the huge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amount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MapReduce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making the structure data and out of some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unstructured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data….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MapReduce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provides automatic parallelization &amp; distributions,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fault-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tolerance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I/O scheduling, monitoring, starters and updates.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838200"/>
            <a:ext cx="7315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What is MapReduce?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take the advantage of parallel processing of Hadoop, the query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must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 in MapReduce 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MapReduce is a paradigm which has two phases, the mapper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phase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the reducer phase.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Mapper the input is given in the form of key value pair. The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output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the mapper is fed to the reducer as input.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reducer runs only after the mapper is over. The reducer too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takes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input in key value format and the output of reducer is final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output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62000"/>
            <a:ext cx="7391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MapReduce History: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2004, MapReduce Paper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released.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2006,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Lucen’s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sub-project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released.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2008, Apache top-level project fastest sort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2012, MapReduce 2.0 (YARN) released. YARN stands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Yet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Another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Resource Negotiator.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609600"/>
            <a:ext cx="3181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CONTAINS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3" name="Picture 4" descr="C:\Users\ROCKSTAR\Desktop\ex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524000"/>
            <a:ext cx="3467100" cy="42735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838200" y="1225689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Big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Hadoop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HDFS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MapReduce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Hive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Pig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Sqoop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Analyzing of H1b Visa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Cases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90600"/>
            <a:ext cx="7086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Steps in Map Reduce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Map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takes a data in the form of pairs and returns a list of &lt;key,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pairs. The keys will not be unique in 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case.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output of Map, sort and shuffle are applied by the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Hadoop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architecture. This sort and shuffle acts on these list of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key, value&gt; pairs and sends out unique keys and a list of values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associated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this unique key &lt;key, list(values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)&gt;.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Output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sort and shuffle will be sent to reducer phase. Reducer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will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perform a defined function on list of values for unique keys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Final output will&lt;key, value&gt; will be stored/displayed.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762000"/>
            <a:ext cx="754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How MapReduce works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Let’s understand this with an example –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Consider you have following input data for your MapReduce Program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Welcome to Hadoop Class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Hadoop is good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Hadoop is bad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T.Sai Srujana\Desktop\Untitle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652462"/>
            <a:ext cx="70866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6200" y="38100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  <a:endParaRPr lang="en-US" sz="3600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219200"/>
            <a:ext cx="7315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What is Hive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Hive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 data warehouse infrastructure tool to process structured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data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Hadoop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resides on top of Hadoop to summarize Big Data, and makes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querying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analyzing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easy.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Initially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Hive was developed by Facebook, later the Apache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Software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Foundation took it up and developed it further as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source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under the name Apache Hive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used by different companies. For example, Amazon uses it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Amazon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Elastic MapReduce.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62000"/>
            <a:ext cx="746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Hive is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not: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relational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design for Online Transaction Processing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OLTP)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language for real-time queries and row-level updates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Features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Hive: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stores schema in a database and processed data into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HDFS.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designed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OLAP.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provides SQL type language for querying called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HiveQL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HQL.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familiar, fast, scalable, and extensible.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90600" y="381000"/>
            <a:ext cx="6940994" cy="12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30153" rIns="30153" bIns="3015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Architecture of Hive:</a:t>
            </a:r>
            <a:endParaRPr kumimoji="0" lang="en-US" sz="2000" b="1" i="0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following component diagram depicts the architecture of Hive: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7" name="Picture 13" descr="Hive Archite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81200"/>
            <a:ext cx="5715000" cy="3657600"/>
          </a:xfrm>
          <a:prstGeom prst="rect">
            <a:avLst/>
          </a:prstGeom>
          <a:noFill/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838200" y="533400"/>
            <a:ext cx="7474793" cy="9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30153" rIns="30153" bIns="3015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Working of Hive: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following diagram depicts the workflow between Hive and Hadoop.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How Hive Work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19262"/>
            <a:ext cx="6629399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304800"/>
            <a:ext cx="825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Pig</a:t>
            </a:r>
            <a:endParaRPr lang="en-US" sz="3600" dirty="0" smtClean="0">
              <a:solidFill>
                <a:srgbClr val="0070C0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838200" y="990600"/>
            <a:ext cx="7620000" cy="529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0153" rIns="30153" bIns="3015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What is Apache Pig?</a:t>
            </a:r>
            <a:endParaRPr kumimoji="0" lang="en-US" sz="2000" b="1" i="0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Apache Pig is an abstraction over MapReduce. It is a tool/platform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which is used to analyze larger sets of data representing them as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flows. Pig is generally used with Hadoop; we can perform all the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manipulation operations in Hadoop using Apache Pig.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To write data analysis programs, Pig provides a high-level language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known as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Pig Latin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This language provides various operators using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which programmers can develop their own functions for reading,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writing, and processing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To analyze data using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Apache Pig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programmers need to write scripts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using Pig Latin language. All these scripts are internally converted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Map and Reduce tasks. Apache Pig has a component known as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Pig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Engine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that accepts the Pig Latin scripts as input and converts those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scripts into MapReduce jobs.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838200" y="685800"/>
            <a:ext cx="7391400" cy="560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0153" rIns="30153" bIns="3015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Why Do We Need Apache Pig?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2000" b="1" i="0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Programmers who are not so good at Java normally used to struggle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working with Hadoop, especially while performing any MapReduce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tasks. Apache Pig is a boon for all such programmers.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Using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Pig Latin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programmers can perform MapReduce tasks easily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without having to type complex codes in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Apache Pig uses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multi-query approach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thereby reducing the length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of codes. For example, an operation that would require you to type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200 lines of code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LoC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in Java can be easily done by typing as less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 just 10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LoC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 Apache Pig. Ultimately Apache Pig reduces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development time by almost 16 times.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Pig Latin is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SQL-like language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and it is easy to learn Apache Pig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when you are familiar with SQL.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Apache Pig provides many built-in operators to support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operations like joins, filters, ordering, etc. In addition, it also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provides nested data types like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tuples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bags, and maps that 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missing from MapReduce.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914400"/>
            <a:ext cx="716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Features of Pig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Apache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Pig comes with the following features −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-- Rich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of operators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-- Ease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programming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-- Optimization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opportunities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-- Extensibility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-- UDF’s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-- Handles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kinds of data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810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BIG DATA</a:t>
            </a:r>
            <a:endParaRPr lang="en-US" sz="3600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990600"/>
            <a:ext cx="7239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 Data is the term that describes the large volume of data  i.e, if the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data which is beyond to the storage capacity and which is beyond to the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process power is known as Big Data.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In 1990                                            In 2017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1GB-20GB HD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64-128MB 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DT10Kbps                                      DT100Mbps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Here the data of three types. They are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Structured 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: Relational data.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-- Semi Structured 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: XML data.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-- Unstructured 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: Word, PDF, Text, Media Logs.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What comes under Big Data?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-- Black Box Data.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-- Social Media Data.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-- Stock Exchange Data.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-- Power Grid Data.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-- Transport Data.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-- Search Engine Data.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-- Online Shopping Data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-- Hospitality Data.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209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2209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2133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500GB-1TB HD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4-16GB 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838200" y="685800"/>
            <a:ext cx="7391400" cy="3107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0153" rIns="30153" bIns="3015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Applications of Apache Pig: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Apache Pig is generally used by data scientists for performing tasks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involving ad-hoc processing and quick prototyping. Apache Pig 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used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--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 process huge data sources such as web logs.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--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 perform data processing for search platforms.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--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 process time sensitive data loads.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533400"/>
            <a:ext cx="701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Architecture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of Apache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Pig: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The </a:t>
            </a:r>
            <a:r>
              <a:rPr lang="en-US" sz="2000" dirty="0" smtClean="0"/>
              <a:t>architecture of Apache Pig is shown below.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Apache Pig Archite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00200"/>
            <a:ext cx="5562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09600"/>
            <a:ext cx="7467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Sqoop: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/>
              <a:t>Sqoop is a tool designed to transfer data between Hadoop and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/>
              <a:t>   relational </a:t>
            </a:r>
            <a:r>
              <a:rPr lang="en-US" sz="2000" dirty="0" smtClean="0"/>
              <a:t>database servers. It is used to import data from 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 relational </a:t>
            </a:r>
            <a:r>
              <a:rPr lang="en-US" sz="2000" dirty="0" smtClean="0"/>
              <a:t>databases such as MySQL, Oracle to Hadoop HDFS, </a:t>
            </a:r>
            <a:r>
              <a:rPr lang="en-US" sz="2000" dirty="0" smtClean="0"/>
              <a:t>  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 and </a:t>
            </a:r>
            <a:r>
              <a:rPr lang="en-US" sz="2000" dirty="0" smtClean="0"/>
              <a:t>export from Hadoop file system to relational databases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Sqoop: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“SQL to Hadoop and Hadoop to SQL”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How Sqoop Works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following image describes the workflow of Sqoop.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Sqoop Work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191000"/>
            <a:ext cx="67818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114800" y="304800"/>
            <a:ext cx="1415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Sqoop</a:t>
            </a:r>
            <a:endParaRPr lang="en-US" sz="3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990600" y="609600"/>
            <a:ext cx="7467600" cy="4985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0153" rIns="30153" bIns="3015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Sqoop Import: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The import tool imports individual tables from RDBMS to HDFS.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Each row in a table is treated as a record in HDFS. All records are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stored as text data in text files or as binary data in Avro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Sequence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Sqoop Export: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The export tool exports a set of files from HDFS back to an RDBMS.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files given as input to Sqoop contain records, which are called 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rows in table. Those are read and parsed into a set of records and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delimited with user-specified delimiter.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As Sqoop is a sub-project of Hadoop, it can only work on Linux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operating system.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066800"/>
            <a:ext cx="7467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Analyzing of H1b Visa: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H1B is an employment-based, non-immigrant visa category for temporary foreign workers in the United States. For a foreign national to apply for H1B visa, an US employer must offer a job and petition for H1B visa with the US immigration department. This is the most common visa status applied for and held by international students once they complete college/ higher education (Masters, Ph.D.) and work in a full-time position.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0800" y="381000"/>
            <a:ext cx="4609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Analyzing of H1b Visa</a:t>
            </a:r>
            <a:endParaRPr lang="en-US" sz="3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78486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 CASES IN MAPREDUCE: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Which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industry has the most number of Data Scientist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positions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4) Which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top 5 employers file the most petitions each year?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Find the most popular top 10 job positions for H1B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visa applications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for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year?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Which are the top 10 job positions which have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highest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success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rate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petitions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 CASES IN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PIG: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 a) Is the number of petitions with Data Engineer job title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increasing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over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time?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 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Find top 5 job titles who are having highest growth in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applications?</a:t>
            </a:r>
          </a:p>
          <a:p>
            <a:pPr marL="457200" indent="-457200">
              <a:buAutoNum type="arabicParenR" startAt="3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industry has the most number of Data Scientist positions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57200" indent="-4572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6)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Find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percentage and the count of each case status on total applications for each year. Create a graph depicting the pattern of All the cases over the period of time.</a:t>
            </a:r>
          </a:p>
          <a:p>
            <a:pPr marL="457200" indent="-457200"/>
            <a:endParaRPr lang="en-IN" sz="2000" dirty="0" smtClean="0"/>
          </a:p>
          <a:p>
            <a:pPr marL="457200" indent="-457200">
              <a:buAutoNum type="arabicParenR" startAt="3"/>
            </a:pPr>
            <a:endParaRPr lang="en-IN" sz="2000" dirty="0" smtClean="0"/>
          </a:p>
          <a:p>
            <a:pPr marL="457200" indent="-457200">
              <a:buAutoNum type="arabicParenR" startAt="3"/>
            </a:pPr>
            <a:endParaRPr lang="en-IN" sz="2000" dirty="0" smtClean="0"/>
          </a:p>
          <a:p>
            <a:pPr marL="457200" indent="-457200"/>
            <a:endParaRPr lang="en-US" sz="2000" dirty="0" smtClean="0"/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0"/>
            <a:ext cx="8382000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Create a bar graph to depict the number of applications for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each year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9) Which are top ten employers who have the highest success rate in petitions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 CASES IN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HIVE: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 a) Which part of the US has the most Data Engineer jobs for each year?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 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find top 5 locations in the US who have got certified visa for each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year?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Which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top 5 employers file the most petitions each year?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7) Create a bar graph to depict the number of applications for each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8) Find the average Prevailing Wage for each Job for each Year (take part time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full time separate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 CASES IN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SQOOP: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11) Export result for question no 10 to MySql database.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 descr="C:\Users\T.Sai Srujana\Desktop\my h1b project\6th grap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762000"/>
            <a:ext cx="7010400" cy="5362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:\Users\T.Sai Srujana\Desktop\my h1b project\7th grap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7239000" cy="5295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OCKSTAR\Desktop\que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3525" y="1147763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620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38201" y="609600"/>
            <a:ext cx="762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 get a better understanding of what Big Data is, it is often described using 5 Vs:</a:t>
            </a:r>
            <a:endParaRPr kumimoji="0" lang="en-GB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07588" y="1575452"/>
            <a:ext cx="4728823" cy="3707096"/>
            <a:chOff x="1712392" y="1531640"/>
            <a:chExt cx="5686960" cy="4192240"/>
          </a:xfrm>
        </p:grpSpPr>
        <p:graphicFrame>
          <p:nvGraphicFramePr>
            <p:cNvPr id="17" name="Chart 16"/>
            <p:cNvGraphicFramePr/>
            <p:nvPr/>
          </p:nvGraphicFramePr>
          <p:xfrm>
            <a:off x="1712392" y="1531640"/>
            <a:ext cx="5686960" cy="41922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8" name="Text Box 3"/>
            <p:cNvSpPr txBox="1">
              <a:spLocks noChangeArrowheads="1"/>
            </p:cNvSpPr>
            <p:nvPr/>
          </p:nvSpPr>
          <p:spPr bwMode="auto">
            <a:xfrm>
              <a:off x="2627784" y="2420888"/>
              <a:ext cx="2152913" cy="49307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63500" tIns="63500" rIns="63500" bIns="6350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Arial"/>
                </a:rPr>
                <a:t>Variety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9" name="Text Box 3"/>
            <p:cNvSpPr txBox="1">
              <a:spLocks noChangeArrowheads="1"/>
            </p:cNvSpPr>
            <p:nvPr/>
          </p:nvSpPr>
          <p:spPr bwMode="auto">
            <a:xfrm>
              <a:off x="2267743" y="3717032"/>
              <a:ext cx="2152913" cy="49307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63500" tIns="63500" rIns="63500" bIns="6350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Arial"/>
                </a:rPr>
                <a:t>Veracity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0" name="Text Box 3"/>
            <p:cNvSpPr txBox="1">
              <a:spLocks noChangeArrowheads="1"/>
            </p:cNvSpPr>
            <p:nvPr/>
          </p:nvSpPr>
          <p:spPr bwMode="auto">
            <a:xfrm>
              <a:off x="3495544" y="4725144"/>
              <a:ext cx="2152913" cy="49307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63500" tIns="63500" rIns="63500" bIns="6350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Arial"/>
                </a:rPr>
                <a:t>Value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33400"/>
            <a:ext cx="70103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838200"/>
            <a:ext cx="739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To rectify the issues of Big Data there are challenges given below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-- Capturing data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-- Curation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-- Storage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-- Searching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-- Sharing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-- Transfer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-- Analysis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-- Presentation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457200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HADOOP</a:t>
            </a:r>
            <a:endParaRPr lang="en-US" sz="3600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371600"/>
            <a:ext cx="7696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Hadoop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an open source framework developed by Apache Software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Foundation.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Hadoop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easily perform parallel programming 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Hadoop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framework can store large amount of data and variety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data with very high speed.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Hadoop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framework will store the data in terms of files. The file system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format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which is followed by the hadoop framework is HDFS (Hadoop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Distributed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File System)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 the data which is present inside hadoop framework we use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MapReduce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programming models.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implement the Business Logics by using MapReduce, time convert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development cost also increases.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overcome the above problem, we can use hadoop eco system which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lies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the top of the hadoop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14400"/>
            <a:ext cx="7543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Hadoop’s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History: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Hadoop was created by Doug Cutting &amp; Michael J. Cafarella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-- Doug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Cutting, who was working at Yahoo at that time, named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after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his son’s toy elephant.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--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was originally developed to support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distribution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the Nutch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Search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Engine Project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-- Hadoop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based on work done by Google in the late 1990’s and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early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2000’s.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-- Specially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on papers describing the Google File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(GFS)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published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2003 and MapReduce is published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/>
          </a:p>
          <a:p>
            <a:r>
              <a:rPr lang="en-US" b="1" dirty="0" smtClean="0"/>
              <a:t>           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838200"/>
            <a:ext cx="7543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Does Hadoop Work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--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Hadoop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runs code across a cluster of computers. 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includes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following core tasks that Hadoop performs: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is initially divided into directories and files. Files 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divided  into uniform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sized blocks of 128MB and 64MB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(preferably 128MB).</a:t>
            </a: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files are then distributed across various cluster nodes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further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processing.</a:t>
            </a: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being on top of the local file system, supervises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processing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Blocks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replicated for handling hardware failure.</a:t>
            </a: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the code was executed successfully.</a:t>
            </a: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Performing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sort that takes place between the map and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reduce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stages.</a:t>
            </a: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Sending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sorted data to a certain computer.</a:t>
            </a: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debugging logs for each job.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838200"/>
            <a:ext cx="79248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Advantages of Hadoop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Hadoop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framework allows the user to quickly write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 distributed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systems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efficient, and it automatic distributes the data and work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across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machines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in turn, utilizes the underlying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parallelism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the CPU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cores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Hadoop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does not rely on hardware to provide fault-tolerance and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high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availability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(FTHA), rather Hadoop library itself has been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designed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detect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handle failures at the application layer.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Servers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be added or removed from the cluster dynamically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Hadoop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continues to operate without interruption.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Another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big advantage of Hadoop is that apart from being open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it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compatible on all the platforms since it is Java based.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969</TotalTime>
  <Words>2380</Words>
  <Application>Microsoft Office PowerPoint</Application>
  <PresentationFormat>On-screen Show (4:3)</PresentationFormat>
  <Paragraphs>461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Trek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T.Sai Srujana</dc:creator>
  <cp:lastModifiedBy>T.Sai Srujana</cp:lastModifiedBy>
  <cp:revision>98</cp:revision>
  <dcterms:created xsi:type="dcterms:W3CDTF">2006-08-16T00:00:00Z</dcterms:created>
  <dcterms:modified xsi:type="dcterms:W3CDTF">2017-07-18T03:51:02Z</dcterms:modified>
</cp:coreProperties>
</file>