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71" r:id="rId5"/>
    <p:sldId id="283" r:id="rId6"/>
    <p:sldId id="284" r:id="rId7"/>
    <p:sldId id="274" r:id="rId8"/>
    <p:sldId id="275" r:id="rId9"/>
    <p:sldId id="276" r:id="rId10"/>
    <p:sldId id="277" r:id="rId11"/>
    <p:sldId id="278" r:id="rId12"/>
    <p:sldId id="282" r:id="rId13"/>
    <p:sldId id="285" r:id="rId14"/>
    <p:sldId id="286" r:id="rId15"/>
    <p:sldId id="287" r:id="rId16"/>
    <p:sldId id="288" r:id="rId17"/>
    <p:sldId id="289" r:id="rId18"/>
    <p:sldId id="290" r:id="rId19"/>
    <p:sldId id="291" r:id="rId20"/>
    <p:sldId id="292" r:id="rId21"/>
    <p:sldId id="293" r:id="rId22"/>
    <p:sldId id="295" r:id="rId23"/>
    <p:sldId id="299" r:id="rId24"/>
    <p:sldId id="300" r:id="rId25"/>
    <p:sldId id="296" r:id="rId26"/>
    <p:sldId id="294" r:id="rId27"/>
    <p:sldId id="301" r:id="rId28"/>
    <p:sldId id="302" r:id="rId29"/>
    <p:sldId id="303" r:id="rId30"/>
    <p:sldId id="304" r:id="rId31"/>
    <p:sldId id="305" r:id="rId32"/>
    <p:sldId id="311" r:id="rId33"/>
    <p:sldId id="307" r:id="rId34"/>
    <p:sldId id="308" r:id="rId35"/>
    <p:sldId id="309" r:id="rId36"/>
    <p:sldId id="310" r:id="rId37"/>
    <p:sldId id="297" r:id="rId38"/>
    <p:sldId id="298"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0" d="100"/>
          <a:sy n="80" d="100"/>
        </p:scale>
        <p:origin x="312" y="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5320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32055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web sites with</a:t>
            </a:r>
            <a:br>
              <a:rPr lang="en-US" sz="4000" dirty="0" smtClean="0"/>
            </a:br>
            <a:r>
              <a:rPr lang="en-US" sz="4000" dirty="0" smtClean="0"/>
              <a:t>Python and Flask</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extBox 3"/>
          <p:cNvSpPr txBox="1"/>
          <p:nvPr/>
        </p:nvSpPr>
        <p:spPr>
          <a:xfrm>
            <a:off x="2202730" y="2090172"/>
            <a:ext cx="7786540" cy="2677656"/>
          </a:xfrm>
          <a:prstGeom prst="rect">
            <a:avLst/>
          </a:prstGeom>
          <a:noFill/>
        </p:spPr>
        <p:txBody>
          <a:bodyPr wrap="square" rtlCol="0">
            <a:spAutoFit/>
          </a:bodyPr>
          <a:lstStyle/>
          <a:p>
            <a:r>
              <a:rPr lang="en-US" sz="2800" dirty="0">
                <a:solidFill>
                  <a:schemeClr val="bg1"/>
                </a:solidFill>
              </a:rPr>
              <a:t>"A web application or web app is any software that runs in a web browser. It is created in a browser-supported programming language (such as the combination of JavaScript, HTML and CSS) and relies on a web browser to render the application</a:t>
            </a:r>
            <a:r>
              <a:rPr lang="en-US" sz="2800" dirty="0" smtClean="0">
                <a:solidFill>
                  <a:schemeClr val="bg1"/>
                </a:solidFill>
              </a:rPr>
              <a:t>."</a:t>
            </a:r>
          </a:p>
          <a:p>
            <a:r>
              <a:rPr lang="en-US" sz="2800" dirty="0">
                <a:solidFill>
                  <a:schemeClr val="bg1"/>
                </a:solidFill>
              </a:rPr>
              <a:t> </a:t>
            </a:r>
            <a:r>
              <a:rPr lang="en-US" sz="2800" dirty="0" smtClean="0">
                <a:solidFill>
                  <a:schemeClr val="bg1"/>
                </a:solidFill>
              </a:rPr>
              <a:t>   - Wikipedia</a:t>
            </a:r>
            <a:endParaRPr lang="en-US" sz="2800" dirty="0">
              <a:solidFill>
                <a:schemeClr val="bg1"/>
              </a:solidFill>
            </a:endParaRPr>
          </a:p>
        </p:txBody>
      </p:sp>
    </p:spTree>
    <p:extLst>
      <p:ext uri="{BB962C8B-B14F-4D97-AF65-F5344CB8AC3E}">
        <p14:creationId xmlns:p14="http://schemas.microsoft.com/office/powerpoint/2010/main" val="2138398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defined</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Two main moving parts</a:t>
            </a:r>
          </a:p>
          <a:p>
            <a:pPr lvl="1"/>
            <a:r>
              <a:rPr lang="en-US" dirty="0" smtClean="0"/>
              <a:t>Server</a:t>
            </a:r>
          </a:p>
          <a:p>
            <a:pPr lvl="2"/>
            <a:r>
              <a:rPr lang="en-US" dirty="0" smtClean="0"/>
              <a:t>Several different technologies</a:t>
            </a:r>
          </a:p>
          <a:p>
            <a:pPr lvl="3"/>
            <a:r>
              <a:rPr lang="en-US" dirty="0" smtClean="0"/>
              <a:t>MVC</a:t>
            </a:r>
          </a:p>
          <a:p>
            <a:pPr lvl="3"/>
            <a:r>
              <a:rPr lang="en-US" dirty="0" smtClean="0"/>
              <a:t>PHP</a:t>
            </a:r>
          </a:p>
          <a:p>
            <a:pPr lvl="3"/>
            <a:r>
              <a:rPr lang="en-US" dirty="0" smtClean="0"/>
              <a:t>node.js</a:t>
            </a:r>
          </a:p>
          <a:p>
            <a:pPr lvl="2"/>
            <a:r>
              <a:rPr lang="en-US" dirty="0" smtClean="0"/>
              <a:t>Works with all browsers</a:t>
            </a:r>
          </a:p>
          <a:p>
            <a:pPr lvl="1"/>
            <a:r>
              <a:rPr lang="en-US" dirty="0" smtClean="0"/>
              <a:t>Client</a:t>
            </a:r>
          </a:p>
          <a:p>
            <a:pPr lvl="2"/>
            <a:r>
              <a:rPr lang="en-US" dirty="0" smtClean="0"/>
              <a:t>Browser</a:t>
            </a:r>
          </a:p>
          <a:p>
            <a:pPr lvl="2"/>
            <a:r>
              <a:rPr lang="en-US" dirty="0" smtClean="0"/>
              <a:t>HTML, JavaScript and CSS</a:t>
            </a:r>
          </a:p>
          <a:p>
            <a:r>
              <a:rPr lang="en-US" dirty="0" smtClean="0"/>
              <a:t>May be other components</a:t>
            </a:r>
          </a:p>
          <a:p>
            <a:pPr lvl="1"/>
            <a:r>
              <a:rPr lang="en-US" dirty="0" smtClean="0"/>
              <a:t>Database</a:t>
            </a:r>
          </a:p>
          <a:p>
            <a:pPr lvl="1"/>
            <a:r>
              <a:rPr lang="en-US" dirty="0" smtClean="0"/>
              <a:t>Services</a:t>
            </a:r>
            <a:endParaRPr lang="en-US" dirty="0"/>
          </a:p>
        </p:txBody>
      </p:sp>
    </p:spTree>
    <p:extLst>
      <p:ext uri="{BB962C8B-B14F-4D97-AF65-F5344CB8AC3E}">
        <p14:creationId xmlns:p14="http://schemas.microsoft.com/office/powerpoint/2010/main" val="3785574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5969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8968" y="3025262"/>
            <a:ext cx="7614065" cy="807477"/>
          </a:xfrm>
        </p:spPr>
        <p:txBody>
          <a:bodyPr>
            <a:noAutofit/>
          </a:bodyPr>
          <a:lstStyle/>
          <a:p>
            <a:r>
              <a:rPr lang="en-US" sz="3200" dirty="0" smtClean="0"/>
              <a:t>Flask is a </a:t>
            </a:r>
            <a:r>
              <a:rPr lang="en-US" sz="3200" dirty="0" err="1" smtClean="0"/>
              <a:t>microframework</a:t>
            </a:r>
            <a:r>
              <a:rPr lang="en-US" sz="3200" dirty="0" smtClean="0"/>
              <a:t> for Python based on </a:t>
            </a:r>
            <a:r>
              <a:rPr lang="en-US" sz="3200" dirty="0" err="1" smtClean="0"/>
              <a:t>Werkzeug</a:t>
            </a:r>
            <a:r>
              <a:rPr lang="en-US" sz="3200" dirty="0" smtClean="0"/>
              <a:t>, </a:t>
            </a:r>
            <a:r>
              <a:rPr lang="en-US" sz="3200" dirty="0" err="1" smtClean="0"/>
              <a:t>Jinja</a:t>
            </a:r>
            <a:r>
              <a:rPr lang="en-US" sz="3200" dirty="0" smtClean="0"/>
              <a:t> 2 and good intentions. </a:t>
            </a:r>
            <a:endParaRPr lang="en-US" sz="3200" dirty="0"/>
          </a:p>
        </p:txBody>
      </p:sp>
      <p:sp>
        <p:nvSpPr>
          <p:cNvPr id="7" name="Rectangle 6"/>
          <p:cNvSpPr/>
          <p:nvPr/>
        </p:nvSpPr>
        <p:spPr>
          <a:xfrm>
            <a:off x="4536244" y="6480895"/>
            <a:ext cx="3119511" cy="377105"/>
          </a:xfrm>
          <a:prstGeom prst="rect">
            <a:avLst/>
          </a:prstGeom>
        </p:spPr>
        <p:txBody>
          <a:bodyPr vert="horz" lIns="91409" tIns="45705" rIns="91409" bIns="45705" rtlCol="0" anchor="t" anchorCtr="0">
            <a:noAutofit/>
          </a:bodyPr>
          <a:lstStyle/>
          <a:p>
            <a:pPr defTabSz="914088">
              <a:lnSpc>
                <a:spcPct val="80000"/>
              </a:lnSpc>
              <a:spcBef>
                <a:spcPct val="0"/>
              </a:spcBef>
            </a:pPr>
            <a:r>
              <a:rPr lang="en-US" sz="2400" dirty="0">
                <a:solidFill>
                  <a:schemeClr val="bg1"/>
                </a:solidFill>
                <a:latin typeface="Segoe UI Light" panose="020B0502040204020203" pitchFamily="34" charset="0"/>
                <a:ea typeface="Segoe UI Light" panose="020B0502040204020203" pitchFamily="34" charset="0"/>
                <a:cs typeface="Segoe UI Light" panose="020B0502040204020203" pitchFamily="34" charset="0"/>
              </a:rPr>
              <a:t>http://flask.pocoo.org/</a:t>
            </a:r>
          </a:p>
        </p:txBody>
      </p:sp>
    </p:spTree>
    <p:extLst>
      <p:ext uri="{BB962C8B-B14F-4D97-AF65-F5344CB8AC3E}">
        <p14:creationId xmlns:p14="http://schemas.microsoft.com/office/powerpoint/2010/main" val="2757816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Flask defined</a:t>
            </a:r>
            <a:endParaRPr lang="en-US" dirty="0"/>
          </a:p>
        </p:txBody>
      </p:sp>
      <p:sp>
        <p:nvSpPr>
          <p:cNvPr id="4" name="Content Placeholder 3"/>
          <p:cNvSpPr>
            <a:spLocks noGrp="1"/>
          </p:cNvSpPr>
          <p:nvPr>
            <p:ph sz="quarter" idx="10"/>
          </p:nvPr>
        </p:nvSpPr>
        <p:spPr/>
        <p:txBody>
          <a:bodyPr/>
          <a:lstStyle/>
          <a:p>
            <a:r>
              <a:rPr lang="en-US" dirty="0" smtClean="0"/>
              <a:t>A lightweight framework</a:t>
            </a:r>
          </a:p>
          <a:p>
            <a:pPr lvl="1"/>
            <a:r>
              <a:rPr lang="en-US" dirty="0" smtClean="0"/>
              <a:t>Does what it needs to do and nothing else</a:t>
            </a:r>
          </a:p>
          <a:p>
            <a:r>
              <a:rPr lang="en-US" dirty="0" smtClean="0"/>
              <a:t>Server-side technology</a:t>
            </a:r>
          </a:p>
          <a:p>
            <a:r>
              <a:rPr lang="en-US" dirty="0" smtClean="0"/>
              <a:t>Componentized and customizable</a:t>
            </a:r>
          </a:p>
          <a:p>
            <a:pPr lvl="1"/>
            <a:r>
              <a:rPr lang="en-US" dirty="0" smtClean="0"/>
              <a:t>Does just a little out of the box</a:t>
            </a:r>
          </a:p>
          <a:p>
            <a:pPr lvl="1"/>
            <a:r>
              <a:rPr lang="en-US" dirty="0" smtClean="0"/>
              <a:t>Components for additional functionality</a:t>
            </a:r>
          </a:p>
          <a:p>
            <a:pPr lvl="2"/>
            <a:r>
              <a:rPr lang="en-US" dirty="0" smtClean="0"/>
              <a:t>Database access</a:t>
            </a:r>
          </a:p>
          <a:p>
            <a:pPr lvl="2"/>
            <a:r>
              <a:rPr lang="en-US" dirty="0" smtClean="0"/>
              <a:t>Templates</a:t>
            </a:r>
          </a:p>
          <a:p>
            <a:pPr lvl="2"/>
            <a:r>
              <a:rPr lang="en-US" dirty="0" smtClean="0"/>
              <a:t>Services</a:t>
            </a:r>
          </a:p>
        </p:txBody>
      </p:sp>
    </p:spTree>
    <p:extLst>
      <p:ext uri="{BB962C8B-B14F-4D97-AF65-F5344CB8AC3E}">
        <p14:creationId xmlns:p14="http://schemas.microsoft.com/office/powerpoint/2010/main" val="221518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 features</a:t>
            </a:r>
            <a:endParaRPr lang="en-US" dirty="0"/>
          </a:p>
        </p:txBody>
      </p:sp>
      <p:sp>
        <p:nvSpPr>
          <p:cNvPr id="3" name="Content Placeholder 2"/>
          <p:cNvSpPr>
            <a:spLocks noGrp="1"/>
          </p:cNvSpPr>
          <p:nvPr>
            <p:ph sz="quarter" idx="10"/>
          </p:nvPr>
        </p:nvSpPr>
        <p:spPr/>
        <p:txBody>
          <a:bodyPr/>
          <a:lstStyle/>
          <a:p>
            <a:r>
              <a:rPr lang="en-US" dirty="0" smtClean="0"/>
              <a:t>Based on Python</a:t>
            </a:r>
          </a:p>
          <a:p>
            <a:pPr lvl="1"/>
            <a:r>
              <a:rPr lang="en-US" dirty="0" smtClean="0"/>
              <a:t>Flexible language</a:t>
            </a:r>
          </a:p>
          <a:p>
            <a:r>
              <a:rPr lang="en-US" dirty="0" smtClean="0"/>
              <a:t>Open source</a:t>
            </a:r>
          </a:p>
          <a:p>
            <a:pPr lvl="1"/>
            <a:r>
              <a:rPr lang="en-US" dirty="0" smtClean="0"/>
              <a:t>BSD license</a:t>
            </a:r>
          </a:p>
          <a:p>
            <a:endParaRPr lang="en-US" dirty="0"/>
          </a:p>
        </p:txBody>
      </p:sp>
    </p:spTree>
    <p:extLst>
      <p:ext uri="{BB962C8B-B14F-4D97-AF65-F5344CB8AC3E}">
        <p14:creationId xmlns:p14="http://schemas.microsoft.com/office/powerpoint/2010/main" val="595660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8874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Flask?</a:t>
            </a:r>
            <a:endParaRPr lang="en-US" dirty="0"/>
          </a:p>
        </p:txBody>
      </p:sp>
      <p:sp>
        <p:nvSpPr>
          <p:cNvPr id="5" name="Content Placeholder 4"/>
          <p:cNvSpPr>
            <a:spLocks noGrp="1"/>
          </p:cNvSpPr>
          <p:nvPr>
            <p:ph sz="quarter" idx="10"/>
          </p:nvPr>
        </p:nvSpPr>
        <p:spPr/>
        <p:txBody>
          <a:bodyPr/>
          <a:lstStyle/>
          <a:p>
            <a:r>
              <a:rPr lang="en-US" dirty="0" smtClean="0"/>
              <a:t>Unobtrusive</a:t>
            </a:r>
          </a:p>
          <a:p>
            <a:pPr lvl="1"/>
            <a:r>
              <a:rPr lang="en-US" dirty="0" smtClean="0"/>
              <a:t>Doesn't get in your way</a:t>
            </a:r>
          </a:p>
          <a:p>
            <a:r>
              <a:rPr lang="en-US" dirty="0" smtClean="0"/>
              <a:t>Low entry point</a:t>
            </a:r>
          </a:p>
          <a:p>
            <a:pPr lvl="1"/>
            <a:r>
              <a:rPr lang="en-US" dirty="0" smtClean="0"/>
              <a:t>Don't need to cover a lot of frameworks to get started</a:t>
            </a:r>
          </a:p>
          <a:p>
            <a:r>
              <a:rPr lang="en-US" dirty="0" smtClean="0"/>
              <a:t>Great place to learn concepts</a:t>
            </a:r>
          </a:p>
          <a:p>
            <a:pPr lvl="1"/>
            <a:r>
              <a:rPr lang="en-US" dirty="0" smtClean="0"/>
              <a:t>But you can use it to create real-world applications</a:t>
            </a:r>
            <a:endParaRPr lang="en-US" dirty="0"/>
          </a:p>
        </p:txBody>
      </p:sp>
    </p:spTree>
    <p:extLst>
      <p:ext uri="{BB962C8B-B14F-4D97-AF65-F5344CB8AC3E}">
        <p14:creationId xmlns:p14="http://schemas.microsoft.com/office/powerpoint/2010/main" val="2920734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Getting Started</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7747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Getting started</a:t>
            </a:r>
            <a:endParaRPr lang="en-US" dirty="0"/>
          </a:p>
        </p:txBody>
      </p:sp>
      <p:sp>
        <p:nvSpPr>
          <p:cNvPr id="6" name="Content Placeholder 5"/>
          <p:cNvSpPr>
            <a:spLocks noGrp="1"/>
          </p:cNvSpPr>
          <p:nvPr>
            <p:ph sz="quarter" idx="10"/>
          </p:nvPr>
        </p:nvSpPr>
        <p:spPr/>
        <p:txBody>
          <a:bodyPr/>
          <a:lstStyle/>
          <a:p>
            <a:r>
              <a:rPr lang="en-US" dirty="0" smtClean="0"/>
              <a:t>Necessary components</a:t>
            </a:r>
          </a:p>
          <a:p>
            <a:r>
              <a:rPr lang="en-US" dirty="0" smtClean="0"/>
              <a:t>Environments</a:t>
            </a:r>
          </a:p>
          <a:p>
            <a:r>
              <a:rPr lang="en-US" dirty="0" smtClean="0"/>
              <a:t>Visual Studio templates</a:t>
            </a:r>
          </a:p>
          <a:p>
            <a:r>
              <a:rPr lang="en-US" dirty="0" smtClean="0"/>
              <a:t>Hello, Flask!</a:t>
            </a:r>
            <a:endParaRPr lang="en-US" dirty="0"/>
          </a:p>
        </p:txBody>
      </p:sp>
    </p:spTree>
    <p:extLst>
      <p:ext uri="{BB962C8B-B14F-4D97-AF65-F5344CB8AC3E}">
        <p14:creationId xmlns:p14="http://schemas.microsoft.com/office/powerpoint/2010/main" val="70997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82582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b="0" dirty="0" smtClean="0"/>
              <a:t>There are a lot of different tools out there you can use to write Python Code.</a:t>
            </a:r>
          </a:p>
          <a:p>
            <a:r>
              <a:rPr lang="en-CA" b="0" dirty="0" smtClean="0"/>
              <a:t>In this course we will use Visual Studio + Python Tools for Visual Studio</a:t>
            </a:r>
            <a:endParaRPr lang="en-US" b="0"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13036" y="1609726"/>
            <a:ext cx="3028950" cy="2238375"/>
          </a:xfrm>
        </p:spPr>
      </p:pic>
      <p:sp>
        <p:nvSpPr>
          <p:cNvPr id="2" name="Title 1"/>
          <p:cNvSpPr>
            <a:spLocks noGrp="1"/>
          </p:cNvSpPr>
          <p:nvPr>
            <p:ph type="title"/>
          </p:nvPr>
        </p:nvSpPr>
        <p:spPr/>
        <p:txBody>
          <a:bodyPr/>
          <a:lstStyle/>
          <a:p>
            <a:r>
              <a:rPr lang="en-CA" dirty="0" smtClean="0"/>
              <a:t>You need to install software on your PC/laptop</a:t>
            </a:r>
            <a:endParaRPr lang="en-US" dirty="0"/>
          </a:p>
        </p:txBody>
      </p:sp>
      <p:pic>
        <p:nvPicPr>
          <p:cNvPr id="6" name="Picture 5"/>
          <p:cNvPicPr>
            <a:picLocks noChangeAspect="1"/>
          </p:cNvPicPr>
          <p:nvPr/>
        </p:nvPicPr>
        <p:blipFill>
          <a:blip r:embed="rId3"/>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75497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installation steps are explained at the Python Tools for Visual Studio website</a:t>
            </a:r>
            <a:endParaRPr lang="en-US" dirty="0"/>
          </a:p>
        </p:txBody>
      </p:sp>
      <p:sp>
        <p:nvSpPr>
          <p:cNvPr id="2" name="Content Placeholder 1"/>
          <p:cNvSpPr>
            <a:spLocks noGrp="1"/>
          </p:cNvSpPr>
          <p:nvPr>
            <p:ph sz="quarter" idx="10"/>
          </p:nvPr>
        </p:nvSpPr>
        <p:spPr/>
        <p:txBody>
          <a:bodyPr/>
          <a:lstStyle/>
          <a:p>
            <a:pPr marL="514350" indent="-514350">
              <a:buFont typeface="+mj-lt"/>
              <a:buAutoNum type="arabicPeriod"/>
            </a:pPr>
            <a:r>
              <a:rPr lang="en-CA" dirty="0" smtClean="0"/>
              <a:t>Install Visual Studio 2013 Community Edition</a:t>
            </a:r>
          </a:p>
          <a:p>
            <a:pPr marL="514350" indent="-514350">
              <a:buFont typeface="+mj-lt"/>
              <a:buAutoNum type="arabicPeriod"/>
            </a:pPr>
            <a:r>
              <a:rPr lang="en-CA" dirty="0" smtClean="0"/>
              <a:t>Install Visual Studio 2013 Update 4 so you have the latest features</a:t>
            </a:r>
          </a:p>
          <a:p>
            <a:pPr marL="514350" indent="-514350">
              <a:buFont typeface="+mj-lt"/>
              <a:buAutoNum type="arabicPeriod"/>
            </a:pPr>
            <a:r>
              <a:rPr lang="en-CA" dirty="0" smtClean="0"/>
              <a:t>Install Python Tools for Visual Studio</a:t>
            </a:r>
          </a:p>
          <a:p>
            <a:pPr marL="514350" indent="-514350">
              <a:buFont typeface="+mj-lt"/>
              <a:buAutoNum type="arabicPeriod"/>
            </a:pPr>
            <a:r>
              <a:rPr lang="en-CA" dirty="0" smtClean="0"/>
              <a:t>Install the Python 3.4 interpreter </a:t>
            </a:r>
          </a:p>
          <a:p>
            <a:pPr marL="514350" indent="-514350">
              <a:buFont typeface="+mj-lt"/>
              <a:buAutoNum type="arabicPeriod"/>
            </a:pPr>
            <a:endParaRPr lang="en-CA" dirty="0"/>
          </a:p>
          <a:p>
            <a:pPr marL="514350" indent="-514350">
              <a:buFont typeface="+mj-lt"/>
              <a:buAutoNum type="arabicPeriod"/>
            </a:pPr>
            <a:endParaRPr lang="en-CA" dirty="0" smtClean="0"/>
          </a:p>
          <a:p>
            <a:pPr marL="0" indent="0">
              <a:buNone/>
            </a:pPr>
            <a:r>
              <a:rPr lang="en-CA" dirty="0" smtClean="0"/>
              <a:t>http</a:t>
            </a:r>
            <a:r>
              <a:rPr lang="en-CA" smtClean="0"/>
              <a:t>://pytools.codeplex.com/documentation </a:t>
            </a:r>
            <a:r>
              <a:rPr lang="en-CA" dirty="0" smtClean="0"/>
              <a:t>for </a:t>
            </a:r>
            <a:r>
              <a:rPr lang="en-CA" smtClean="0"/>
              <a:t>full instructions</a:t>
            </a:r>
            <a:endParaRPr lang="en-US" dirty="0"/>
          </a:p>
        </p:txBody>
      </p:sp>
    </p:spTree>
    <p:extLst>
      <p:ext uri="{BB962C8B-B14F-4D97-AF65-F5344CB8AC3E}">
        <p14:creationId xmlns:p14="http://schemas.microsoft.com/office/powerpoint/2010/main" val="3480240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sz="quarter" idx="10"/>
          </p:nvPr>
        </p:nvSpPr>
        <p:spPr/>
        <p:txBody>
          <a:bodyPr/>
          <a:lstStyle/>
          <a:p>
            <a:r>
              <a:rPr lang="en-US" dirty="0" smtClean="0"/>
              <a:t>Flask depends on extensions</a:t>
            </a:r>
          </a:p>
          <a:p>
            <a:r>
              <a:rPr lang="en-US" dirty="0" smtClean="0"/>
              <a:t>Extensions must be installed</a:t>
            </a:r>
          </a:p>
          <a:p>
            <a:r>
              <a:rPr lang="en-US" dirty="0" smtClean="0"/>
              <a:t>Two targets</a:t>
            </a:r>
          </a:p>
          <a:p>
            <a:pPr lvl="1"/>
            <a:r>
              <a:rPr lang="en-US" dirty="0" smtClean="0"/>
              <a:t>System or Python</a:t>
            </a:r>
          </a:p>
          <a:p>
            <a:pPr lvl="2"/>
            <a:r>
              <a:rPr lang="en-US" dirty="0" smtClean="0"/>
              <a:t>Globally available</a:t>
            </a:r>
          </a:p>
          <a:p>
            <a:pPr lvl="1"/>
            <a:r>
              <a:rPr lang="en-US" dirty="0" smtClean="0"/>
              <a:t>Local environment</a:t>
            </a:r>
          </a:p>
          <a:p>
            <a:pPr lvl="2"/>
            <a:r>
              <a:rPr lang="en-US" dirty="0" smtClean="0"/>
              <a:t>Available for just that project</a:t>
            </a:r>
          </a:p>
        </p:txBody>
      </p:sp>
      <p:sp>
        <p:nvSpPr>
          <p:cNvPr id="4" name="Rounded Rectangle 3"/>
          <p:cNvSpPr/>
          <p:nvPr/>
        </p:nvSpPr>
        <p:spPr>
          <a:xfrm>
            <a:off x="5126384" y="5055833"/>
            <a:ext cx="7065616" cy="18021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Pro Tip:</a:t>
            </a:r>
            <a:r>
              <a:rPr lang="en-US" sz="2000" dirty="0" smtClean="0"/>
              <a:t/>
            </a:r>
            <a:br>
              <a:rPr lang="en-US" sz="2000" dirty="0" smtClean="0"/>
            </a:br>
            <a:r>
              <a:rPr lang="en-US" sz="2000" dirty="0" smtClean="0"/>
              <a:t>It's generally best to use local environments</a:t>
            </a:r>
          </a:p>
          <a:p>
            <a:pPr algn="ctr"/>
            <a:r>
              <a:rPr lang="en-US" sz="2000" dirty="0" smtClean="0"/>
              <a:t>This allows you to upgrade individual projects</a:t>
            </a:r>
            <a:endParaRPr lang="en-US" sz="2000" dirty="0"/>
          </a:p>
        </p:txBody>
      </p:sp>
    </p:spTree>
    <p:extLst>
      <p:ext uri="{BB962C8B-B14F-4D97-AF65-F5344CB8AC3E}">
        <p14:creationId xmlns:p14="http://schemas.microsoft.com/office/powerpoint/2010/main" val="5662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Flask!</a:t>
            </a:r>
            <a:endParaRPr lang="en-US" dirty="0"/>
          </a:p>
        </p:txBody>
      </p:sp>
    </p:spTree>
    <p:extLst>
      <p:ext uri="{BB962C8B-B14F-4D97-AF65-F5344CB8AC3E}">
        <p14:creationId xmlns:p14="http://schemas.microsoft.com/office/powerpoint/2010/main" val="3789700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HTML primer</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1804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primer</a:t>
            </a:r>
            <a:endParaRPr lang="en-US" dirty="0"/>
          </a:p>
        </p:txBody>
      </p:sp>
      <p:sp>
        <p:nvSpPr>
          <p:cNvPr id="3" name="Content Placeholder 2"/>
          <p:cNvSpPr>
            <a:spLocks noGrp="1"/>
          </p:cNvSpPr>
          <p:nvPr>
            <p:ph sz="quarter" idx="10"/>
          </p:nvPr>
        </p:nvSpPr>
        <p:spPr/>
        <p:txBody>
          <a:bodyPr/>
          <a:lstStyle/>
          <a:p>
            <a:r>
              <a:rPr lang="en-US" dirty="0" smtClean="0"/>
              <a:t>HTML concepts</a:t>
            </a:r>
          </a:p>
          <a:p>
            <a:r>
              <a:rPr lang="en-US" dirty="0" smtClean="0"/>
              <a:t>Elements</a:t>
            </a:r>
          </a:p>
          <a:p>
            <a:r>
              <a:rPr lang="en-US" dirty="0" smtClean="0"/>
              <a:t>Attributes</a:t>
            </a:r>
          </a:p>
          <a:p>
            <a:r>
              <a:rPr lang="en-US" dirty="0" smtClean="0"/>
              <a:t>Additional resources</a:t>
            </a:r>
            <a:endParaRPr lang="en-US" dirty="0"/>
          </a:p>
        </p:txBody>
      </p:sp>
    </p:spTree>
    <p:extLst>
      <p:ext uri="{BB962C8B-B14F-4D97-AF65-F5344CB8AC3E}">
        <p14:creationId xmlns:p14="http://schemas.microsoft.com/office/powerpoint/2010/main" val="1331380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concepts</a:t>
            </a:r>
            <a:endParaRPr lang="en-US" dirty="0"/>
          </a:p>
        </p:txBody>
      </p:sp>
      <p:sp>
        <p:nvSpPr>
          <p:cNvPr id="3" name="Content Placeholder 2"/>
          <p:cNvSpPr>
            <a:spLocks noGrp="1"/>
          </p:cNvSpPr>
          <p:nvPr>
            <p:ph sz="quarter" idx="10"/>
          </p:nvPr>
        </p:nvSpPr>
        <p:spPr/>
        <p:txBody>
          <a:bodyPr/>
          <a:lstStyle/>
          <a:p>
            <a:r>
              <a:rPr lang="en-US" dirty="0" smtClean="0"/>
              <a:t>Hypertext markup language</a:t>
            </a:r>
          </a:p>
          <a:p>
            <a:r>
              <a:rPr lang="en-US" dirty="0" smtClean="0"/>
              <a:t>Standard markup for creating web pages</a:t>
            </a:r>
          </a:p>
          <a:p>
            <a:r>
              <a:rPr lang="en-US" dirty="0" smtClean="0"/>
              <a:t>Components</a:t>
            </a:r>
          </a:p>
          <a:p>
            <a:pPr lvl="1"/>
            <a:r>
              <a:rPr lang="en-US" dirty="0" smtClean="0"/>
              <a:t>Elements</a:t>
            </a:r>
          </a:p>
          <a:p>
            <a:pPr lvl="1"/>
            <a:r>
              <a:rPr lang="en-US" dirty="0" smtClean="0"/>
              <a:t>Attributes</a:t>
            </a:r>
          </a:p>
        </p:txBody>
      </p:sp>
    </p:spTree>
    <p:extLst>
      <p:ext uri="{BB962C8B-B14F-4D97-AF65-F5344CB8AC3E}">
        <p14:creationId xmlns:p14="http://schemas.microsoft.com/office/powerpoint/2010/main" val="1980885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sz="quarter" idx="10"/>
          </p:nvPr>
        </p:nvSpPr>
        <p:spPr/>
        <p:txBody>
          <a:bodyPr/>
          <a:lstStyle/>
          <a:p>
            <a:r>
              <a:rPr lang="en-US" dirty="0" smtClean="0"/>
              <a:t>Consist of tags</a:t>
            </a:r>
          </a:p>
          <a:p>
            <a:r>
              <a:rPr lang="en-US" dirty="0" smtClean="0"/>
              <a:t>Tags are contained in "angle brackets"</a:t>
            </a:r>
          </a:p>
          <a:p>
            <a:pPr marL="457046" lvl="1" indent="0">
              <a:buNone/>
            </a:pPr>
            <a:r>
              <a:rPr lang="en-US" dirty="0" smtClean="0"/>
              <a:t>	</a:t>
            </a:r>
            <a:r>
              <a:rPr lang="en-US" dirty="0" smtClean="0">
                <a:latin typeface="Consolas" panose="020B0609020204030204" pitchFamily="49" charset="0"/>
                <a:cs typeface="Consolas" panose="020B0609020204030204" pitchFamily="49" charset="0"/>
              </a:rPr>
              <a:t>&lt;&gt;</a:t>
            </a:r>
            <a:endParaRPr lang="en-US" dirty="0">
              <a:latin typeface="Consolas" panose="020B0609020204030204" pitchFamily="49" charset="0"/>
              <a:cs typeface="Consolas" panose="020B0609020204030204" pitchFamily="49" charset="0"/>
            </a:endParaRPr>
          </a:p>
          <a:p>
            <a:r>
              <a:rPr lang="en-US" dirty="0" smtClean="0"/>
              <a:t>Typically in open/close pairs</a:t>
            </a:r>
          </a:p>
          <a:p>
            <a:pPr marL="457046" lvl="1" indent="0">
              <a:buNone/>
            </a:pPr>
            <a:r>
              <a:rPr lang="en-US" dirty="0">
                <a:latin typeface="Consolas" panose="020B0609020204030204" pitchFamily="49" charset="0"/>
                <a:cs typeface="Consolas" panose="020B0609020204030204" pitchFamily="49" charset="0"/>
              </a:rPr>
              <a:t>	&lt;body&gt;</a:t>
            </a:r>
          </a:p>
          <a:p>
            <a:pPr marL="457046" lvl="1" indent="0">
              <a:buNone/>
            </a:pPr>
            <a:r>
              <a:rPr lang="en-US" dirty="0">
                <a:latin typeface="Consolas" panose="020B0609020204030204" pitchFamily="49" charset="0"/>
                <a:cs typeface="Consolas" panose="020B0609020204030204" pitchFamily="49" charset="0"/>
              </a:rPr>
              <a:t>	&lt;/body</a:t>
            </a:r>
            <a:r>
              <a:rPr lang="en-US" dirty="0" smtClean="0">
                <a:latin typeface="Consolas" panose="020B0609020204030204" pitchFamily="49" charset="0"/>
                <a:cs typeface="Consolas" panose="020B0609020204030204" pitchFamily="49" charset="0"/>
              </a:rPr>
              <a:t>&gt;</a:t>
            </a:r>
          </a:p>
          <a:p>
            <a:r>
              <a:rPr lang="en-US" dirty="0" smtClean="0"/>
              <a:t>Technically case insensitive</a:t>
            </a:r>
          </a:p>
          <a:p>
            <a:pPr lvl="1"/>
            <a:r>
              <a:rPr lang="en-US" dirty="0" smtClean="0"/>
              <a:t>Convention is to use lower case letters</a:t>
            </a:r>
          </a:p>
        </p:txBody>
      </p:sp>
    </p:spTree>
    <p:extLst>
      <p:ext uri="{BB962C8B-B14F-4D97-AF65-F5344CB8AC3E}">
        <p14:creationId xmlns:p14="http://schemas.microsoft.com/office/powerpoint/2010/main" val="2296518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tags</a:t>
            </a:r>
            <a:endParaRPr lang="en-US" dirty="0"/>
          </a:p>
        </p:txBody>
      </p:sp>
      <p:sp>
        <p:nvSpPr>
          <p:cNvPr id="3" name="Content Placeholder 2"/>
          <p:cNvSpPr>
            <a:spLocks noGrp="1"/>
          </p:cNvSpPr>
          <p:nvPr>
            <p:ph sz="quarter" idx="10"/>
          </p:nvPr>
        </p:nvSpPr>
        <p:spPr/>
        <p:txBody>
          <a:bodyPr/>
          <a:lstStyle/>
          <a:p>
            <a:r>
              <a:rPr lang="en-US" dirty="0" smtClean="0"/>
              <a:t>Browsers will always make a "best effort" at rendering pages</a:t>
            </a:r>
          </a:p>
          <a:p>
            <a:pPr lvl="1"/>
            <a:r>
              <a:rPr lang="en-US" dirty="0" smtClean="0"/>
              <a:t>HTML doesn't need to be perfect</a:t>
            </a:r>
          </a:p>
          <a:p>
            <a:pPr lvl="1"/>
            <a:r>
              <a:rPr lang="en-US" dirty="0" smtClean="0"/>
              <a:t>Try to make it as clean as possible</a:t>
            </a:r>
          </a:p>
          <a:p>
            <a:pPr lvl="2"/>
            <a:r>
              <a:rPr lang="en-US" dirty="0" smtClean="0"/>
              <a:t>Aids the browser</a:t>
            </a:r>
          </a:p>
          <a:p>
            <a:pPr lvl="2"/>
            <a:r>
              <a:rPr lang="en-US" dirty="0" smtClean="0"/>
              <a:t>Aids the developer</a:t>
            </a:r>
          </a:p>
          <a:p>
            <a:r>
              <a:rPr lang="en-US" dirty="0" smtClean="0"/>
              <a:t>Tags with nothing between the open and close can be left open</a:t>
            </a:r>
          </a:p>
          <a:p>
            <a:pPr lvl="1"/>
            <a:r>
              <a:rPr lang="en-US" dirty="0" smtClean="0"/>
              <a:t>However, best practice is to close them</a:t>
            </a:r>
          </a:p>
          <a:p>
            <a:pPr lvl="1"/>
            <a:r>
              <a:rPr lang="en-US" dirty="0" smtClean="0"/>
              <a:t>Shortcut</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br</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29680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4416" y="716919"/>
            <a:ext cx="3203168" cy="575318"/>
          </a:xfrm>
        </p:spPr>
        <p:txBody>
          <a:bodyPr>
            <a:normAutofit fontScale="90000"/>
          </a:bodyPr>
          <a:lstStyle/>
          <a:p>
            <a:r>
              <a:rPr lang="en-US" dirty="0" smtClean="0">
                <a:solidFill>
                  <a:schemeClr val="bg1"/>
                </a:solidFill>
              </a:rPr>
              <a:t>Element types</a:t>
            </a:r>
            <a:endParaRPr lang="en-US" dirty="0">
              <a:solidFill>
                <a:schemeClr val="bg1"/>
              </a:solidFill>
            </a:endParaRPr>
          </a:p>
        </p:txBody>
      </p:sp>
      <p:sp>
        <p:nvSpPr>
          <p:cNvPr id="5" name="TextBox 4"/>
          <p:cNvSpPr txBox="1"/>
          <p:nvPr/>
        </p:nvSpPr>
        <p:spPr>
          <a:xfrm>
            <a:off x="1078814" y="2141456"/>
            <a:ext cx="2898486" cy="3416320"/>
          </a:xfrm>
          <a:prstGeom prst="rect">
            <a:avLst/>
          </a:prstGeom>
          <a:noFill/>
        </p:spPr>
        <p:txBody>
          <a:bodyPr wrap="none" rtlCol="0">
            <a:spAutoFit/>
          </a:bodyPr>
          <a:lstStyle/>
          <a:p>
            <a:r>
              <a:rPr lang="en-US" sz="2400" dirty="0" smtClean="0">
                <a:solidFill>
                  <a:prstClr val="white"/>
                </a:solidFill>
              </a:rPr>
              <a:t>Semantic:</a:t>
            </a:r>
          </a:p>
          <a:p>
            <a:endParaRPr lang="en-US" sz="2400" dirty="0">
              <a:solidFill>
                <a:prstClr val="white"/>
              </a:solidFill>
            </a:endParaRPr>
          </a:p>
          <a:p>
            <a:r>
              <a:rPr lang="en-US" sz="2400" dirty="0" smtClean="0">
                <a:solidFill>
                  <a:prstClr val="white"/>
                </a:solidFill>
              </a:rPr>
              <a:t>Used to describe data</a:t>
            </a:r>
          </a:p>
          <a:p>
            <a:r>
              <a:rPr lang="en-US" sz="2400" dirty="0">
                <a:solidFill>
                  <a:prstClr val="white"/>
                </a:solidFill>
              </a:rPr>
              <a:t>New </a:t>
            </a:r>
            <a:r>
              <a:rPr lang="en-US" sz="2400" dirty="0" smtClean="0">
                <a:solidFill>
                  <a:prstClr val="white"/>
                </a:solidFill>
              </a:rPr>
              <a:t>with </a:t>
            </a:r>
            <a:r>
              <a:rPr lang="en-US" sz="2400" dirty="0">
                <a:solidFill>
                  <a:prstClr val="white"/>
                </a:solidFill>
              </a:rPr>
              <a:t>HTML5</a:t>
            </a:r>
          </a:p>
          <a:p>
            <a:endParaRPr lang="en-US" sz="2400" dirty="0">
              <a:solidFill>
                <a:prstClr val="white"/>
              </a:solidFill>
            </a:endParaRPr>
          </a:p>
          <a:p>
            <a:r>
              <a:rPr lang="en-US" sz="2400" dirty="0" smtClean="0">
                <a:solidFill>
                  <a:prstClr val="white"/>
                </a:solidFill>
              </a:rPr>
              <a:t>Examples:</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header</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footer</a:t>
            </a:r>
          </a:p>
          <a:p>
            <a:pPr marL="342900" indent="-342900">
              <a:buFont typeface="Arial" panose="020B0604020202020204" pitchFamily="34" charset="0"/>
              <a:buChar char="•"/>
            </a:pPr>
            <a:r>
              <a:rPr lang="en-US" sz="2400" dirty="0" err="1" smtClean="0">
                <a:solidFill>
                  <a:prstClr val="white"/>
                </a:solidFill>
                <a:latin typeface="Consolas" panose="020B0609020204030204" pitchFamily="49" charset="0"/>
                <a:cs typeface="Consolas" panose="020B0609020204030204" pitchFamily="49" charset="0"/>
              </a:rPr>
              <a:t>nav</a:t>
            </a:r>
            <a:endParaRPr lang="en-US" sz="2400" dirty="0">
              <a:solidFill>
                <a:prstClr val="white"/>
              </a:solidFill>
              <a:latin typeface="Consolas" panose="020B0609020204030204" pitchFamily="49" charset="0"/>
              <a:cs typeface="Consolas" panose="020B0609020204030204" pitchFamily="49" charset="0"/>
            </a:endParaRPr>
          </a:p>
        </p:txBody>
      </p:sp>
      <p:sp>
        <p:nvSpPr>
          <p:cNvPr id="6" name="TextBox 5"/>
          <p:cNvSpPr txBox="1"/>
          <p:nvPr/>
        </p:nvSpPr>
        <p:spPr>
          <a:xfrm>
            <a:off x="4646757" y="2141456"/>
            <a:ext cx="2665217" cy="3416320"/>
          </a:xfrm>
          <a:prstGeom prst="rect">
            <a:avLst/>
          </a:prstGeom>
          <a:noFill/>
        </p:spPr>
        <p:txBody>
          <a:bodyPr wrap="none" rtlCol="0">
            <a:spAutoFit/>
          </a:bodyPr>
          <a:lstStyle/>
          <a:p>
            <a:r>
              <a:rPr lang="en-US" sz="2400" dirty="0" smtClean="0">
                <a:solidFill>
                  <a:prstClr val="white"/>
                </a:solidFill>
              </a:rPr>
              <a:t>Controls:</a:t>
            </a:r>
          </a:p>
          <a:p>
            <a:endParaRPr lang="en-US" sz="2400" dirty="0">
              <a:solidFill>
                <a:prstClr val="white"/>
              </a:solidFill>
            </a:endParaRPr>
          </a:p>
          <a:p>
            <a:r>
              <a:rPr lang="en-US" sz="2400" dirty="0" smtClean="0">
                <a:solidFill>
                  <a:prstClr val="white"/>
                </a:solidFill>
              </a:rPr>
              <a:t>Add items to a page</a:t>
            </a:r>
          </a:p>
          <a:p>
            <a:r>
              <a:rPr lang="en-US" sz="2400" dirty="0" smtClean="0">
                <a:solidFill>
                  <a:prstClr val="white"/>
                </a:solidFill>
              </a:rPr>
              <a:t>Commonly forms</a:t>
            </a:r>
          </a:p>
          <a:p>
            <a:endParaRPr lang="en-US" sz="2400" dirty="0">
              <a:solidFill>
                <a:prstClr val="white"/>
              </a:solidFill>
            </a:endParaRPr>
          </a:p>
          <a:p>
            <a:r>
              <a:rPr lang="en-US" sz="2400" dirty="0" smtClean="0">
                <a:solidFill>
                  <a:prstClr val="white"/>
                </a:solidFill>
              </a:rPr>
              <a:t>Examples:</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button</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a</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input</a:t>
            </a:r>
            <a:endParaRPr lang="en-US" sz="2400" dirty="0">
              <a:solidFill>
                <a:prstClr val="white"/>
              </a:solidFill>
              <a:latin typeface="Consolas" panose="020B0609020204030204" pitchFamily="49" charset="0"/>
              <a:cs typeface="Consolas" panose="020B0609020204030204" pitchFamily="49" charset="0"/>
            </a:endParaRPr>
          </a:p>
        </p:txBody>
      </p:sp>
      <p:sp>
        <p:nvSpPr>
          <p:cNvPr id="7" name="TextBox 6"/>
          <p:cNvSpPr txBox="1"/>
          <p:nvPr/>
        </p:nvSpPr>
        <p:spPr>
          <a:xfrm>
            <a:off x="8214700" y="2141456"/>
            <a:ext cx="3174331" cy="3416320"/>
          </a:xfrm>
          <a:prstGeom prst="rect">
            <a:avLst/>
          </a:prstGeom>
          <a:noFill/>
        </p:spPr>
        <p:txBody>
          <a:bodyPr wrap="none" rtlCol="0">
            <a:spAutoFit/>
          </a:bodyPr>
          <a:lstStyle/>
          <a:p>
            <a:r>
              <a:rPr lang="en-US" sz="2400" dirty="0" smtClean="0">
                <a:solidFill>
                  <a:prstClr val="white"/>
                </a:solidFill>
              </a:rPr>
              <a:t>Display:</a:t>
            </a:r>
          </a:p>
          <a:p>
            <a:endParaRPr lang="en-US" sz="2400" dirty="0">
              <a:solidFill>
                <a:prstClr val="white"/>
              </a:solidFill>
            </a:endParaRPr>
          </a:p>
          <a:p>
            <a:r>
              <a:rPr lang="en-US" sz="2400" dirty="0" smtClean="0">
                <a:solidFill>
                  <a:prstClr val="white"/>
                </a:solidFill>
              </a:rPr>
              <a:t>Only determines format</a:t>
            </a:r>
          </a:p>
          <a:p>
            <a:r>
              <a:rPr lang="en-US" sz="2400" dirty="0" smtClean="0">
                <a:solidFill>
                  <a:prstClr val="white"/>
                </a:solidFill>
              </a:rPr>
              <a:t>Generally avoid</a:t>
            </a:r>
          </a:p>
          <a:p>
            <a:endParaRPr lang="en-US" sz="2400" dirty="0">
              <a:solidFill>
                <a:prstClr val="white"/>
              </a:solidFill>
            </a:endParaRPr>
          </a:p>
          <a:p>
            <a:r>
              <a:rPr lang="en-US" sz="2400" dirty="0" smtClean="0">
                <a:solidFill>
                  <a:prstClr val="white"/>
                </a:solidFill>
              </a:rPr>
              <a:t>Examples:</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b</a:t>
            </a:r>
          </a:p>
          <a:p>
            <a:pPr marL="342900" indent="-342900">
              <a:buFont typeface="Arial" panose="020B0604020202020204" pitchFamily="34" charset="0"/>
              <a:buChar char="•"/>
            </a:pPr>
            <a:r>
              <a:rPr lang="en-US" sz="2400" dirty="0" err="1" smtClean="0">
                <a:solidFill>
                  <a:prstClr val="white"/>
                </a:solidFill>
                <a:latin typeface="Consolas" panose="020B0609020204030204" pitchFamily="49" charset="0"/>
                <a:cs typeface="Consolas" panose="020B0609020204030204" pitchFamily="49" charset="0"/>
              </a:rPr>
              <a:t>em</a:t>
            </a:r>
            <a:endParaRPr lang="en-US" sz="2400" dirty="0" smtClean="0">
              <a:solidFill>
                <a:prstClr val="white"/>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strong</a:t>
            </a:r>
            <a:endParaRPr lang="en-US" sz="2400" dirty="0">
              <a:solidFill>
                <a:prstClr val="white"/>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647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491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HTML page</a:t>
            </a:r>
            <a:endParaRPr lang="en-US" dirty="0"/>
          </a:p>
        </p:txBody>
      </p:sp>
      <p:sp>
        <p:nvSpPr>
          <p:cNvPr id="5" name="Rounded Rectangle 4"/>
          <p:cNvSpPr/>
          <p:nvPr/>
        </p:nvSpPr>
        <p:spPr>
          <a:xfrm>
            <a:off x="304800" y="914400"/>
            <a:ext cx="11310551" cy="5865341"/>
          </a:xfrm>
          <a:prstGeom prst="roundRect">
            <a:avLst>
              <a:gd name="adj"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Consolas" panose="020B0609020204030204" pitchFamily="49" charset="0"/>
                <a:cs typeface="Consolas" panose="020B0609020204030204" pitchFamily="49" charset="0"/>
              </a:rPr>
              <a:t>&lt;html&gt;</a:t>
            </a: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6" name="Rounded Rectangle 5"/>
          <p:cNvSpPr/>
          <p:nvPr/>
        </p:nvSpPr>
        <p:spPr>
          <a:xfrm>
            <a:off x="943232" y="1747229"/>
            <a:ext cx="10013092" cy="1836232"/>
          </a:xfrm>
          <a:prstGeom prst="roundRect">
            <a:avLst>
              <a:gd name="adj" fmla="val 41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&lt;head&gt;</a:t>
            </a:r>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  &lt;title&gt;Hello, Python!&lt;/title&gt;</a:t>
            </a:r>
          </a:p>
          <a:p>
            <a:r>
              <a:rPr lang="en-US" sz="4000" dirty="0" smtClean="0">
                <a:latin typeface="Consolas" panose="020B0609020204030204" pitchFamily="49" charset="0"/>
                <a:cs typeface="Consolas" panose="020B0609020204030204" pitchFamily="49" charset="0"/>
              </a:rPr>
              <a:t>&lt;/head&gt;</a:t>
            </a:r>
            <a:endParaRPr lang="en-US" sz="4000" dirty="0">
              <a:latin typeface="Consolas" panose="020B0609020204030204" pitchFamily="49" charset="0"/>
              <a:cs typeface="Consolas" panose="020B0609020204030204" pitchFamily="49" charset="0"/>
            </a:endParaRPr>
          </a:p>
        </p:txBody>
      </p:sp>
      <p:sp>
        <p:nvSpPr>
          <p:cNvPr id="7" name="Rounded Rectangle 6"/>
          <p:cNvSpPr/>
          <p:nvPr/>
        </p:nvSpPr>
        <p:spPr>
          <a:xfrm>
            <a:off x="943232" y="3861618"/>
            <a:ext cx="10013092" cy="1836232"/>
          </a:xfrm>
          <a:prstGeom prst="roundRect">
            <a:avLst>
              <a:gd name="adj" fmla="val 41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&lt;body&gt;</a:t>
            </a:r>
          </a:p>
          <a:p>
            <a:r>
              <a:rPr lang="en-US" sz="4000" dirty="0" smtClean="0">
                <a:latin typeface="Consolas" panose="020B0609020204030204" pitchFamily="49" charset="0"/>
                <a:cs typeface="Consolas" panose="020B0609020204030204" pitchFamily="49" charset="0"/>
              </a:rPr>
              <a:t>  &lt;div&gt;Hello, HTML!&lt;/div&gt;</a:t>
            </a:r>
          </a:p>
          <a:p>
            <a:r>
              <a:rPr lang="en-US" sz="4000" dirty="0" smtClean="0">
                <a:latin typeface="Consolas" panose="020B0609020204030204" pitchFamily="49" charset="0"/>
                <a:cs typeface="Consolas" panose="020B0609020204030204" pitchFamily="49" charset="0"/>
              </a:rPr>
              <a:t>&lt;/body&gt;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1063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quarter" idx="10"/>
          </p:nvPr>
        </p:nvSpPr>
        <p:spPr/>
        <p:txBody>
          <a:bodyPr/>
          <a:lstStyle/>
          <a:p>
            <a:r>
              <a:rPr lang="en-US" dirty="0" smtClean="0"/>
              <a:t>Used to add additional context to elements</a:t>
            </a:r>
          </a:p>
          <a:p>
            <a:r>
              <a:rPr lang="en-US" dirty="0" smtClean="0"/>
              <a:t>Always placed in the opening tag</a:t>
            </a:r>
          </a:p>
          <a:p>
            <a:r>
              <a:rPr lang="en-US" dirty="0" smtClean="0"/>
              <a:t>Typically key/value pairs</a:t>
            </a:r>
          </a:p>
          <a:p>
            <a:pPr lvl="1"/>
            <a:r>
              <a:rPr lang="en-US" dirty="0" smtClean="0"/>
              <a:t>Single or double quotes</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&lt;input type='text' /&gt;</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&lt;a </a:t>
            </a:r>
            <a:r>
              <a:rPr lang="en-US" sz="2800" dirty="0" err="1" smtClean="0">
                <a:latin typeface="Consolas" panose="020B0609020204030204" pitchFamily="49" charset="0"/>
                <a:cs typeface="Consolas" panose="020B0609020204030204" pitchFamily="49" charset="0"/>
              </a:rPr>
              <a:t>href</a:t>
            </a:r>
            <a:r>
              <a:rPr lang="en-US" sz="2800" dirty="0" smtClean="0">
                <a:latin typeface="Consolas" panose="020B0609020204030204" pitchFamily="49" charset="0"/>
                <a:cs typeface="Consolas" panose="020B0609020204030204" pitchFamily="49" charset="0"/>
              </a:rPr>
              <a:t>='http://www.microsoft.com'&gt;Microsoft&lt;/a&gt;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6974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 Basics</a:t>
            </a:r>
            <a:endParaRPr lang="en-US" dirty="0"/>
          </a:p>
        </p:txBody>
      </p:sp>
    </p:spTree>
    <p:extLst>
      <p:ext uri="{BB962C8B-B14F-4D97-AF65-F5344CB8AC3E}">
        <p14:creationId xmlns:p14="http://schemas.microsoft.com/office/powerpoint/2010/main" val="14666047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resources</a:t>
            </a:r>
            <a:endParaRPr lang="en-US" dirty="0"/>
          </a:p>
        </p:txBody>
      </p:sp>
      <p:sp>
        <p:nvSpPr>
          <p:cNvPr id="4" name="Content Placeholder 3"/>
          <p:cNvSpPr>
            <a:spLocks noGrp="1"/>
          </p:cNvSpPr>
          <p:nvPr>
            <p:ph sz="quarter" idx="10"/>
          </p:nvPr>
        </p:nvSpPr>
        <p:spPr/>
        <p:txBody>
          <a:bodyPr/>
          <a:lstStyle/>
          <a:p>
            <a:r>
              <a:rPr lang="en-US" dirty="0" smtClean="0"/>
              <a:t>Microsoft Virtual Academy</a:t>
            </a:r>
          </a:p>
          <a:p>
            <a:pPr lvl="1"/>
            <a:r>
              <a:rPr lang="en-US" dirty="0" smtClean="0"/>
              <a:t>HTML5 </a:t>
            </a:r>
            <a:r>
              <a:rPr lang="en-US" dirty="0"/>
              <a:t>&amp; CSS3 Fundamentals: Development for Absolute Beginners</a:t>
            </a:r>
          </a:p>
          <a:p>
            <a:r>
              <a:rPr lang="en-US" dirty="0" smtClean="0"/>
              <a:t>Microsoft Official Courseware</a:t>
            </a:r>
          </a:p>
          <a:p>
            <a:pPr lvl="1"/>
            <a:r>
              <a:rPr lang="en-US" dirty="0"/>
              <a:t>20480: Programming in HTML5 with JavaScript and </a:t>
            </a:r>
            <a:r>
              <a:rPr lang="en-US" dirty="0" smtClean="0"/>
              <a:t>CSS3</a:t>
            </a:r>
          </a:p>
          <a:p>
            <a:r>
              <a:rPr lang="en-US" dirty="0" smtClean="0"/>
              <a:t>Microsoft Press</a:t>
            </a:r>
          </a:p>
          <a:p>
            <a:pPr lvl="1"/>
            <a:r>
              <a:rPr lang="en-US" dirty="0"/>
              <a:t>HTML5 Step by </a:t>
            </a:r>
            <a:r>
              <a:rPr lang="en-US" dirty="0" smtClean="0"/>
              <a:t>Step</a:t>
            </a:r>
          </a:p>
          <a:p>
            <a:pPr lvl="1"/>
            <a:r>
              <a:rPr lang="en-US" dirty="0"/>
              <a:t>Training Guide: Programming in HTML5 with JavaScript and CSS3</a:t>
            </a:r>
          </a:p>
        </p:txBody>
      </p:sp>
    </p:spTree>
    <p:extLst>
      <p:ext uri="{BB962C8B-B14F-4D97-AF65-F5344CB8AC3E}">
        <p14:creationId xmlns:p14="http://schemas.microsoft.com/office/powerpoint/2010/main" val="298752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manage Python environments</a:t>
            </a:r>
          </a:p>
          <a:p>
            <a:r>
              <a:rPr lang="en-US" dirty="0" smtClean="0"/>
              <a:t>Begin developing web applications using Flask and Python</a:t>
            </a:r>
            <a:endParaRPr lang="en-US" dirty="0"/>
          </a:p>
        </p:txBody>
      </p:sp>
    </p:spTree>
    <p:extLst>
      <p:ext uri="{BB962C8B-B14F-4D97-AF65-F5344CB8AC3E}">
        <p14:creationId xmlns:p14="http://schemas.microsoft.com/office/powerpoint/2010/main" val="20535506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 knowledge?</a:t>
            </a:r>
            <a:endParaRPr lang="en-US" dirty="0"/>
          </a:p>
        </p:txBody>
      </p:sp>
      <p:sp>
        <p:nvSpPr>
          <p:cNvPr id="3" name="Content Placeholder 2"/>
          <p:cNvSpPr>
            <a:spLocks noGrp="1"/>
          </p:cNvSpPr>
          <p:nvPr>
            <p:ph sz="quarter" idx="10"/>
          </p:nvPr>
        </p:nvSpPr>
        <p:spPr/>
        <p:txBody>
          <a:bodyPr/>
          <a:lstStyle/>
          <a:p>
            <a:r>
              <a:rPr lang="en-US" dirty="0" smtClean="0"/>
              <a:t>Begin pursuing deeper knowledge of web application development</a:t>
            </a:r>
            <a:endParaRPr lang="en-US" dirty="0"/>
          </a:p>
        </p:txBody>
      </p:sp>
    </p:spTree>
    <p:extLst>
      <p:ext uri="{BB962C8B-B14F-4D97-AF65-F5344CB8AC3E}">
        <p14:creationId xmlns:p14="http://schemas.microsoft.com/office/powerpoint/2010/main" val="1591784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4971153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web sites with Python and Flask</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Data storage locations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Creating web pages in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Using Redis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Requesting user input</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Cloud deployment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r>
              <a:rPr lang="en-US" dirty="0" smtClean="0"/>
              <a:t>Suggested Prerequisites/Supporting Material</a:t>
            </a:r>
          </a:p>
          <a:p>
            <a:pPr lvl="1"/>
            <a:r>
              <a:rPr lang="en-US" dirty="0"/>
              <a:t>Some Python </a:t>
            </a:r>
            <a:r>
              <a:rPr lang="en-US" dirty="0" smtClean="0"/>
              <a:t>experience</a:t>
            </a:r>
          </a:p>
          <a:p>
            <a:pPr lvl="1"/>
            <a:r>
              <a:rPr lang="en-US" dirty="0" smtClean="0"/>
              <a:t>MVC experience</a:t>
            </a:r>
          </a:p>
          <a:p>
            <a:pPr lvl="1"/>
            <a:r>
              <a:rPr lang="en-US" dirty="0" smtClean="0"/>
              <a:t>Introduction to Programming with Python MVA</a:t>
            </a: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WebDevPythonFlask</a:t>
            </a:r>
            <a:r>
              <a:rPr lang="en-US" b="1" dirty="0"/>
              <a:t> </a:t>
            </a:r>
            <a:r>
              <a:rPr lang="en-US" dirty="0" smtClean="0"/>
              <a:t>(expires January 15, 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Flask</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web application?</a:t>
            </a:r>
          </a:p>
          <a:p>
            <a:r>
              <a:rPr lang="en-GB" dirty="0" smtClean="0"/>
              <a:t>What is Flask?</a:t>
            </a:r>
            <a:endParaRPr lang="en-GB" dirty="0"/>
          </a:p>
          <a:p>
            <a:r>
              <a:rPr lang="en-GB" dirty="0" smtClean="0"/>
              <a:t>Why Flask?</a:t>
            </a:r>
          </a:p>
          <a:p>
            <a:r>
              <a:rPr lang="en-GB" dirty="0" smtClean="0"/>
              <a:t>Getting started</a:t>
            </a:r>
          </a:p>
          <a:p>
            <a:r>
              <a:rPr lang="en-GB" dirty="0" smtClean="0"/>
              <a:t>Hello, Flask</a:t>
            </a:r>
          </a:p>
          <a:p>
            <a:r>
              <a:rPr lang="en-US" dirty="0"/>
              <a:t>HTML primer</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a web application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27aa9422-7f1f-4c84-9cdf-302b1a67e513"/>
    <ds:schemaRef ds:uri="http://schemas.microsoft.com/office/2006/metadata/properties"/>
    <ds:schemaRef ds:uri="http://purl.org/dc/terms/"/>
    <ds:schemaRef ds:uri="http://schemas.microsoft.com/sharepoint/v3"/>
    <ds:schemaRef ds:uri="230e9df3-be65-4c73-a93b-d1236ebd677e"/>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11874</TotalTime>
  <Words>910</Words>
  <Application>Microsoft Office PowerPoint</Application>
  <PresentationFormat>Widescreen</PresentationFormat>
  <Paragraphs>231</Paragraphs>
  <Slides>36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Consolas</vt:lpstr>
      <vt:lpstr>Segoe</vt:lpstr>
      <vt:lpstr>Segoe UI</vt:lpstr>
      <vt:lpstr>Segoe UI Light</vt:lpstr>
      <vt:lpstr>1_Office Theme</vt:lpstr>
      <vt:lpstr>Introduction to web sites with Python and Flask</vt:lpstr>
      <vt:lpstr>Meet Susan Ibach| ‏@hockeygeekgirl</vt:lpstr>
      <vt:lpstr>Meet Christopher Harrison | ‏@geektrainer </vt:lpstr>
      <vt:lpstr>Course Topics</vt:lpstr>
      <vt:lpstr>Setting Expectations</vt:lpstr>
      <vt:lpstr>     Join the MVA Community!</vt:lpstr>
      <vt:lpstr>PowerPoint Presentation</vt:lpstr>
      <vt:lpstr>Module Overview</vt:lpstr>
      <vt:lpstr>PowerPoint Presentation</vt:lpstr>
      <vt:lpstr>PowerPoint Presentation</vt:lpstr>
      <vt:lpstr>Web applications defined</vt:lpstr>
      <vt:lpstr>PowerPoint Presentation</vt:lpstr>
      <vt:lpstr>Flask is a microframework for Python based on Werkzeug, Jinja 2 and good intentions. </vt:lpstr>
      <vt:lpstr>Flask defined</vt:lpstr>
      <vt:lpstr>Flask features</vt:lpstr>
      <vt:lpstr>PowerPoint Presentation</vt:lpstr>
      <vt:lpstr>Why Flask?</vt:lpstr>
      <vt:lpstr>PowerPoint Presentation</vt:lpstr>
      <vt:lpstr>Getting started</vt:lpstr>
      <vt:lpstr>You need to install software on your PC/laptop</vt:lpstr>
      <vt:lpstr>The installation steps are explained at the Python Tools for Visual Studio website</vt:lpstr>
      <vt:lpstr>Environments</vt:lpstr>
      <vt:lpstr>Hello, Flask!</vt:lpstr>
      <vt:lpstr>PowerPoint Presentation</vt:lpstr>
      <vt:lpstr>HTML primer</vt:lpstr>
      <vt:lpstr>HTML concepts</vt:lpstr>
      <vt:lpstr>Elements</vt:lpstr>
      <vt:lpstr>Closing tags</vt:lpstr>
      <vt:lpstr>Element types</vt:lpstr>
      <vt:lpstr>Standard HTML page</vt:lpstr>
      <vt:lpstr>Attributes</vt:lpstr>
      <vt:lpstr>HTML Basics</vt:lpstr>
      <vt:lpstr>Additional resources</vt:lpstr>
      <vt:lpstr>What did we learn?</vt:lpstr>
      <vt:lpstr>What can we do with this knowledge?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73</cp:revision>
  <dcterms:created xsi:type="dcterms:W3CDTF">2013-02-15T23:12:42Z</dcterms:created>
  <dcterms:modified xsi:type="dcterms:W3CDTF">2014-12-17T18:04:58Z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