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77" r:id="rId5"/>
    <p:sldId id="303" r:id="rId6"/>
    <p:sldId id="278" r:id="rId7"/>
    <p:sldId id="289" r:id="rId8"/>
    <p:sldId id="290" r:id="rId9"/>
    <p:sldId id="291" r:id="rId10"/>
    <p:sldId id="292" r:id="rId11"/>
    <p:sldId id="293" r:id="rId12"/>
    <p:sldId id="294" r:id="rId13"/>
    <p:sldId id="295" r:id="rId14"/>
    <p:sldId id="296" r:id="rId15"/>
    <p:sldId id="297" r:id="rId16"/>
    <p:sldId id="299" r:id="rId17"/>
    <p:sldId id="298" r:id="rId18"/>
    <p:sldId id="300" r:id="rId19"/>
    <p:sldId id="301" r:id="rId20"/>
    <p:sldId id="309" r:id="rId21"/>
    <p:sldId id="306" r:id="rId22"/>
    <p:sldId id="307" r:id="rId23"/>
    <p:sldId id="308" r:id="rId24"/>
    <p:sldId id="302" r:id="rId25"/>
    <p:sldId id="304" r:id="rId26"/>
    <p:sldId id="305"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80" d="100"/>
          <a:sy n="80" d="100"/>
        </p:scale>
        <p:origin x="312" y="7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12/17/2014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Creating a web interface</a:t>
            </a:r>
            <a:endParaRPr lang="en-US" dirty="0"/>
          </a:p>
        </p:txBody>
      </p:sp>
      <p:sp>
        <p:nvSpPr>
          <p:cNvPr id="4" name="Subtitle 3"/>
          <p:cNvSpPr>
            <a:spLocks noGrp="1"/>
          </p:cNvSpPr>
          <p:nvPr>
            <p:ph type="subTitle" idx="1"/>
          </p:nvPr>
        </p:nvSpPr>
        <p:spPr/>
        <p:txBody>
          <a:bodyPr/>
          <a:lstStyle/>
          <a:p>
            <a:r>
              <a:rPr lang="en-US" dirty="0" smtClean="0"/>
              <a:t>Susan Ibach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Jinja</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55666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Jinja</a:t>
            </a:r>
            <a:endParaRPr lang="en-US" dirty="0"/>
          </a:p>
        </p:txBody>
      </p:sp>
      <p:sp>
        <p:nvSpPr>
          <p:cNvPr id="5" name="Content Placeholder 4"/>
          <p:cNvSpPr>
            <a:spLocks noGrp="1"/>
          </p:cNvSpPr>
          <p:nvPr>
            <p:ph sz="quarter" idx="10"/>
          </p:nvPr>
        </p:nvSpPr>
        <p:spPr/>
        <p:txBody>
          <a:bodyPr/>
          <a:lstStyle/>
          <a:p>
            <a:r>
              <a:rPr lang="en-US" dirty="0" smtClean="0"/>
              <a:t>What is Jinja?</a:t>
            </a:r>
          </a:p>
          <a:p>
            <a:r>
              <a:rPr lang="en-US" dirty="0" smtClean="0"/>
              <a:t>Jinja basics</a:t>
            </a:r>
          </a:p>
          <a:p>
            <a:r>
              <a:rPr lang="en-US" dirty="0" smtClean="0"/>
              <a:t>Reading variables</a:t>
            </a:r>
          </a:p>
          <a:p>
            <a:r>
              <a:rPr lang="en-US" dirty="0" smtClean="0"/>
              <a:t>Adding logic</a:t>
            </a:r>
          </a:p>
          <a:p>
            <a:r>
              <a:rPr lang="en-US" dirty="0" smtClean="0"/>
              <a:t>Design best practices</a:t>
            </a:r>
            <a:endParaRPr lang="en-US" dirty="0"/>
          </a:p>
        </p:txBody>
      </p:sp>
    </p:spTree>
    <p:extLst>
      <p:ext uri="{BB962C8B-B14F-4D97-AF65-F5344CB8AC3E}">
        <p14:creationId xmlns:p14="http://schemas.microsoft.com/office/powerpoint/2010/main" val="751589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Jinja?</a:t>
            </a:r>
            <a:endParaRPr lang="en-US" dirty="0"/>
          </a:p>
        </p:txBody>
      </p:sp>
      <p:sp>
        <p:nvSpPr>
          <p:cNvPr id="3" name="Content Placeholder 2"/>
          <p:cNvSpPr>
            <a:spLocks noGrp="1"/>
          </p:cNvSpPr>
          <p:nvPr>
            <p:ph sz="quarter" idx="10"/>
          </p:nvPr>
        </p:nvSpPr>
        <p:spPr/>
        <p:txBody>
          <a:bodyPr/>
          <a:lstStyle/>
          <a:p>
            <a:r>
              <a:rPr lang="en-US" dirty="0" smtClean="0"/>
              <a:t>Template language</a:t>
            </a:r>
          </a:p>
          <a:p>
            <a:r>
              <a:rPr lang="en-US" dirty="0" smtClean="0"/>
              <a:t>Inject custom code into HTML</a:t>
            </a:r>
            <a:endParaRPr lang="en-US" dirty="0"/>
          </a:p>
        </p:txBody>
      </p:sp>
      <p:sp>
        <p:nvSpPr>
          <p:cNvPr id="4" name="Rectangle 3"/>
          <p:cNvSpPr/>
          <p:nvPr/>
        </p:nvSpPr>
        <p:spPr>
          <a:xfrm>
            <a:off x="2109019" y="3163530"/>
            <a:ext cx="7042354" cy="12167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smtClean="0"/>
              <a:t>Congratulations! You are right!</a:t>
            </a:r>
            <a:endParaRPr lang="en-US" sz="2800" dirty="0"/>
          </a:p>
        </p:txBody>
      </p:sp>
      <p:sp>
        <p:nvSpPr>
          <p:cNvPr id="5" name="Rectangle 4"/>
          <p:cNvSpPr/>
          <p:nvPr/>
        </p:nvSpPr>
        <p:spPr>
          <a:xfrm>
            <a:off x="2109019" y="3008671"/>
            <a:ext cx="6880123" cy="27063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800" dirty="0" smtClean="0"/>
              <a:t>Sorry, you didn't get the question right.</a:t>
            </a:r>
          </a:p>
          <a:p>
            <a:endParaRPr lang="en-US" sz="2800" dirty="0" smtClean="0"/>
          </a:p>
          <a:p>
            <a:r>
              <a:rPr lang="en-US" sz="2800" dirty="0" smtClean="0"/>
              <a:t>You answered: </a:t>
            </a:r>
          </a:p>
          <a:p>
            <a:endParaRPr lang="en-US" sz="2800" dirty="0" smtClean="0"/>
          </a:p>
          <a:p>
            <a:r>
              <a:rPr lang="en-US" sz="2800" dirty="0" smtClean="0"/>
              <a:t>The answer is :</a:t>
            </a:r>
            <a:endParaRPr lang="en-US" sz="2800" dirty="0"/>
          </a:p>
        </p:txBody>
      </p:sp>
      <p:sp>
        <p:nvSpPr>
          <p:cNvPr id="6" name="Rectangle 5"/>
          <p:cNvSpPr/>
          <p:nvPr/>
        </p:nvSpPr>
        <p:spPr>
          <a:xfrm>
            <a:off x="4454013" y="3996813"/>
            <a:ext cx="4195916" cy="67105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800" dirty="0" smtClean="0"/>
              <a:t>206</a:t>
            </a:r>
            <a:endParaRPr lang="en-US" sz="2800" dirty="0"/>
          </a:p>
        </p:txBody>
      </p:sp>
      <p:sp>
        <p:nvSpPr>
          <p:cNvPr id="7" name="Rectangle 6"/>
          <p:cNvSpPr/>
          <p:nvPr/>
        </p:nvSpPr>
        <p:spPr>
          <a:xfrm>
            <a:off x="4454013" y="4878030"/>
            <a:ext cx="4195916" cy="67105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800" dirty="0" smtClean="0"/>
              <a:t>42</a:t>
            </a:r>
            <a:endParaRPr lang="en-US" sz="2800" dirty="0"/>
          </a:p>
        </p:txBody>
      </p:sp>
    </p:spTree>
    <p:extLst>
      <p:ext uri="{BB962C8B-B14F-4D97-AF65-F5344CB8AC3E}">
        <p14:creationId xmlns:p14="http://schemas.microsoft.com/office/powerpoint/2010/main" val="184799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Jinja basics</a:t>
            </a:r>
            <a:endParaRPr lang="en-US" dirty="0"/>
          </a:p>
        </p:txBody>
      </p:sp>
      <p:sp>
        <p:nvSpPr>
          <p:cNvPr id="3" name="Content Placeholder 2"/>
          <p:cNvSpPr>
            <a:spLocks noGrp="1"/>
          </p:cNvSpPr>
          <p:nvPr>
            <p:ph sz="quarter" idx="10"/>
          </p:nvPr>
        </p:nvSpPr>
        <p:spPr/>
        <p:txBody>
          <a:bodyPr/>
          <a:lstStyle/>
          <a:p>
            <a:r>
              <a:rPr lang="en-US" dirty="0" smtClean="0"/>
              <a:t>Templates are essentially just HTML</a:t>
            </a:r>
          </a:p>
          <a:p>
            <a:r>
              <a:rPr lang="en-US" dirty="0" smtClean="0"/>
              <a:t>Templates exist in a folder named templates</a:t>
            </a:r>
          </a:p>
          <a:p>
            <a:r>
              <a:rPr lang="en-US" dirty="0" smtClean="0"/>
              <a:t>Jinja has a code syntax similar to Python</a:t>
            </a:r>
          </a:p>
          <a:p>
            <a:pPr lvl="1"/>
            <a:r>
              <a:rPr lang="en-US" dirty="0" smtClean="0"/>
              <a:t>But it's not actually Python</a:t>
            </a:r>
            <a:endParaRPr lang="en-US" dirty="0"/>
          </a:p>
        </p:txBody>
      </p:sp>
    </p:spTree>
    <p:extLst>
      <p:ext uri="{BB962C8B-B14F-4D97-AF65-F5344CB8AC3E}">
        <p14:creationId xmlns:p14="http://schemas.microsoft.com/office/powerpoint/2010/main" val="80598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variables</a:t>
            </a:r>
            <a:endParaRPr lang="en-US" dirty="0"/>
          </a:p>
        </p:txBody>
      </p:sp>
      <p:sp>
        <p:nvSpPr>
          <p:cNvPr id="3" name="Content Placeholder 2"/>
          <p:cNvSpPr>
            <a:spLocks noGrp="1"/>
          </p:cNvSpPr>
          <p:nvPr>
            <p:ph sz="quarter" idx="10"/>
          </p:nvPr>
        </p:nvSpPr>
        <p:spPr/>
        <p:txBody>
          <a:bodyPr/>
          <a:lstStyle/>
          <a:p>
            <a:r>
              <a:rPr lang="en-US" dirty="0" smtClean="0"/>
              <a:t>Pass variables via </a:t>
            </a:r>
            <a:r>
              <a:rPr lang="en-US" dirty="0" err="1" smtClean="0"/>
              <a:t>render_template</a:t>
            </a:r>
            <a:endParaRPr lang="en-US" dirty="0" smtClean="0"/>
          </a:p>
          <a:p>
            <a:endParaRPr lang="en-US" dirty="0"/>
          </a:p>
          <a:p>
            <a:endParaRPr lang="en-US" dirty="0" smtClean="0"/>
          </a:p>
          <a:p>
            <a:r>
              <a:rPr lang="en-US" dirty="0" smtClean="0"/>
              <a:t>Print them by using {{ }} as the placeholder</a:t>
            </a:r>
            <a:endParaRPr lang="en-US" dirty="0"/>
          </a:p>
        </p:txBody>
      </p:sp>
      <p:sp>
        <p:nvSpPr>
          <p:cNvPr id="4" name="Rectangle 3"/>
          <p:cNvSpPr/>
          <p:nvPr/>
        </p:nvSpPr>
        <p:spPr>
          <a:xfrm>
            <a:off x="759541" y="2042650"/>
            <a:ext cx="6548285" cy="12388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err="1" smtClean="0">
                <a:latin typeface="Consolas" panose="020B0609020204030204" pitchFamily="49" charset="0"/>
                <a:cs typeface="Consolas" panose="020B0609020204030204" pitchFamily="49" charset="0"/>
              </a:rPr>
              <a:t>render_template</a:t>
            </a:r>
            <a:r>
              <a:rPr lang="en-US" sz="2400" dirty="0" smtClean="0">
                <a:latin typeface="Consolas" panose="020B0609020204030204" pitchFamily="49" charset="0"/>
                <a:cs typeface="Consolas" panose="020B0609020204030204" pitchFamily="49" charset="0"/>
              </a:rPr>
              <a:t>('template.html',</a:t>
            </a:r>
          </a:p>
          <a:p>
            <a:r>
              <a:rPr lang="en-US" sz="2400" dirty="0" smtClean="0">
                <a:latin typeface="Consolas" panose="020B0609020204030204" pitchFamily="49" charset="0"/>
                <a:cs typeface="Consolas" panose="020B0609020204030204" pitchFamily="49" charset="0"/>
              </a:rPr>
              <a:t>                name = 'Christopher',</a:t>
            </a:r>
          </a:p>
          <a:p>
            <a:r>
              <a:rPr lang="en-US" sz="2400" dirty="0" smtClean="0">
                <a:latin typeface="Consolas" panose="020B0609020204030204" pitchFamily="49" charset="0"/>
                <a:cs typeface="Consolas" panose="020B0609020204030204" pitchFamily="49" charset="0"/>
              </a:rPr>
              <a:t>                home = 'Seattle');</a:t>
            </a:r>
            <a:endParaRPr lang="en-US" sz="2400" dirty="0">
              <a:latin typeface="Consolas" panose="020B0609020204030204" pitchFamily="49" charset="0"/>
              <a:cs typeface="Consolas" panose="020B0609020204030204" pitchFamily="49" charset="0"/>
            </a:endParaRPr>
          </a:p>
        </p:txBody>
      </p:sp>
      <p:sp>
        <p:nvSpPr>
          <p:cNvPr id="5" name="Rectangle 4"/>
          <p:cNvSpPr/>
          <p:nvPr/>
        </p:nvSpPr>
        <p:spPr>
          <a:xfrm>
            <a:off x="759540" y="4033420"/>
            <a:ext cx="6548285" cy="12388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&lt;div&gt;Hello, {{ name }}&lt;/div&gt;</a:t>
            </a:r>
          </a:p>
          <a:p>
            <a:r>
              <a:rPr lang="en-US" sz="2400" dirty="0" smtClean="0">
                <a:latin typeface="Consolas" panose="020B0609020204030204" pitchFamily="49" charset="0"/>
                <a:cs typeface="Consolas" panose="020B0609020204030204" pitchFamily="49" charset="0"/>
              </a:rPr>
              <a:t>&lt;div&gt;You live in {{ home }}&lt;/div&gt;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696755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logic</a:t>
            </a:r>
            <a:endParaRPr lang="en-US" dirty="0"/>
          </a:p>
        </p:txBody>
      </p:sp>
      <p:sp>
        <p:nvSpPr>
          <p:cNvPr id="3" name="Content Placeholder 2"/>
          <p:cNvSpPr>
            <a:spLocks noGrp="1"/>
          </p:cNvSpPr>
          <p:nvPr>
            <p:ph sz="quarter" idx="10"/>
          </p:nvPr>
        </p:nvSpPr>
        <p:spPr/>
        <p:txBody>
          <a:bodyPr/>
          <a:lstStyle/>
          <a:p>
            <a:r>
              <a:rPr lang="en-US" dirty="0" smtClean="0"/>
              <a:t>Python uses tabbing to determine the end of logic blocks</a:t>
            </a:r>
          </a:p>
          <a:p>
            <a:pPr lvl="1"/>
            <a:r>
              <a:rPr lang="en-US" dirty="0" smtClean="0"/>
              <a:t>That isn't going to work with the HTML</a:t>
            </a:r>
          </a:p>
        </p:txBody>
      </p:sp>
      <p:sp>
        <p:nvSpPr>
          <p:cNvPr id="6" name="Rectangle 5"/>
          <p:cNvSpPr/>
          <p:nvPr/>
        </p:nvSpPr>
        <p:spPr>
          <a:xfrm>
            <a:off x="1991030" y="2739116"/>
            <a:ext cx="6835880" cy="25886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 if </a:t>
            </a:r>
            <a:r>
              <a:rPr lang="en-US" sz="2400" b="1" dirty="0" smtClean="0">
                <a:latin typeface="Consolas" panose="020B0609020204030204" pitchFamily="49" charset="0"/>
                <a:cs typeface="Consolas" panose="020B0609020204030204" pitchFamily="49" charset="0"/>
              </a:rPr>
              <a:t>correct</a:t>
            </a:r>
            <a:r>
              <a:rPr lang="en-US" sz="2400" dirty="0" smtClean="0">
                <a:latin typeface="Consolas" panose="020B0609020204030204" pitchFamily="49" charset="0"/>
                <a:cs typeface="Consolas" panose="020B0609020204030204" pitchFamily="49" charset="0"/>
              </a:rPr>
              <a:t> %}</a:t>
            </a:r>
          </a:p>
          <a:p>
            <a:r>
              <a:rPr lang="en-US" sz="2400" dirty="0" smtClean="0">
                <a:latin typeface="Consolas" panose="020B0609020204030204" pitchFamily="49" charset="0"/>
                <a:cs typeface="Consolas" panose="020B0609020204030204" pitchFamily="49" charset="0"/>
              </a:rPr>
              <a:t>   &lt;div&gt;Congratulations!&lt;/div&gt;</a:t>
            </a:r>
          </a:p>
          <a:p>
            <a:r>
              <a:rPr lang="en-US" sz="2400" dirty="0" smtClean="0">
                <a:latin typeface="Consolas" panose="020B0609020204030204" pitchFamily="49" charset="0"/>
                <a:cs typeface="Consolas" panose="020B0609020204030204" pitchFamily="49" charset="0"/>
              </a:rPr>
              <a:t>{% else %}</a:t>
            </a:r>
          </a:p>
          <a:p>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&lt;div&gt;Sorry, that wasn't right&lt;/div&gt;</a:t>
            </a:r>
          </a:p>
          <a:p>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endif</a:t>
            </a:r>
            <a:r>
              <a:rPr lang="en-US" sz="2400" dirty="0" smtClean="0">
                <a:latin typeface="Consolas" panose="020B0609020204030204" pitchFamily="49" charset="0"/>
                <a:cs typeface="Consolas" panose="020B0609020204030204" pitchFamily="49" charset="0"/>
              </a:rPr>
              <a:t> %}</a:t>
            </a:r>
            <a:endParaRPr lang="en-US" sz="2400" dirty="0">
              <a:latin typeface="Consolas" panose="020B0609020204030204" pitchFamily="49" charset="0"/>
              <a:cs typeface="Consolas" panose="020B0609020204030204" pitchFamily="49" charset="0"/>
            </a:endParaRPr>
          </a:p>
        </p:txBody>
      </p:sp>
      <p:sp>
        <p:nvSpPr>
          <p:cNvPr id="7" name="Rectangle 6"/>
          <p:cNvSpPr/>
          <p:nvPr/>
        </p:nvSpPr>
        <p:spPr>
          <a:xfrm>
            <a:off x="1991030" y="2739116"/>
            <a:ext cx="6835880" cy="147892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 for name in </a:t>
            </a:r>
            <a:r>
              <a:rPr lang="en-US" sz="2400" b="1" dirty="0" smtClean="0">
                <a:latin typeface="Consolas" panose="020B0609020204030204" pitchFamily="49" charset="0"/>
                <a:cs typeface="Consolas" panose="020B0609020204030204" pitchFamily="49" charset="0"/>
              </a:rPr>
              <a:t>names</a:t>
            </a:r>
            <a:r>
              <a:rPr lang="en-US" sz="2400" dirty="0" smtClean="0">
                <a:latin typeface="Consolas" panose="020B0609020204030204" pitchFamily="49" charset="0"/>
                <a:cs typeface="Consolas" panose="020B0609020204030204" pitchFamily="49" charset="0"/>
              </a:rPr>
              <a:t> %}</a:t>
            </a:r>
          </a:p>
          <a:p>
            <a:r>
              <a:rPr lang="en-US" sz="2400" dirty="0" smtClean="0">
                <a:latin typeface="Consolas" panose="020B0609020204030204" pitchFamily="49" charset="0"/>
                <a:cs typeface="Consolas" panose="020B0609020204030204" pitchFamily="49" charset="0"/>
              </a:rPr>
              <a:t>   &lt;div&gt;Hello, {{ name }}&lt;/div&gt;</a:t>
            </a:r>
          </a:p>
          <a:p>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endfor</a:t>
            </a:r>
            <a:r>
              <a:rPr lang="en-US" sz="2400" dirty="0" smtClean="0">
                <a:latin typeface="Consolas" panose="020B0609020204030204" pitchFamily="49" charset="0"/>
                <a:cs typeface="Consolas" panose="020B0609020204030204" pitchFamily="49" charset="0"/>
              </a:rPr>
              <a:t> %}</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3069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best practices</a:t>
            </a:r>
            <a:endParaRPr lang="en-US" dirty="0"/>
          </a:p>
        </p:txBody>
      </p:sp>
      <p:sp>
        <p:nvSpPr>
          <p:cNvPr id="3" name="Content Placeholder 2"/>
          <p:cNvSpPr>
            <a:spLocks noGrp="1"/>
          </p:cNvSpPr>
          <p:nvPr>
            <p:ph sz="quarter" idx="10"/>
          </p:nvPr>
        </p:nvSpPr>
        <p:spPr/>
        <p:txBody>
          <a:bodyPr/>
          <a:lstStyle/>
          <a:p>
            <a:r>
              <a:rPr lang="en-US" dirty="0" smtClean="0"/>
              <a:t>Templates are your "views"</a:t>
            </a:r>
          </a:p>
          <a:p>
            <a:pPr lvl="1"/>
            <a:r>
              <a:rPr lang="en-US" dirty="0" smtClean="0"/>
              <a:t>Display data</a:t>
            </a:r>
          </a:p>
          <a:p>
            <a:r>
              <a:rPr lang="en-US" dirty="0" smtClean="0"/>
              <a:t>Views shouldn't contain much logic</a:t>
            </a:r>
          </a:p>
          <a:p>
            <a:pPr lvl="1"/>
            <a:r>
              <a:rPr lang="en-US" dirty="0" smtClean="0"/>
              <a:t>Let the route method determine which view to load</a:t>
            </a:r>
          </a:p>
          <a:p>
            <a:pPr lvl="1"/>
            <a:r>
              <a:rPr lang="en-US" dirty="0" smtClean="0"/>
              <a:t>Create views for the different outputs</a:t>
            </a:r>
          </a:p>
          <a:p>
            <a:r>
              <a:rPr lang="en-US" dirty="0" smtClean="0"/>
              <a:t>Consider putting complex logic in a separate Python file</a:t>
            </a:r>
          </a:p>
          <a:p>
            <a:pPr lvl="1"/>
            <a:r>
              <a:rPr lang="en-US" dirty="0" smtClean="0"/>
              <a:t>(or class)</a:t>
            </a:r>
            <a:endParaRPr lang="en-US" dirty="0"/>
          </a:p>
        </p:txBody>
      </p:sp>
    </p:spTree>
    <p:extLst>
      <p:ext uri="{BB962C8B-B14F-4D97-AF65-F5344CB8AC3E}">
        <p14:creationId xmlns:p14="http://schemas.microsoft.com/office/powerpoint/2010/main" val="8014368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Building our app</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644655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our app</a:t>
            </a:r>
            <a:endParaRPr lang="en-US" dirty="0"/>
          </a:p>
        </p:txBody>
      </p:sp>
      <p:sp>
        <p:nvSpPr>
          <p:cNvPr id="3" name="Content Placeholder 2"/>
          <p:cNvSpPr>
            <a:spLocks noGrp="1"/>
          </p:cNvSpPr>
          <p:nvPr>
            <p:ph sz="quarter" idx="10"/>
          </p:nvPr>
        </p:nvSpPr>
        <p:spPr/>
        <p:txBody>
          <a:bodyPr/>
          <a:lstStyle/>
          <a:p>
            <a:r>
              <a:rPr lang="en-US" dirty="0" smtClean="0"/>
              <a:t>Trivia game</a:t>
            </a:r>
          </a:p>
          <a:p>
            <a:endParaRPr lang="en-US" dirty="0"/>
          </a:p>
          <a:p>
            <a:r>
              <a:rPr lang="en-US" dirty="0" smtClean="0"/>
              <a:t>Requirements</a:t>
            </a:r>
          </a:p>
          <a:p>
            <a:pPr lvl="1"/>
            <a:r>
              <a:rPr lang="en-US" dirty="0" smtClean="0"/>
              <a:t>Add questions</a:t>
            </a:r>
          </a:p>
          <a:p>
            <a:pPr lvl="1"/>
            <a:r>
              <a:rPr lang="en-US" dirty="0" smtClean="0"/>
              <a:t>Answer questions</a:t>
            </a:r>
            <a:endParaRPr lang="en-US" dirty="0"/>
          </a:p>
        </p:txBody>
      </p:sp>
    </p:spTree>
    <p:extLst>
      <p:ext uri="{BB962C8B-B14F-4D97-AF65-F5344CB8AC3E}">
        <p14:creationId xmlns:p14="http://schemas.microsoft.com/office/powerpoint/2010/main" val="359598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need?</a:t>
            </a:r>
            <a:endParaRPr lang="en-US" dirty="0"/>
          </a:p>
        </p:txBody>
      </p:sp>
      <p:sp>
        <p:nvSpPr>
          <p:cNvPr id="3" name="Content Placeholder 2"/>
          <p:cNvSpPr>
            <a:spLocks noGrp="1"/>
          </p:cNvSpPr>
          <p:nvPr>
            <p:ph sz="quarter" idx="10"/>
          </p:nvPr>
        </p:nvSpPr>
        <p:spPr/>
        <p:txBody>
          <a:bodyPr/>
          <a:lstStyle/>
          <a:p>
            <a:r>
              <a:rPr lang="en-US" dirty="0" smtClean="0"/>
              <a:t>The ability to add questions</a:t>
            </a:r>
          </a:p>
          <a:p>
            <a:pPr lvl="1"/>
            <a:r>
              <a:rPr lang="en-US" dirty="0" smtClean="0"/>
              <a:t>Page with a form</a:t>
            </a:r>
          </a:p>
          <a:p>
            <a:pPr lvl="1"/>
            <a:r>
              <a:rPr lang="en-US" dirty="0" smtClean="0"/>
              <a:t>Page to say it was saved</a:t>
            </a:r>
          </a:p>
          <a:p>
            <a:pPr lvl="1"/>
            <a:r>
              <a:rPr lang="en-US" dirty="0" smtClean="0"/>
              <a:t>Somewhere to save the question</a:t>
            </a:r>
          </a:p>
          <a:p>
            <a:r>
              <a:rPr lang="en-US" dirty="0" smtClean="0"/>
              <a:t>The ability to answer questions</a:t>
            </a:r>
          </a:p>
          <a:p>
            <a:pPr lvl="1"/>
            <a:r>
              <a:rPr lang="en-US" dirty="0" smtClean="0"/>
              <a:t>Page with a form</a:t>
            </a:r>
          </a:p>
          <a:p>
            <a:pPr lvl="1"/>
            <a:r>
              <a:rPr lang="en-US" dirty="0" smtClean="0"/>
              <a:t>Page to say you’re correct</a:t>
            </a:r>
          </a:p>
          <a:p>
            <a:pPr lvl="1"/>
            <a:r>
              <a:rPr lang="en-US" dirty="0" smtClean="0"/>
              <a:t>Page to say you’re wrong</a:t>
            </a:r>
          </a:p>
          <a:p>
            <a:pPr lvl="1"/>
            <a:r>
              <a:rPr lang="en-US" dirty="0" smtClean="0"/>
              <a:t>Somewhere to save the question</a:t>
            </a:r>
            <a:endParaRPr lang="en-US" dirty="0"/>
          </a:p>
        </p:txBody>
      </p:sp>
    </p:spTree>
    <p:extLst>
      <p:ext uri="{BB962C8B-B14F-4D97-AF65-F5344CB8AC3E}">
        <p14:creationId xmlns:p14="http://schemas.microsoft.com/office/powerpoint/2010/main" val="128412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31132" y="1679176"/>
            <a:ext cx="8388404" cy="1063487"/>
          </a:xfrm>
        </p:spPr>
        <p:txBody>
          <a:bodyPr>
            <a:noAutofit/>
          </a:bodyPr>
          <a:lstStyle/>
          <a:p>
            <a:r>
              <a:rPr lang="en-US" dirty="0" smtClean="0">
                <a:solidFill>
                  <a:schemeClr val="bg1"/>
                </a:solidFill>
              </a:rPr>
              <a:t>We could build keep just sending text down to our users...</a:t>
            </a:r>
            <a:endParaRPr lang="en-US" dirty="0">
              <a:solidFill>
                <a:schemeClr val="bg1"/>
              </a:solidFill>
            </a:endParaRPr>
          </a:p>
        </p:txBody>
      </p:sp>
      <p:sp>
        <p:nvSpPr>
          <p:cNvPr id="5" name="Content Placeholder 4"/>
          <p:cNvSpPr>
            <a:spLocks noGrp="1"/>
          </p:cNvSpPr>
          <p:nvPr>
            <p:ph sz="quarter" idx="10"/>
          </p:nvPr>
        </p:nvSpPr>
        <p:spPr>
          <a:xfrm>
            <a:off x="4383344" y="4124051"/>
            <a:ext cx="7680837" cy="1775303"/>
          </a:xfrm>
        </p:spPr>
        <p:txBody>
          <a:bodyPr/>
          <a:lstStyle/>
          <a:p>
            <a:pPr marL="0" indent="0">
              <a:buNone/>
            </a:pPr>
            <a:r>
              <a:rPr lang="en-US" sz="4000" dirty="0" smtClean="0">
                <a:solidFill>
                  <a:schemeClr val="bg1"/>
                </a:solidFill>
              </a:rPr>
              <a:t>…but that isn't going to make it very easy to create a rich UI.</a:t>
            </a:r>
            <a:endParaRPr lang="en-US" sz="4000" dirty="0">
              <a:solidFill>
                <a:schemeClr val="bg1"/>
              </a:solidFill>
            </a:endParaRPr>
          </a:p>
        </p:txBody>
      </p:sp>
    </p:spTree>
    <p:extLst>
      <p:ext uri="{BB962C8B-B14F-4D97-AF65-F5344CB8AC3E}">
        <p14:creationId xmlns:p14="http://schemas.microsoft.com/office/powerpoint/2010/main" val="92258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parts</a:t>
            </a:r>
            <a:endParaRPr lang="en-US" dirty="0"/>
          </a:p>
        </p:txBody>
      </p:sp>
      <p:sp>
        <p:nvSpPr>
          <p:cNvPr id="4" name="Rectangle 3"/>
          <p:cNvSpPr/>
          <p:nvPr/>
        </p:nvSpPr>
        <p:spPr>
          <a:xfrm>
            <a:off x="1118936" y="1438208"/>
            <a:ext cx="9865895" cy="147343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routes.py</a:t>
            </a:r>
          </a:p>
          <a:p>
            <a:pPr algn="ctr"/>
            <a:endParaRPr lang="en-US" dirty="0"/>
          </a:p>
          <a:p>
            <a:pPr algn="ctr"/>
            <a:endParaRPr lang="en-US" dirty="0" smtClean="0"/>
          </a:p>
          <a:p>
            <a:pPr algn="ctr"/>
            <a:endParaRPr lang="en-US" dirty="0"/>
          </a:p>
        </p:txBody>
      </p:sp>
      <p:sp>
        <p:nvSpPr>
          <p:cNvPr id="5" name="Rectangle 4"/>
          <p:cNvSpPr/>
          <p:nvPr/>
        </p:nvSpPr>
        <p:spPr>
          <a:xfrm>
            <a:off x="1395663" y="2045368"/>
            <a:ext cx="4343400" cy="60157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Create</a:t>
            </a:r>
            <a:endParaRPr lang="en-US" dirty="0"/>
          </a:p>
        </p:txBody>
      </p:sp>
      <p:sp>
        <p:nvSpPr>
          <p:cNvPr id="6" name="Rectangle 5"/>
          <p:cNvSpPr/>
          <p:nvPr/>
        </p:nvSpPr>
        <p:spPr>
          <a:xfrm>
            <a:off x="6408821" y="2045368"/>
            <a:ext cx="4343400" cy="60157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Question/&lt;title&gt;</a:t>
            </a:r>
            <a:endParaRPr lang="en-US" dirty="0"/>
          </a:p>
        </p:txBody>
      </p:sp>
      <p:sp>
        <p:nvSpPr>
          <p:cNvPr id="7" name="Rectangle 6"/>
          <p:cNvSpPr/>
          <p:nvPr/>
        </p:nvSpPr>
        <p:spPr>
          <a:xfrm>
            <a:off x="1118936" y="3104148"/>
            <a:ext cx="9865895" cy="353728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Templates</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a:p>
            <a:pPr algn="ctr"/>
            <a:endParaRPr lang="en-US" dirty="0" smtClean="0"/>
          </a:p>
          <a:p>
            <a:pPr algn="ctr"/>
            <a:endParaRPr lang="en-US" dirty="0"/>
          </a:p>
          <a:p>
            <a:pPr algn="ctr"/>
            <a:endParaRPr lang="en-US" dirty="0" smtClean="0"/>
          </a:p>
        </p:txBody>
      </p:sp>
      <p:sp>
        <p:nvSpPr>
          <p:cNvPr id="9" name="Rectangle 8"/>
          <p:cNvSpPr/>
          <p:nvPr/>
        </p:nvSpPr>
        <p:spPr>
          <a:xfrm>
            <a:off x="1750594" y="3464227"/>
            <a:ext cx="3633537" cy="2792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98721" y="3681664"/>
            <a:ext cx="3158290" cy="64970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i="1" dirty="0" smtClean="0"/>
              <a:t>Form</a:t>
            </a:r>
          </a:p>
          <a:p>
            <a:pPr algn="ctr"/>
            <a:r>
              <a:rPr lang="en-US" dirty="0" smtClean="0"/>
              <a:t>CreateQuestion.html</a:t>
            </a:r>
            <a:endParaRPr lang="en-US" dirty="0"/>
          </a:p>
        </p:txBody>
      </p:sp>
      <p:sp>
        <p:nvSpPr>
          <p:cNvPr id="11" name="Rectangle 10"/>
          <p:cNvSpPr/>
          <p:nvPr/>
        </p:nvSpPr>
        <p:spPr>
          <a:xfrm>
            <a:off x="1798721" y="4548805"/>
            <a:ext cx="3158290" cy="64970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i="1" dirty="0" smtClean="0"/>
              <a:t>Basic HTML</a:t>
            </a:r>
          </a:p>
          <a:p>
            <a:pPr algn="ctr"/>
            <a:r>
              <a:rPr lang="en-US" dirty="0" smtClean="0"/>
              <a:t>CreatedQuestion.html</a:t>
            </a:r>
            <a:endParaRPr lang="en-US" dirty="0"/>
          </a:p>
        </p:txBody>
      </p:sp>
      <p:sp>
        <p:nvSpPr>
          <p:cNvPr id="12" name="Rectangle 11"/>
          <p:cNvSpPr/>
          <p:nvPr/>
        </p:nvSpPr>
        <p:spPr>
          <a:xfrm>
            <a:off x="6715626" y="3464227"/>
            <a:ext cx="3633537" cy="2792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896100" y="3681664"/>
            <a:ext cx="3158290" cy="64970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i="1" dirty="0" smtClean="0"/>
              <a:t>Form</a:t>
            </a:r>
          </a:p>
          <a:p>
            <a:pPr algn="ctr"/>
            <a:r>
              <a:rPr lang="en-US" dirty="0" smtClean="0"/>
              <a:t>AnswerQuestion.html</a:t>
            </a:r>
            <a:endParaRPr lang="en-US" dirty="0"/>
          </a:p>
        </p:txBody>
      </p:sp>
      <p:sp>
        <p:nvSpPr>
          <p:cNvPr id="14" name="Rectangle 13"/>
          <p:cNvSpPr/>
          <p:nvPr/>
        </p:nvSpPr>
        <p:spPr>
          <a:xfrm>
            <a:off x="6896100" y="4548805"/>
            <a:ext cx="3158290" cy="64970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i="1" dirty="0" smtClean="0"/>
              <a:t>Basic HTML</a:t>
            </a:r>
          </a:p>
          <a:p>
            <a:pPr algn="ctr"/>
            <a:r>
              <a:rPr lang="en-US" dirty="0" smtClean="0"/>
              <a:t>Correct.html</a:t>
            </a:r>
            <a:endParaRPr lang="en-US" dirty="0"/>
          </a:p>
        </p:txBody>
      </p:sp>
      <p:sp>
        <p:nvSpPr>
          <p:cNvPr id="15" name="Rectangle 14"/>
          <p:cNvSpPr/>
          <p:nvPr/>
        </p:nvSpPr>
        <p:spPr>
          <a:xfrm>
            <a:off x="6896100" y="5415946"/>
            <a:ext cx="3158290" cy="64970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i="1" dirty="0" smtClean="0"/>
              <a:t>Basic HTML</a:t>
            </a:r>
          </a:p>
          <a:p>
            <a:pPr algn="ctr"/>
            <a:r>
              <a:rPr lang="en-US" dirty="0" smtClean="0"/>
              <a:t>Incorrect.html</a:t>
            </a:r>
            <a:endParaRPr lang="en-US" dirty="0"/>
          </a:p>
        </p:txBody>
      </p:sp>
    </p:spTree>
    <p:extLst>
      <p:ext uri="{BB962C8B-B14F-4D97-AF65-F5344CB8AC3E}">
        <p14:creationId xmlns:p14="http://schemas.microsoft.com/office/powerpoint/2010/main" val="1240330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1" grpId="0" animBg="1"/>
      <p:bldP spid="12" grpId="0" animBg="1"/>
      <p:bldP spid="13" grpId="0" animBg="1"/>
      <p:bldP spid="14"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Bringing it all together</a:t>
            </a:r>
            <a:endParaRPr lang="en-US" dirty="0"/>
          </a:p>
        </p:txBody>
      </p:sp>
    </p:spTree>
    <p:extLst>
      <p:ext uri="{BB962C8B-B14F-4D97-AF65-F5344CB8AC3E}">
        <p14:creationId xmlns:p14="http://schemas.microsoft.com/office/powerpoint/2010/main" val="12868183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did we learn?</a:t>
            </a:r>
            <a:endParaRPr lang="en-US" dirty="0"/>
          </a:p>
        </p:txBody>
      </p:sp>
      <p:sp>
        <p:nvSpPr>
          <p:cNvPr id="4" name="Content Placeholder 3"/>
          <p:cNvSpPr>
            <a:spLocks noGrp="1"/>
          </p:cNvSpPr>
          <p:nvPr>
            <p:ph sz="quarter" idx="10"/>
          </p:nvPr>
        </p:nvSpPr>
        <p:spPr/>
        <p:txBody>
          <a:bodyPr/>
          <a:lstStyle/>
          <a:p>
            <a:r>
              <a:rPr lang="en-US" dirty="0" smtClean="0"/>
              <a:t>How to create and use Jinja templates</a:t>
            </a:r>
          </a:p>
          <a:p>
            <a:r>
              <a:rPr lang="en-US" dirty="0" smtClean="0"/>
              <a:t>How to build forms</a:t>
            </a:r>
            <a:endParaRPr lang="en-US" dirty="0"/>
          </a:p>
        </p:txBody>
      </p:sp>
    </p:spTree>
    <p:extLst>
      <p:ext uri="{BB962C8B-B14F-4D97-AF65-F5344CB8AC3E}">
        <p14:creationId xmlns:p14="http://schemas.microsoft.com/office/powerpoint/2010/main" val="38749272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do with this?</a:t>
            </a:r>
            <a:endParaRPr lang="en-US" dirty="0"/>
          </a:p>
        </p:txBody>
      </p:sp>
      <p:sp>
        <p:nvSpPr>
          <p:cNvPr id="3" name="Content Placeholder 2"/>
          <p:cNvSpPr>
            <a:spLocks noGrp="1"/>
          </p:cNvSpPr>
          <p:nvPr>
            <p:ph sz="quarter" idx="10"/>
          </p:nvPr>
        </p:nvSpPr>
        <p:spPr/>
        <p:txBody>
          <a:bodyPr/>
          <a:lstStyle/>
          <a:p>
            <a:r>
              <a:rPr lang="en-US" dirty="0" smtClean="0"/>
              <a:t>Create real world web applications!</a:t>
            </a:r>
          </a:p>
          <a:p>
            <a:r>
              <a:rPr lang="en-US" dirty="0" smtClean="0"/>
              <a:t>Display dynamic information on a </a:t>
            </a:r>
            <a:r>
              <a:rPr lang="en-US" smtClean="0"/>
              <a:t>custom page</a:t>
            </a:r>
            <a:endParaRPr lang="en-US" dirty="0"/>
          </a:p>
        </p:txBody>
      </p:sp>
    </p:spTree>
    <p:extLst>
      <p:ext uri="{BB962C8B-B14F-4D97-AF65-F5344CB8AC3E}">
        <p14:creationId xmlns:p14="http://schemas.microsoft.com/office/powerpoint/2010/main" val="14224035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 web interface</a:t>
            </a:r>
            <a:endParaRPr lang="en-US" dirty="0"/>
          </a:p>
        </p:txBody>
      </p:sp>
      <p:sp>
        <p:nvSpPr>
          <p:cNvPr id="5" name="Content Placeholder 4"/>
          <p:cNvSpPr>
            <a:spLocks noGrp="1"/>
          </p:cNvSpPr>
          <p:nvPr>
            <p:ph sz="quarter" idx="10"/>
          </p:nvPr>
        </p:nvSpPr>
        <p:spPr/>
        <p:txBody>
          <a:bodyPr/>
          <a:lstStyle/>
          <a:p>
            <a:r>
              <a:rPr lang="en-US" dirty="0" smtClean="0"/>
              <a:t>Forms</a:t>
            </a:r>
          </a:p>
          <a:p>
            <a:r>
              <a:rPr lang="en-US" dirty="0" smtClean="0"/>
              <a:t>Jinja templates</a:t>
            </a:r>
          </a:p>
          <a:p>
            <a:r>
              <a:rPr lang="en-US" dirty="0" smtClean="0"/>
              <a:t>Building </a:t>
            </a:r>
            <a:r>
              <a:rPr lang="en-US" smtClean="0"/>
              <a:t>our app</a:t>
            </a:r>
            <a:endParaRPr lang="en-US" dirty="0"/>
          </a:p>
        </p:txBody>
      </p:sp>
    </p:spTree>
    <p:extLst>
      <p:ext uri="{BB962C8B-B14F-4D97-AF65-F5344CB8AC3E}">
        <p14:creationId xmlns:p14="http://schemas.microsoft.com/office/powerpoint/2010/main" val="2894034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Forms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89316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Forms</a:t>
            </a:r>
            <a:endParaRPr lang="en-US" dirty="0"/>
          </a:p>
        </p:txBody>
      </p:sp>
      <p:sp>
        <p:nvSpPr>
          <p:cNvPr id="5" name="Content Placeholder 4"/>
          <p:cNvSpPr>
            <a:spLocks noGrp="1"/>
          </p:cNvSpPr>
          <p:nvPr>
            <p:ph sz="quarter" idx="10"/>
          </p:nvPr>
        </p:nvSpPr>
        <p:spPr/>
        <p:txBody>
          <a:bodyPr/>
          <a:lstStyle/>
          <a:p>
            <a:r>
              <a:rPr lang="en-US" dirty="0" smtClean="0"/>
              <a:t>Collecting information from the user</a:t>
            </a:r>
          </a:p>
          <a:p>
            <a:r>
              <a:rPr lang="en-US" dirty="0" smtClean="0"/>
              <a:t>Sending information to the server</a:t>
            </a:r>
          </a:p>
          <a:p>
            <a:r>
              <a:rPr lang="en-US" dirty="0" smtClean="0"/>
              <a:t>Reading information on the server</a:t>
            </a:r>
            <a:endParaRPr lang="en-US" dirty="0"/>
          </a:p>
        </p:txBody>
      </p:sp>
    </p:spTree>
    <p:extLst>
      <p:ext uri="{BB962C8B-B14F-4D97-AF65-F5344CB8AC3E}">
        <p14:creationId xmlns:p14="http://schemas.microsoft.com/office/powerpoint/2010/main" val="42385252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Collecting information from the user</a:t>
            </a:r>
            <a:endParaRPr lang="en-US" dirty="0"/>
          </a:p>
        </p:txBody>
      </p:sp>
      <p:sp>
        <p:nvSpPr>
          <p:cNvPr id="3" name="Content Placeholder 2"/>
          <p:cNvSpPr>
            <a:spLocks noGrp="1"/>
          </p:cNvSpPr>
          <p:nvPr>
            <p:ph sz="quarter" idx="10"/>
          </p:nvPr>
        </p:nvSpPr>
        <p:spPr/>
        <p:txBody>
          <a:bodyPr/>
          <a:lstStyle/>
          <a:p>
            <a:r>
              <a:rPr lang="en-US" dirty="0" smtClean="0"/>
              <a:t>Input controls</a:t>
            </a:r>
          </a:p>
          <a:p>
            <a:endParaRPr lang="en-US" dirty="0"/>
          </a:p>
          <a:p>
            <a:endParaRPr lang="en-US" dirty="0" smtClean="0"/>
          </a:p>
          <a:p>
            <a:r>
              <a:rPr lang="en-US" dirty="0" smtClean="0"/>
              <a:t>Options</a:t>
            </a:r>
          </a:p>
          <a:p>
            <a:pPr lvl="1"/>
            <a:r>
              <a:rPr lang="en-US" dirty="0" smtClean="0"/>
              <a:t>text</a:t>
            </a:r>
          </a:p>
          <a:p>
            <a:pPr lvl="1"/>
            <a:r>
              <a:rPr lang="en-US" dirty="0" smtClean="0"/>
              <a:t>password</a:t>
            </a:r>
          </a:p>
          <a:p>
            <a:pPr lvl="1"/>
            <a:r>
              <a:rPr lang="en-US" dirty="0"/>
              <a:t>e</a:t>
            </a:r>
            <a:r>
              <a:rPr lang="en-US" dirty="0" smtClean="0"/>
              <a:t>mail</a:t>
            </a:r>
            <a:endParaRPr lang="en-US" dirty="0"/>
          </a:p>
        </p:txBody>
      </p:sp>
      <p:sp>
        <p:nvSpPr>
          <p:cNvPr id="4" name="Rounded Rectangle 3"/>
          <p:cNvSpPr/>
          <p:nvPr/>
        </p:nvSpPr>
        <p:spPr>
          <a:xfrm>
            <a:off x="1371601" y="2315496"/>
            <a:ext cx="7116096" cy="7669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Consolas" panose="020B0609020204030204" pitchFamily="49" charset="0"/>
                <a:cs typeface="Consolas" panose="020B0609020204030204" pitchFamily="49" charset="0"/>
              </a:rPr>
              <a:t>&lt;input type='&lt;type&gt;' name='&lt;name&gt;' /&gt;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91396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information to the server</a:t>
            </a:r>
            <a:endParaRPr lang="en-US" dirty="0"/>
          </a:p>
        </p:txBody>
      </p:sp>
      <p:sp>
        <p:nvSpPr>
          <p:cNvPr id="3" name="Content Placeholder 2"/>
          <p:cNvSpPr>
            <a:spLocks noGrp="1"/>
          </p:cNvSpPr>
          <p:nvPr>
            <p:ph sz="quarter" idx="10"/>
          </p:nvPr>
        </p:nvSpPr>
        <p:spPr/>
        <p:txBody>
          <a:bodyPr/>
          <a:lstStyle/>
          <a:p>
            <a:r>
              <a:rPr lang="en-US" dirty="0" smtClean="0"/>
              <a:t>Form element controls where and how the information is sent</a:t>
            </a:r>
          </a:p>
          <a:p>
            <a:r>
              <a:rPr lang="en-US" dirty="0" smtClean="0"/>
              <a:t>Where is controlled by </a:t>
            </a:r>
            <a:r>
              <a:rPr lang="en-US" b="1" dirty="0" smtClean="0"/>
              <a:t>action</a:t>
            </a:r>
            <a:r>
              <a:rPr lang="en-US" dirty="0" smtClean="0"/>
              <a:t> parameter</a:t>
            </a:r>
          </a:p>
          <a:p>
            <a:pPr lvl="1"/>
            <a:r>
              <a:rPr lang="en-US" dirty="0" smtClean="0"/>
              <a:t>Defaults back to the same "page"</a:t>
            </a:r>
          </a:p>
          <a:p>
            <a:r>
              <a:rPr lang="en-US" dirty="0" smtClean="0"/>
              <a:t>How is controlled by </a:t>
            </a:r>
            <a:r>
              <a:rPr lang="en-US" b="1" dirty="0" smtClean="0"/>
              <a:t>method</a:t>
            </a:r>
            <a:r>
              <a:rPr lang="en-US" dirty="0" smtClean="0"/>
              <a:t> parameter</a:t>
            </a:r>
          </a:p>
          <a:p>
            <a:pPr lvl="1"/>
            <a:r>
              <a:rPr lang="en-US" dirty="0" smtClean="0"/>
              <a:t>get puts form data in the URL</a:t>
            </a:r>
          </a:p>
          <a:p>
            <a:pPr lvl="2"/>
            <a:r>
              <a:rPr lang="en-US" dirty="0" smtClean="0"/>
              <a:t>Visible and </a:t>
            </a:r>
            <a:r>
              <a:rPr lang="en-US" dirty="0" err="1" smtClean="0"/>
              <a:t>replayable</a:t>
            </a:r>
            <a:endParaRPr lang="en-US" dirty="0" smtClean="0"/>
          </a:p>
          <a:p>
            <a:pPr lvl="1"/>
            <a:r>
              <a:rPr lang="en-US" dirty="0" smtClean="0"/>
              <a:t>post puts form data in the header</a:t>
            </a:r>
          </a:p>
          <a:p>
            <a:pPr lvl="2"/>
            <a:r>
              <a:rPr lang="en-US" dirty="0" smtClean="0"/>
              <a:t>Hidden behind the scenes</a:t>
            </a:r>
            <a:endParaRPr lang="en-US" dirty="0"/>
          </a:p>
        </p:txBody>
      </p:sp>
      <p:sp>
        <p:nvSpPr>
          <p:cNvPr id="4" name="Rounded Rectangle 3"/>
          <p:cNvSpPr/>
          <p:nvPr/>
        </p:nvSpPr>
        <p:spPr>
          <a:xfrm>
            <a:off x="7020232" y="5117690"/>
            <a:ext cx="4948084" cy="14600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400" dirty="0" smtClean="0">
                <a:latin typeface="Consolas" panose="020B0609020204030204" pitchFamily="49" charset="0"/>
                <a:cs typeface="Consolas" panose="020B0609020204030204" pitchFamily="49" charset="0"/>
              </a:rPr>
              <a:t>&lt;form method='post'&gt;</a:t>
            </a:r>
          </a:p>
          <a:p>
            <a:r>
              <a:rPr lang="en-US" sz="2400" dirty="0" smtClean="0">
                <a:latin typeface="Consolas" panose="020B0609020204030204" pitchFamily="49" charset="0"/>
                <a:cs typeface="Consolas" panose="020B0609020204030204" pitchFamily="49" charset="0"/>
              </a:rPr>
              <a:t>    ... Input controls ...</a:t>
            </a:r>
          </a:p>
          <a:p>
            <a:r>
              <a:rPr lang="en-US" sz="2400" dirty="0" smtClean="0">
                <a:latin typeface="Consolas" panose="020B0609020204030204" pitchFamily="49" charset="0"/>
                <a:cs typeface="Consolas" panose="020B0609020204030204" pitchFamily="49" charset="0"/>
              </a:rPr>
              <a:t>&lt;/form&gt;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97828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information on the server</a:t>
            </a:r>
            <a:endParaRPr lang="en-US" dirty="0"/>
          </a:p>
        </p:txBody>
      </p:sp>
      <p:sp>
        <p:nvSpPr>
          <p:cNvPr id="3" name="Content Placeholder 2"/>
          <p:cNvSpPr>
            <a:spLocks noGrp="1"/>
          </p:cNvSpPr>
          <p:nvPr>
            <p:ph sz="quarter" idx="10"/>
          </p:nvPr>
        </p:nvSpPr>
        <p:spPr/>
        <p:txBody>
          <a:bodyPr/>
          <a:lstStyle/>
          <a:p>
            <a:r>
              <a:rPr lang="en-US" dirty="0" smtClean="0"/>
              <a:t>Information is available in </a:t>
            </a:r>
            <a:r>
              <a:rPr lang="en-US" dirty="0" err="1" smtClean="0"/>
              <a:t>request.form</a:t>
            </a:r>
            <a:r>
              <a:rPr lang="en-US" dirty="0" smtClean="0"/>
              <a:t> collection</a:t>
            </a:r>
          </a:p>
          <a:p>
            <a:pPr lvl="1"/>
            <a:r>
              <a:rPr lang="en-US" dirty="0" smtClean="0"/>
              <a:t>Names match the names on the input controls</a:t>
            </a:r>
            <a:endParaRPr lang="en-US" dirty="0"/>
          </a:p>
        </p:txBody>
      </p:sp>
      <p:sp>
        <p:nvSpPr>
          <p:cNvPr id="4" name="Rounded Rectangle 3"/>
          <p:cNvSpPr/>
          <p:nvPr/>
        </p:nvSpPr>
        <p:spPr>
          <a:xfrm>
            <a:off x="508821" y="2514599"/>
            <a:ext cx="7116096" cy="76691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latin typeface="Consolas" panose="020B0609020204030204" pitchFamily="49" charset="0"/>
                <a:cs typeface="Consolas" panose="020B0609020204030204" pitchFamily="49" charset="0"/>
              </a:rPr>
              <a:t>&lt;input type='text' name='answer' /&gt;</a:t>
            </a:r>
            <a:endParaRPr lang="en-US" sz="2400" dirty="0">
              <a:latin typeface="Consolas" panose="020B0609020204030204" pitchFamily="49" charset="0"/>
              <a:cs typeface="Consolas" panose="020B0609020204030204" pitchFamily="49" charset="0"/>
            </a:endParaRPr>
          </a:p>
        </p:txBody>
      </p:sp>
      <p:sp>
        <p:nvSpPr>
          <p:cNvPr id="5" name="Rounded Rectangle 4"/>
          <p:cNvSpPr/>
          <p:nvPr/>
        </p:nvSpPr>
        <p:spPr>
          <a:xfrm>
            <a:off x="4208208" y="4596606"/>
            <a:ext cx="7116096" cy="7669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Consolas" panose="020B0609020204030204" pitchFamily="49" charset="0"/>
                <a:cs typeface="Consolas" panose="020B0609020204030204" pitchFamily="49" charset="0"/>
              </a:rPr>
              <a:t>name = </a:t>
            </a:r>
            <a:r>
              <a:rPr lang="en-US" sz="2400" dirty="0" err="1" smtClean="0">
                <a:latin typeface="Consolas" panose="020B0609020204030204" pitchFamily="49" charset="0"/>
                <a:cs typeface="Consolas" panose="020B0609020204030204" pitchFamily="49" charset="0"/>
              </a:rPr>
              <a:t>request.form</a:t>
            </a:r>
            <a:r>
              <a:rPr lang="en-US" sz="2400" dirty="0" smtClean="0">
                <a:latin typeface="Consolas" panose="020B0609020204030204" pitchFamily="49" charset="0"/>
                <a:cs typeface="Consolas" panose="020B0609020204030204" pitchFamily="49" charset="0"/>
              </a:rPr>
              <a:t>['answer']</a:t>
            </a:r>
            <a:endParaRPr lang="en-US" sz="2400" dirty="0">
              <a:latin typeface="Consolas" panose="020B0609020204030204" pitchFamily="49" charset="0"/>
              <a:cs typeface="Consolas" panose="020B0609020204030204" pitchFamily="49" charset="0"/>
            </a:endParaRPr>
          </a:p>
        </p:txBody>
      </p:sp>
      <p:cxnSp>
        <p:nvCxnSpPr>
          <p:cNvPr id="7" name="Elbow Connector 6"/>
          <p:cNvCxnSpPr>
            <a:stCxn id="4" idx="2"/>
            <a:endCxn id="5" idx="0"/>
          </p:cNvCxnSpPr>
          <p:nvPr/>
        </p:nvCxnSpPr>
        <p:spPr>
          <a:xfrm rot="16200000" flipH="1">
            <a:off x="5259017" y="2089366"/>
            <a:ext cx="1315091" cy="3699387"/>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80508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the form</a:t>
            </a:r>
            <a:endParaRPr lang="en-US" dirty="0"/>
          </a:p>
        </p:txBody>
      </p:sp>
    </p:spTree>
    <p:extLst>
      <p:ext uri="{BB962C8B-B14F-4D97-AF65-F5344CB8AC3E}">
        <p14:creationId xmlns:p14="http://schemas.microsoft.com/office/powerpoint/2010/main" val="2983173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230e9df3-be65-4c73-a93b-d1236ebd677e"/>
    <ds:schemaRef ds:uri="http://schemas.microsoft.com/office/2006/metadata/properties"/>
    <ds:schemaRef ds:uri="http://purl.org/dc/dcmitype/"/>
    <ds:schemaRef ds:uri="http://schemas.microsoft.com/office/infopath/2007/PartnerControls"/>
    <ds:schemaRef ds:uri="http://schemas.openxmlformats.org/package/2006/metadata/core-properties"/>
    <ds:schemaRef ds:uri="http://schemas.microsoft.com/office/2006/documentManagement/types"/>
    <ds:schemaRef ds:uri="http://purl.org/dc/elements/1.1/"/>
    <ds:schemaRef ds:uri="http://schemas.microsoft.com/sharepoint/v3"/>
    <ds:schemaRef ds:uri="http://www.w3.org/XML/1998/namespace"/>
    <ds:schemaRef ds:uri="27aa9422-7f1f-4c84-9cdf-302b1a67e513"/>
    <ds:schemaRef ds:uri="http://purl.org/dc/terms/"/>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4049</TotalTime>
  <Words>558</Words>
  <Application>Microsoft Office PowerPoint</Application>
  <PresentationFormat>Widescreen</PresentationFormat>
  <Paragraphs>143</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Consolas</vt:lpstr>
      <vt:lpstr>Segoe UI</vt:lpstr>
      <vt:lpstr>Segoe UI Light</vt:lpstr>
      <vt:lpstr>1_Office Theme</vt:lpstr>
      <vt:lpstr>PowerPoint Presentation</vt:lpstr>
      <vt:lpstr>We could build keep just sending text down to our users...</vt:lpstr>
      <vt:lpstr>Creating a web interface</vt:lpstr>
      <vt:lpstr>PowerPoint Presentation</vt:lpstr>
      <vt:lpstr>Forms</vt:lpstr>
      <vt:lpstr>Collecting information from the user</vt:lpstr>
      <vt:lpstr>Sending information to the server</vt:lpstr>
      <vt:lpstr>Reading information on the server</vt:lpstr>
      <vt:lpstr>Creating the form</vt:lpstr>
      <vt:lpstr>PowerPoint Presentation</vt:lpstr>
      <vt:lpstr>Jinja</vt:lpstr>
      <vt:lpstr>What is Jinja?</vt:lpstr>
      <vt:lpstr>Jinja basics</vt:lpstr>
      <vt:lpstr>Reading variables</vt:lpstr>
      <vt:lpstr>Adding logic</vt:lpstr>
      <vt:lpstr>Design best practices</vt:lpstr>
      <vt:lpstr>PowerPoint Presentation</vt:lpstr>
      <vt:lpstr>Building our app</vt:lpstr>
      <vt:lpstr>What do we need?</vt:lpstr>
      <vt:lpstr>Moving parts</vt:lpstr>
      <vt:lpstr>Bringing it all together</vt:lpstr>
      <vt:lpstr>What did we learn?</vt:lpstr>
      <vt:lpstr>What can we do with this?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94</cp:revision>
  <dcterms:created xsi:type="dcterms:W3CDTF">2013-02-15T23:12:42Z</dcterms:created>
  <dcterms:modified xsi:type="dcterms:W3CDTF">2014-12-17T19:16:08Z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