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handoutMasterIdLst>
    <p:handoutMasterId r:id="rId31"/>
  </p:handoutMasterIdLst>
  <p:sldIdLst>
    <p:sldId id="277" r:id="rId5"/>
    <p:sldId id="278" r:id="rId6"/>
    <p:sldId id="360" r:id="rId7"/>
    <p:sldId id="361" r:id="rId8"/>
    <p:sldId id="359" r:id="rId9"/>
    <p:sldId id="309" r:id="rId10"/>
    <p:sldId id="362" r:id="rId11"/>
    <p:sldId id="310" r:id="rId12"/>
    <p:sldId id="345" r:id="rId13"/>
    <p:sldId id="344" r:id="rId14"/>
    <p:sldId id="342" r:id="rId15"/>
    <p:sldId id="343" r:id="rId16"/>
    <p:sldId id="353" r:id="rId17"/>
    <p:sldId id="351" r:id="rId18"/>
    <p:sldId id="346" r:id="rId19"/>
    <p:sldId id="358" r:id="rId20"/>
    <p:sldId id="357" r:id="rId21"/>
    <p:sldId id="349" r:id="rId22"/>
    <p:sldId id="356" r:id="rId23"/>
    <p:sldId id="347" r:id="rId24"/>
    <p:sldId id="348" r:id="rId25"/>
    <p:sldId id="352" r:id="rId26"/>
    <p:sldId id="354" r:id="rId27"/>
    <p:sldId id="355"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15" autoAdjust="0"/>
    <p:restoredTop sz="94660"/>
  </p:normalViewPr>
  <p:slideViewPr>
    <p:cSldViewPr snapToGrid="0">
      <p:cViewPr varScale="1">
        <p:scale>
          <a:sx n="66" d="100"/>
          <a:sy n="66" d="100"/>
        </p:scale>
        <p:origin x="96" y="25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12/17/2014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pypi.python.org/pypi/redis/" TargetMode="External"/><Relationship Id="rId2" Type="http://schemas.openxmlformats.org/officeDocument/2006/relationships/hyperlink" Target="http://redis.io/commands/set"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90306" y="3466407"/>
            <a:ext cx="8215796" cy="1485524"/>
          </a:xfrm>
          <a:solidFill>
            <a:srgbClr val="007233"/>
          </a:solidFill>
          <a:ln>
            <a:noFill/>
          </a:ln>
        </p:spPr>
        <p:txBody>
          <a:bodyPr/>
          <a:lstStyle/>
          <a:p>
            <a:pPr marL="914400" indent="-914400"/>
            <a:r>
              <a:rPr lang="en-US" dirty="0" smtClean="0"/>
              <a:t>05 | Using </a:t>
            </a:r>
            <a:r>
              <a:rPr lang="en-US" dirty="0" err="1" smtClean="0"/>
              <a:t>Redis</a:t>
            </a:r>
            <a:endParaRPr lang="en-US" dirty="0"/>
          </a:p>
        </p:txBody>
      </p:sp>
      <p:sp>
        <p:nvSpPr>
          <p:cNvPr id="4" name="Subtitle 3"/>
          <p:cNvSpPr>
            <a:spLocks noGrp="1"/>
          </p:cNvSpPr>
          <p:nvPr>
            <p:ph type="subTitle" idx="1"/>
          </p:nvPr>
        </p:nvSpPr>
        <p:spPr/>
        <p:txBody>
          <a:bodyPr/>
          <a:lstStyle/>
          <a:p>
            <a:r>
              <a:rPr lang="en-US" dirty="0" smtClean="0"/>
              <a:t>Susan Ibach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 can store numbers instead of strings</a:t>
            </a:r>
            <a:endParaRPr lang="en-US" dirty="0"/>
          </a:p>
        </p:txBody>
      </p:sp>
      <p:sp>
        <p:nvSpPr>
          <p:cNvPr id="3" name="Content Placeholder 2"/>
          <p:cNvSpPr>
            <a:spLocks noGrp="1"/>
          </p:cNvSpPr>
          <p:nvPr>
            <p:ph sz="quarter" idx="10"/>
          </p:nvPr>
        </p:nvSpPr>
        <p:spPr/>
        <p:txBody>
          <a:bodyPr/>
          <a:lstStyle/>
          <a:p>
            <a:pPr marL="0" lvl="0" indent="0">
              <a:buNone/>
            </a:pPr>
            <a:r>
              <a:rPr lang="en-US" altLang="en-US" sz="2800" dirty="0" err="1">
                <a:solidFill>
                  <a:srgbClr val="000000"/>
                </a:solidFill>
                <a:latin typeface="Consolas" panose="020B0609020204030204" pitchFamily="49" charset="0"/>
                <a:cs typeface="Consolas" panose="020B0609020204030204" pitchFamily="49" charset="0"/>
              </a:rPr>
              <a:t>r.set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'nbrVisitors'</a:t>
            </a:r>
            <a:r>
              <a:rPr lang="en-US" altLang="en-US" sz="2800" dirty="0">
                <a:solidFill>
                  <a:srgbClr val="000000"/>
                </a:solidFill>
                <a:latin typeface="Consolas" panose="020B0609020204030204" pitchFamily="49" charset="0"/>
                <a:cs typeface="Consolas" panose="020B0609020204030204" pitchFamily="49" charset="0"/>
              </a:rPr>
              <a:t>,0</a:t>
            </a:r>
            <a:r>
              <a:rPr lang="en-US" altLang="en-US" sz="2800" dirty="0" smtClean="0">
                <a:solidFill>
                  <a:srgbClr val="000000"/>
                </a:solidFill>
                <a:latin typeface="Consolas" panose="020B0609020204030204" pitchFamily="49" charset="0"/>
                <a:cs typeface="Consolas" panose="020B0609020204030204" pitchFamily="49" charset="0"/>
              </a:rPr>
              <a:t>)</a:t>
            </a:r>
          </a:p>
          <a:p>
            <a:pPr marL="0" indent="0">
              <a:buNone/>
            </a:pPr>
            <a:r>
              <a:rPr lang="en-CA" dirty="0" smtClean="0"/>
              <a:t>When you store a number you have additional methods you can use to increment or decrement the stored value</a:t>
            </a:r>
          </a:p>
          <a:p>
            <a:pPr marL="0" indent="0">
              <a:buNone/>
            </a:pPr>
            <a:endParaRPr lang="en-CA" dirty="0" smtClean="0"/>
          </a:p>
          <a:p>
            <a:pPr marL="0" lvl="0" indent="0" defTabSz="914400" eaLnBrk="0" fontAlgn="base" hangingPunct="0">
              <a:spcBef>
                <a:spcPct val="0"/>
              </a:spcBef>
              <a:spcAft>
                <a:spcPct val="0"/>
              </a:spcAft>
              <a:buNone/>
            </a:pPr>
            <a:r>
              <a:rPr lang="en-US" altLang="en-US" sz="2800" dirty="0" err="1">
                <a:solidFill>
                  <a:srgbClr val="000000"/>
                </a:solidFill>
                <a:latin typeface="Consolas" panose="020B0609020204030204" pitchFamily="49" charset="0"/>
                <a:cs typeface="Consolas" panose="020B0609020204030204" pitchFamily="49" charset="0"/>
              </a:rPr>
              <a:t>r.incr</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nbrVisitors</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8000"/>
                </a:solidFill>
                <a:latin typeface="Consolas" panose="020B0609020204030204" pitchFamily="49" charset="0"/>
                <a:cs typeface="Consolas" panose="020B0609020204030204" pitchFamily="49" charset="0"/>
              </a:rPr>
              <a:t>#Increment </a:t>
            </a:r>
            <a:r>
              <a:rPr lang="en-US" altLang="en-US" sz="2800" dirty="0" err="1">
                <a:solidFill>
                  <a:srgbClr val="008000"/>
                </a:solidFill>
                <a:latin typeface="Consolas" panose="020B0609020204030204" pitchFamily="49" charset="0"/>
                <a:cs typeface="Consolas" panose="020B0609020204030204" pitchFamily="49" charset="0"/>
              </a:rPr>
              <a:t>nbrVisitors</a:t>
            </a:r>
            <a:r>
              <a:rPr lang="en-US" altLang="en-US" sz="2800" dirty="0">
                <a:solidFill>
                  <a:srgbClr val="008000"/>
                </a:solidFill>
                <a:latin typeface="Consolas" panose="020B0609020204030204" pitchFamily="49" charset="0"/>
                <a:cs typeface="Consolas" panose="020B0609020204030204" pitchFamily="49" charset="0"/>
              </a:rPr>
              <a:t> by 1</a:t>
            </a:r>
          </a:p>
          <a:p>
            <a:pPr marL="0" lvl="0" indent="0" defTabSz="914400" eaLnBrk="0" fontAlgn="base" hangingPunct="0">
              <a:spcBef>
                <a:spcPct val="0"/>
              </a:spcBef>
              <a:spcAft>
                <a:spcPct val="0"/>
              </a:spcAft>
              <a:buNone/>
            </a:pPr>
            <a:r>
              <a:rPr lang="en-US" altLang="en-US" sz="2800" dirty="0" err="1">
                <a:solidFill>
                  <a:srgbClr val="000000"/>
                </a:solidFill>
                <a:latin typeface="Consolas" panose="020B0609020204030204" pitchFamily="49" charset="0"/>
                <a:cs typeface="Consolas" panose="020B0609020204030204" pitchFamily="49" charset="0"/>
              </a:rPr>
              <a:t>r.incrby</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'nbrVisitors'</a:t>
            </a:r>
            <a:r>
              <a:rPr lang="en-US" altLang="en-US" sz="2800" dirty="0">
                <a:solidFill>
                  <a:srgbClr val="000000"/>
                </a:solidFill>
                <a:latin typeface="Consolas" panose="020B0609020204030204" pitchFamily="49" charset="0"/>
                <a:cs typeface="Consolas" panose="020B0609020204030204" pitchFamily="49" charset="0"/>
              </a:rPr>
              <a:t>,5)   </a:t>
            </a:r>
            <a:r>
              <a:rPr lang="en-US" altLang="en-US" sz="2800" dirty="0">
                <a:solidFill>
                  <a:srgbClr val="008000"/>
                </a:solidFill>
                <a:latin typeface="Consolas" panose="020B0609020204030204" pitchFamily="49" charset="0"/>
                <a:cs typeface="Consolas" panose="020B0609020204030204" pitchFamily="49" charset="0"/>
              </a:rPr>
              <a:t>#</a:t>
            </a:r>
            <a:r>
              <a:rPr lang="en-US" altLang="en-US" sz="2800" dirty="0" smtClean="0">
                <a:solidFill>
                  <a:srgbClr val="008000"/>
                </a:solidFill>
                <a:latin typeface="Consolas" panose="020B0609020204030204" pitchFamily="49" charset="0"/>
                <a:cs typeface="Consolas" panose="020B0609020204030204" pitchFamily="49" charset="0"/>
              </a:rPr>
              <a:t>Increment</a:t>
            </a:r>
            <a:r>
              <a:rPr lang="en-US" altLang="en-US" sz="2800" dirty="0">
                <a:solidFill>
                  <a:srgbClr val="008000"/>
                </a:solidFill>
                <a:latin typeface="Consolas" panose="020B0609020204030204" pitchFamily="49" charset="0"/>
                <a:cs typeface="Consolas" panose="020B0609020204030204" pitchFamily="49" charset="0"/>
              </a:rPr>
              <a:t> </a:t>
            </a:r>
            <a:r>
              <a:rPr lang="en-US" altLang="en-US" sz="2800" dirty="0" err="1">
                <a:solidFill>
                  <a:srgbClr val="008000"/>
                </a:solidFill>
                <a:latin typeface="Consolas" panose="020B0609020204030204" pitchFamily="49" charset="0"/>
                <a:cs typeface="Consolas" panose="020B0609020204030204" pitchFamily="49" charset="0"/>
              </a:rPr>
              <a:t>nbrVisitors</a:t>
            </a:r>
            <a:r>
              <a:rPr lang="en-US" altLang="en-US" sz="2800" dirty="0">
                <a:solidFill>
                  <a:srgbClr val="008000"/>
                </a:solidFill>
                <a:latin typeface="Consolas" panose="020B0609020204030204" pitchFamily="49" charset="0"/>
                <a:cs typeface="Consolas" panose="020B0609020204030204" pitchFamily="49" charset="0"/>
              </a:rPr>
              <a:t> by 5</a:t>
            </a:r>
          </a:p>
          <a:p>
            <a:pPr marL="0" lvl="0" indent="0" defTabSz="914400" eaLnBrk="0" fontAlgn="base" hangingPunct="0">
              <a:spcBef>
                <a:spcPct val="0"/>
              </a:spcBef>
              <a:spcAft>
                <a:spcPct val="0"/>
              </a:spcAft>
              <a:buNone/>
            </a:pPr>
            <a:r>
              <a:rPr lang="en-US" altLang="en-US" sz="2800" dirty="0" err="1">
                <a:solidFill>
                  <a:srgbClr val="000000"/>
                </a:solidFill>
                <a:latin typeface="Consolas" panose="020B0609020204030204" pitchFamily="49" charset="0"/>
                <a:cs typeface="Consolas" panose="020B0609020204030204" pitchFamily="49" charset="0"/>
              </a:rPr>
              <a:t>r.decr</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nbrVisitors</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8000"/>
                </a:solidFill>
                <a:latin typeface="Consolas" panose="020B0609020204030204" pitchFamily="49" charset="0"/>
                <a:cs typeface="Consolas" panose="020B0609020204030204" pitchFamily="49" charset="0"/>
              </a:rPr>
              <a:t>#Decrement </a:t>
            </a:r>
            <a:r>
              <a:rPr lang="en-US" altLang="en-US" sz="2800" dirty="0" err="1">
                <a:solidFill>
                  <a:srgbClr val="008000"/>
                </a:solidFill>
                <a:latin typeface="Consolas" panose="020B0609020204030204" pitchFamily="49" charset="0"/>
                <a:cs typeface="Consolas" panose="020B0609020204030204" pitchFamily="49" charset="0"/>
              </a:rPr>
              <a:t>nbrVisitors</a:t>
            </a:r>
            <a:r>
              <a:rPr lang="en-US" altLang="en-US" sz="2800" dirty="0">
                <a:solidFill>
                  <a:srgbClr val="008000"/>
                </a:solidFill>
                <a:latin typeface="Consolas" panose="020B0609020204030204" pitchFamily="49" charset="0"/>
                <a:cs typeface="Consolas" panose="020B0609020204030204" pitchFamily="49" charset="0"/>
              </a:rPr>
              <a:t> by 1</a:t>
            </a:r>
            <a:endParaRPr lang="en-US" altLang="en-US"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5149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CA" dirty="0" smtClean="0"/>
              <a:t>What do you think will happen if you try to set a key that already exists?</a:t>
            </a:r>
            <a:r>
              <a:rPr lang="en-US" dirty="0"/>
              <a:t/>
            </a:r>
            <a:br>
              <a:rPr lang="en-US" dirty="0"/>
            </a:br>
            <a:endParaRPr lang="en-US" dirty="0"/>
          </a:p>
        </p:txBody>
      </p:sp>
      <p:sp>
        <p:nvSpPr>
          <p:cNvPr id="5" name="Text Placeholder 4"/>
          <p:cNvSpPr>
            <a:spLocks noGrp="1"/>
          </p:cNvSpPr>
          <p:nvPr>
            <p:ph sz="quarter" idx="10"/>
          </p:nvPr>
        </p:nvSpPr>
        <p:spPr/>
        <p:txBody>
          <a:bodyPr/>
          <a:lstStyle/>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r.set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'Bill'</a:t>
            </a:r>
            <a:r>
              <a:rPr lang="en-US" altLang="en-US" dirty="0">
                <a:solidFill>
                  <a:srgbClr val="000000"/>
                </a:solidFill>
                <a:latin typeface="Consolas" panose="020B0609020204030204" pitchFamily="49" charset="0"/>
                <a:cs typeface="Consolas" panose="020B0609020204030204" pitchFamily="49" charset="0"/>
              </a:rPr>
              <a:t>)</a:t>
            </a:r>
            <a:endParaRPr lang="en-US" altLang="en-US" sz="3600" dirty="0">
              <a:latin typeface="Arial" panose="020B0604020202020204" pitchFamily="34" charset="0"/>
            </a:endParaRPr>
          </a:p>
          <a:p>
            <a:pPr marL="0" lvl="0" indent="0" defTabSz="914400" eaLnBrk="0" fontAlgn="base" hangingPunct="0">
              <a:spcBef>
                <a:spcPct val="0"/>
              </a:spcBef>
              <a:spcAft>
                <a:spcPct val="0"/>
              </a:spcAft>
              <a:buNone/>
            </a:pPr>
            <a:endParaRPr lang="en-US" altLang="en-US"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dirty="0" err="1" smtClean="0">
                <a:solidFill>
                  <a:srgbClr val="000000"/>
                </a:solidFill>
                <a:latin typeface="Consolas" panose="020B0609020204030204" pitchFamily="49" charset="0"/>
                <a:cs typeface="Consolas" panose="020B0609020204030204" pitchFamily="49" charset="0"/>
              </a:rPr>
              <a:t>r.set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'Satya'</a:t>
            </a:r>
            <a:r>
              <a:rPr lang="en-US" altLang="en-US" dirty="0" smtClean="0">
                <a:solidFill>
                  <a:srgbClr val="000000"/>
                </a:solidFill>
                <a:latin typeface="Consolas" panose="020B0609020204030204" pitchFamily="49" charset="0"/>
                <a:cs typeface="Consolas" panose="020B0609020204030204" pitchFamily="49" charset="0"/>
              </a:rPr>
              <a:t>)</a:t>
            </a:r>
            <a:endParaRPr lang="en-US" altLang="en-US" sz="3600" dirty="0">
              <a:latin typeface="Arial" panose="020B0604020202020204" pitchFamily="34" charset="0"/>
            </a:endParaRPr>
          </a:p>
          <a:p>
            <a:pPr marL="0" indent="0">
              <a:buNone/>
            </a:pPr>
            <a:endParaRPr lang="en-CA" dirty="0" smtClean="0"/>
          </a:p>
          <a:p>
            <a:pPr marL="0" indent="0">
              <a:buNone/>
            </a:pPr>
            <a:r>
              <a:rPr lang="en-CA" dirty="0" smtClean="0"/>
              <a:t>It </a:t>
            </a:r>
            <a:r>
              <a:rPr lang="en-CA" dirty="0"/>
              <a:t>will overwrite the existing value</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703715876"/>
              </p:ext>
            </p:extLst>
          </p:nvPr>
        </p:nvGraphicFramePr>
        <p:xfrm>
          <a:off x="2707409" y="4377266"/>
          <a:ext cx="5532582" cy="741680"/>
        </p:xfrm>
        <a:graphic>
          <a:graphicData uri="http://schemas.openxmlformats.org/drawingml/2006/table">
            <a:tbl>
              <a:tblPr firstRow="1" bandRow="1">
                <a:tableStyleId>{5C22544A-7EE6-4342-B048-85BDC9FD1C3A}</a:tableStyleId>
              </a:tblPr>
              <a:tblGrid>
                <a:gridCol w="2633518"/>
                <a:gridCol w="2899064"/>
              </a:tblGrid>
              <a:tr h="370840">
                <a:tc>
                  <a:txBody>
                    <a:bodyPr/>
                    <a:lstStyle/>
                    <a:p>
                      <a:r>
                        <a:rPr lang="en-CA" dirty="0" smtClean="0"/>
                        <a:t>Key</a:t>
                      </a:r>
                      <a:endParaRPr lang="en-US" dirty="0"/>
                    </a:p>
                  </a:txBody>
                  <a:tcPr/>
                </a:tc>
                <a:tc>
                  <a:txBody>
                    <a:bodyPr/>
                    <a:lstStyle/>
                    <a:p>
                      <a:r>
                        <a:rPr lang="en-CA" dirty="0" smtClean="0"/>
                        <a:t>Value</a:t>
                      </a:r>
                      <a:endParaRPr lang="en-US" dirty="0"/>
                    </a:p>
                  </a:txBody>
                  <a:tcPr/>
                </a:tc>
              </a:tr>
              <a:tr h="370840">
                <a:tc>
                  <a:txBody>
                    <a:bodyPr/>
                    <a:lstStyle/>
                    <a:p>
                      <a:r>
                        <a:rPr lang="en-CA" dirty="0" err="1" smtClean="0"/>
                        <a:t>firstname</a:t>
                      </a:r>
                      <a:endParaRPr lang="en-US" dirty="0"/>
                    </a:p>
                  </a:txBody>
                  <a:tcPr/>
                </a:tc>
                <a:tc>
                  <a:txBody>
                    <a:bodyPr/>
                    <a:lstStyle/>
                    <a:p>
                      <a:r>
                        <a:rPr lang="en-CA" dirty="0" smtClean="0"/>
                        <a:t>Bill</a:t>
                      </a:r>
                      <a:endParaRPr lang="en-US" dirty="0"/>
                    </a:p>
                  </a:txBody>
                  <a:tcPr/>
                </a:tc>
              </a:tr>
            </a:tbl>
          </a:graphicData>
        </a:graphic>
      </p:graphicFrame>
      <p:sp>
        <p:nvSpPr>
          <p:cNvPr id="2" name="Multiply 1"/>
          <p:cNvSpPr/>
          <p:nvPr/>
        </p:nvSpPr>
        <p:spPr>
          <a:xfrm>
            <a:off x="5309755" y="4800600"/>
            <a:ext cx="581890" cy="25977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850081" y="4727409"/>
            <a:ext cx="687239" cy="369332"/>
          </a:xfrm>
          <a:prstGeom prst="rect">
            <a:avLst/>
          </a:prstGeom>
          <a:noFill/>
        </p:spPr>
        <p:txBody>
          <a:bodyPr wrap="none" rtlCol="0">
            <a:spAutoFit/>
          </a:bodyPr>
          <a:lstStyle/>
          <a:p>
            <a:r>
              <a:rPr lang="en-CA" dirty="0" smtClean="0"/>
              <a:t>Satya</a:t>
            </a:r>
            <a:endParaRPr lang="en-US" dirty="0"/>
          </a:p>
        </p:txBody>
      </p:sp>
    </p:spTree>
    <p:extLst>
      <p:ext uri="{BB962C8B-B14F-4D97-AF65-F5344CB8AC3E}">
        <p14:creationId xmlns:p14="http://schemas.microsoft.com/office/powerpoint/2010/main" val="329871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CA" dirty="0" smtClean="0"/>
              <a:t>What if I don’t want to overwrite an existing value?</a:t>
            </a:r>
            <a:endParaRPr lang="en-US" dirty="0"/>
          </a:p>
        </p:txBody>
      </p:sp>
      <p:sp>
        <p:nvSpPr>
          <p:cNvPr id="5" name="Text Placeholder 4"/>
          <p:cNvSpPr>
            <a:spLocks noGrp="1"/>
          </p:cNvSpPr>
          <p:nvPr>
            <p:ph sz="quarter" idx="10"/>
          </p:nvPr>
        </p:nvSpPr>
        <p:spPr/>
        <p:txBody>
          <a:bodyPr/>
          <a:lstStyle/>
          <a:p>
            <a:pPr marL="0" indent="0">
              <a:buNone/>
            </a:pPr>
            <a:r>
              <a:rPr lang="en-CA" dirty="0" smtClean="0"/>
              <a:t>You can use the </a:t>
            </a:r>
            <a:r>
              <a:rPr lang="en-CA" b="1" dirty="0" smtClean="0"/>
              <a:t>exists</a:t>
            </a:r>
            <a:r>
              <a:rPr lang="en-CA" dirty="0" smtClean="0"/>
              <a:t> function to check it the key already exists</a:t>
            </a:r>
          </a:p>
          <a:p>
            <a:pPr marL="0" indent="0">
              <a:buNone/>
            </a:pPr>
            <a:endParaRPr lang="en-CA" dirty="0"/>
          </a:p>
          <a:p>
            <a:pPr marL="0" lvl="0" indent="0" defTabSz="914400" eaLnBrk="0" fontAlgn="base" hangingPunct="0">
              <a:spcBef>
                <a:spcPct val="0"/>
              </a:spcBef>
              <a:spcAft>
                <a:spcPct val="0"/>
              </a:spcAft>
              <a:buNone/>
            </a:pPr>
            <a:r>
              <a:rPr lang="en-US" altLang="en-US" dirty="0">
                <a:solidFill>
                  <a:srgbClr val="0000FF"/>
                </a:solidFill>
                <a:latin typeface="Consolas" panose="020B0609020204030204" pitchFamily="49" charset="0"/>
                <a:cs typeface="Consolas" panose="020B0609020204030204" pitchFamily="49" charset="0"/>
              </a:rPr>
              <a:t>if</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not</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r.exists</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r.set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'Bill'</a:t>
            </a:r>
            <a:r>
              <a:rPr lang="en-US" altLang="en-US" dirty="0">
                <a:solidFill>
                  <a:srgbClr val="000000"/>
                </a:solidFill>
                <a:latin typeface="Consolas" panose="020B0609020204030204" pitchFamily="49" charset="0"/>
                <a:cs typeface="Consolas" panose="020B0609020204030204" pitchFamily="49" charset="0"/>
              </a:rPr>
              <a:t>)</a:t>
            </a:r>
            <a:endParaRPr lang="en-US" altLang="en-US" sz="36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57159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CA" dirty="0" smtClean="0"/>
              <a:t>If the key already exists, can I append to what is already there instead of overwriting it?</a:t>
            </a:r>
            <a:r>
              <a:rPr lang="en-US" dirty="0"/>
              <a:t/>
            </a:r>
            <a:br>
              <a:rPr lang="en-US" dirty="0"/>
            </a:br>
            <a:endParaRPr lang="en-US" dirty="0"/>
          </a:p>
        </p:txBody>
      </p:sp>
      <p:sp>
        <p:nvSpPr>
          <p:cNvPr id="5" name="Text Placeholder 4"/>
          <p:cNvSpPr>
            <a:spLocks noGrp="1"/>
          </p:cNvSpPr>
          <p:nvPr>
            <p:ph sz="quarter" idx="10"/>
          </p:nvPr>
        </p:nvSpPr>
        <p:spPr/>
        <p:txBody>
          <a:bodyPr/>
          <a:lstStyle/>
          <a:p>
            <a:pPr marL="0" indent="0">
              <a:buNone/>
            </a:pPr>
            <a:r>
              <a:rPr lang="en-CA" dirty="0" smtClean="0"/>
              <a:t>Sure! Just use the append function</a:t>
            </a:r>
          </a:p>
          <a:p>
            <a:pPr marL="0" indent="0">
              <a:buNone/>
            </a:pPr>
            <a:endParaRPr lang="en-CA" dirty="0" smtClean="0"/>
          </a:p>
          <a:p>
            <a:pPr marL="0" lvl="0" indent="0" defTabSz="914400" eaLnBrk="0" fontAlgn="base" hangingPunct="0">
              <a:spcBef>
                <a:spcPct val="0"/>
              </a:spcBef>
              <a:spcAft>
                <a:spcPct val="0"/>
              </a:spcAft>
              <a:buNone/>
            </a:pPr>
            <a:r>
              <a:rPr lang="en-US" altLang="en-US" dirty="0">
                <a:solidFill>
                  <a:srgbClr val="0000FF"/>
                </a:solidFill>
                <a:latin typeface="Consolas" panose="020B0609020204030204" pitchFamily="49" charset="0"/>
                <a:cs typeface="Consolas" panose="020B0609020204030204" pitchFamily="49" charset="0"/>
              </a:rPr>
              <a:t>if</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r.exists</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err="1" smtClean="0">
                <a:solidFill>
                  <a:srgbClr val="000000"/>
                </a:solidFill>
                <a:latin typeface="Consolas" panose="020B0609020204030204" pitchFamily="49" charset="0"/>
                <a:cs typeface="Consolas" panose="020B0609020204030204" pitchFamily="49" charset="0"/>
              </a:rPr>
              <a:t>r.append</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'Gates'</a:t>
            </a:r>
            <a:r>
              <a:rPr lang="en-US" altLang="en-US"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dirty="0" smtClean="0">
                <a:solidFill>
                  <a:srgbClr val="0000FF"/>
                </a:solidFill>
                <a:latin typeface="Consolas" panose="020B0609020204030204" pitchFamily="49" charset="0"/>
                <a:cs typeface="Consolas" panose="020B0609020204030204" pitchFamily="49" charset="0"/>
              </a:rPr>
              <a:t>else</a:t>
            </a:r>
            <a:r>
              <a:rPr lang="en-US" altLang="en-US"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err="1" smtClean="0">
                <a:solidFill>
                  <a:srgbClr val="000000"/>
                </a:solidFill>
                <a:latin typeface="Consolas" panose="020B0609020204030204" pitchFamily="49" charset="0"/>
                <a:cs typeface="Consolas" panose="020B0609020204030204" pitchFamily="49" charset="0"/>
              </a:rPr>
              <a:t>r.set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'Bill'</a:t>
            </a:r>
            <a:r>
              <a:rPr lang="en-US" altLang="en-US" dirty="0">
                <a:solidFill>
                  <a:srgbClr val="000000"/>
                </a:solidFill>
                <a:latin typeface="Consolas" panose="020B0609020204030204" pitchFamily="49" charset="0"/>
                <a:cs typeface="Consolas" panose="020B0609020204030204" pitchFamily="49" charset="0"/>
              </a:rPr>
              <a:t>)</a:t>
            </a:r>
            <a:endParaRPr lang="en-US" altLang="en-US" sz="3600" dirty="0">
              <a:latin typeface="Arial" panose="020B0604020202020204" pitchFamily="34" charset="0"/>
            </a:endParaRPr>
          </a:p>
          <a:p>
            <a:pPr marL="0" indent="0">
              <a:buNone/>
            </a:pPr>
            <a:endParaRPr lang="en-CA" dirty="0" smtClean="0"/>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744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CA" dirty="0" smtClean="0"/>
              <a:t>How do I delete a key and it’s associated value?</a:t>
            </a:r>
            <a:endParaRPr lang="en-US" dirty="0"/>
          </a:p>
        </p:txBody>
      </p:sp>
      <p:sp>
        <p:nvSpPr>
          <p:cNvPr id="5" name="Text Placeholder 4"/>
          <p:cNvSpPr>
            <a:spLocks noGrp="1"/>
          </p:cNvSpPr>
          <p:nvPr>
            <p:ph sz="quarter" idx="10"/>
          </p:nvPr>
        </p:nvSpPr>
        <p:spPr/>
        <p:txBody>
          <a:bodyPr/>
          <a:lstStyle/>
          <a:p>
            <a:pPr marL="0" indent="0">
              <a:buNone/>
            </a:pPr>
            <a:r>
              <a:rPr lang="en-CA" dirty="0" smtClean="0"/>
              <a:t>Use the </a:t>
            </a:r>
            <a:r>
              <a:rPr lang="en-CA" b="1" dirty="0" smtClean="0"/>
              <a:t>delete </a:t>
            </a:r>
            <a:r>
              <a:rPr lang="en-CA" dirty="0" smtClean="0"/>
              <a:t>function and specify the name of the key to be deleted</a:t>
            </a:r>
          </a:p>
          <a:p>
            <a:pPr marL="0" indent="0">
              <a:buNone/>
            </a:pPr>
            <a:endParaRPr lang="en-CA" dirty="0"/>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r.delete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endParaRPr lang="en-US" altLang="en-US" sz="3600" dirty="0">
              <a:latin typeface="Arial" panose="020B0604020202020204" pitchFamily="34" charset="0"/>
            </a:endParaRPr>
          </a:p>
          <a:p>
            <a:pPr marL="0" indent="0">
              <a:buNone/>
            </a:pPr>
            <a:endParaRPr lang="en-US" dirty="0"/>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808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Saving and retrieving values with </a:t>
            </a:r>
            <a:r>
              <a:rPr lang="en-CA" dirty="0" err="1" smtClean="0"/>
              <a:t>Redis</a:t>
            </a:r>
            <a:endParaRPr lang="en-US" dirty="0"/>
          </a:p>
        </p:txBody>
      </p:sp>
    </p:spTree>
    <p:extLst>
      <p:ext uri="{BB962C8B-B14F-4D97-AF65-F5344CB8AC3E}">
        <p14:creationId xmlns:p14="http://schemas.microsoft.com/office/powerpoint/2010/main" val="2165222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do I get rid of the b'</a:t>
            </a:r>
            <a:endParaRPr lang="en-US" dirty="0"/>
          </a:p>
        </p:txBody>
      </p:sp>
      <p:sp>
        <p:nvSpPr>
          <p:cNvPr id="3" name="Content Placeholder 2"/>
          <p:cNvSpPr>
            <a:spLocks noGrp="1"/>
          </p:cNvSpPr>
          <p:nvPr>
            <p:ph sz="quarter" idx="10"/>
          </p:nvPr>
        </p:nvSpPr>
        <p:spPr/>
        <p:txBody>
          <a:bodyPr/>
          <a:lstStyle/>
          <a:p>
            <a:pPr marL="0" indent="0">
              <a:buNone/>
            </a:pPr>
            <a:r>
              <a:rPr lang="en-CA" dirty="0" smtClean="0"/>
              <a:t>You need the values decoded as strings</a:t>
            </a:r>
          </a:p>
          <a:p>
            <a:pPr marL="0" indent="0">
              <a:buNone/>
            </a:pPr>
            <a:r>
              <a:rPr lang="en-CA" dirty="0" smtClean="0"/>
              <a:t>You can specify you want all values decoded by changing the connection string</a:t>
            </a:r>
            <a:endParaRPr lang="en-CA" dirty="0"/>
          </a:p>
          <a:p>
            <a:pPr marL="0" lvl="0" indent="0">
              <a:buNone/>
            </a:pPr>
            <a:r>
              <a:rPr lang="en-US" altLang="en-US" sz="2800" dirty="0">
                <a:solidFill>
                  <a:srgbClr val="000000"/>
                </a:solidFill>
                <a:latin typeface="Consolas" panose="020B0609020204030204" pitchFamily="49" charset="0"/>
                <a:cs typeface="Consolas" panose="020B0609020204030204" pitchFamily="49" charset="0"/>
              </a:rPr>
              <a:t>r = </a:t>
            </a:r>
            <a:r>
              <a:rPr lang="en-US" altLang="en-US" sz="2800" dirty="0" err="1">
                <a:solidFill>
                  <a:srgbClr val="6F008A"/>
                </a:solidFill>
                <a:latin typeface="Consolas" panose="020B0609020204030204" pitchFamily="49" charset="0"/>
                <a:cs typeface="Consolas" panose="020B0609020204030204" pitchFamily="49" charset="0"/>
              </a:rPr>
              <a:t>redis</a:t>
            </a:r>
            <a:r>
              <a:rPr lang="en-US" altLang="en-US" sz="2800" dirty="0" err="1">
                <a:solidFill>
                  <a:srgbClr val="000000"/>
                </a:solidFill>
                <a:latin typeface="Consolas" panose="020B0609020204030204" pitchFamily="49" charset="0"/>
                <a:cs typeface="Consolas" panose="020B0609020204030204" pitchFamily="49" charset="0"/>
              </a:rPr>
              <a:t>.</a:t>
            </a:r>
            <a:r>
              <a:rPr lang="en-US" altLang="en-US" sz="2800" dirty="0" err="1">
                <a:solidFill>
                  <a:srgbClr val="2B91AF"/>
                </a:solidFill>
                <a:latin typeface="Consolas" panose="020B0609020204030204" pitchFamily="49" charset="0"/>
                <a:cs typeface="Consolas" panose="020B0609020204030204" pitchFamily="49" charset="0"/>
              </a:rPr>
              <a:t>StrictRedis</a:t>
            </a:r>
            <a:r>
              <a:rPr lang="en-US" altLang="en-US" sz="2800" dirty="0">
                <a:solidFill>
                  <a:srgbClr val="000000"/>
                </a:solidFill>
                <a:latin typeface="Consolas" panose="020B0609020204030204" pitchFamily="49" charset="0"/>
                <a:cs typeface="Consolas" panose="020B0609020204030204" pitchFamily="49" charset="0"/>
              </a:rPr>
              <a:t>(host=</a:t>
            </a:r>
            <a:r>
              <a:rPr lang="en-US" altLang="en-US" sz="2800" dirty="0">
                <a:solidFill>
                  <a:srgbClr val="A31515"/>
                </a:solidFill>
                <a:latin typeface="Consolas" panose="020B0609020204030204" pitchFamily="49" charset="0"/>
                <a:cs typeface="Consolas" panose="020B0609020204030204" pitchFamily="49" charset="0"/>
              </a:rPr>
              <a:t>'localhost'</a:t>
            </a:r>
            <a:r>
              <a:rPr lang="en-US" altLang="en-US" sz="2800" dirty="0">
                <a:solidFill>
                  <a:srgbClr val="000000"/>
                </a:solidFill>
                <a:latin typeface="Consolas" panose="020B0609020204030204" pitchFamily="49" charset="0"/>
                <a:cs typeface="Consolas" panose="020B0609020204030204" pitchFamily="49" charset="0"/>
              </a:rPr>
              <a:t>, port=6379, </a:t>
            </a:r>
            <a:r>
              <a:rPr lang="en-US" altLang="en-US" sz="2800" dirty="0" err="1" smtClean="0">
                <a:solidFill>
                  <a:srgbClr val="000000"/>
                </a:solidFill>
                <a:latin typeface="Consolas" panose="020B0609020204030204" pitchFamily="49" charset="0"/>
                <a:cs typeface="Consolas" panose="020B0609020204030204" pitchFamily="49" charset="0"/>
              </a:rPr>
              <a:t>db</a:t>
            </a:r>
            <a:r>
              <a:rPr lang="en-US" altLang="en-US" sz="2800" dirty="0" smtClean="0">
                <a:solidFill>
                  <a:srgbClr val="000000"/>
                </a:solidFill>
                <a:latin typeface="Consolas" panose="020B0609020204030204" pitchFamily="49" charset="0"/>
                <a:cs typeface="Consolas" panose="020B0609020204030204" pitchFamily="49" charset="0"/>
              </a:rPr>
              <a:t>=0,</a:t>
            </a:r>
            <a:r>
              <a:rPr lang="en-US" altLang="en-US" sz="2800" dirty="0">
                <a:solidFill>
                  <a:srgbClr val="000000"/>
                </a:solidFill>
                <a:latin typeface="Consolas" panose="020B0609020204030204" pitchFamily="49" charset="0"/>
                <a:cs typeface="Consolas" panose="020B0609020204030204" pitchFamily="49" charset="0"/>
              </a:rPr>
              <a:t> </a:t>
            </a:r>
            <a:endParaRPr lang="en-US" altLang="en-US" sz="280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            </a:t>
            </a:r>
            <a:r>
              <a:rPr lang="en-US" altLang="en-US" sz="2800" dirty="0" err="1" smtClean="0">
                <a:solidFill>
                  <a:srgbClr val="000000"/>
                </a:solidFill>
                <a:latin typeface="Consolas" panose="020B0609020204030204" pitchFamily="49" charset="0"/>
                <a:cs typeface="Consolas" panose="020B0609020204030204" pitchFamily="49" charset="0"/>
              </a:rPr>
              <a:t>decode_responses</a:t>
            </a:r>
            <a:r>
              <a:rPr lang="en-US" altLang="en-US" sz="2800" dirty="0" smtClean="0">
                <a:solidFill>
                  <a:srgbClr val="000000"/>
                </a:solidFill>
                <a:latin typeface="Consolas" panose="020B0609020204030204" pitchFamily="49" charset="0"/>
                <a:cs typeface="Consolas" panose="020B0609020204030204" pitchFamily="49" charset="0"/>
              </a:rPr>
              <a:t>=</a:t>
            </a:r>
            <a:r>
              <a:rPr lang="en-US" altLang="en-US" sz="2800" dirty="0" err="1" smtClean="0">
                <a:solidFill>
                  <a:srgbClr val="0000FF"/>
                </a:solidFill>
                <a:latin typeface="Consolas" panose="020B0609020204030204" pitchFamily="49" charset="0"/>
                <a:cs typeface="Consolas" panose="020B0609020204030204" pitchFamily="49" charset="0"/>
              </a:rPr>
              <a:t>True</a:t>
            </a:r>
            <a:r>
              <a:rPr lang="en-US" altLang="en-US" sz="2800" dirty="0" err="1" smtClean="0">
                <a:solidFill>
                  <a:srgbClr val="000000"/>
                </a:solidFill>
                <a:latin typeface="Consolas" panose="020B0609020204030204" pitchFamily="49" charset="0"/>
                <a:cs typeface="Consolas" panose="020B0609020204030204" pitchFamily="49" charset="0"/>
              </a:rPr>
              <a:t>,charset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smtClean="0">
                <a:solidFill>
                  <a:srgbClr val="A31515"/>
                </a:solidFill>
                <a:latin typeface="Consolas" panose="020B0609020204030204" pitchFamily="49" charset="0"/>
                <a:cs typeface="Consolas" panose="020B0609020204030204" pitchFamily="49" charset="0"/>
              </a:rPr>
              <a:t>'utf-8</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a:t>
            </a:r>
            <a:endParaRPr lang="en-CA" sz="2800" dirty="0" smtClean="0"/>
          </a:p>
          <a:p>
            <a:pPr marL="0" indent="0">
              <a:buNone/>
            </a:pPr>
            <a:endParaRPr lang="en-US" dirty="0"/>
          </a:p>
        </p:txBody>
      </p:sp>
    </p:spTree>
    <p:extLst>
      <p:ext uri="{BB962C8B-B14F-4D97-AF65-F5344CB8AC3E}">
        <p14:creationId xmlns:p14="http://schemas.microsoft.com/office/powerpoint/2010/main" val="274273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Saving and retrieving values with </a:t>
            </a:r>
            <a:r>
              <a:rPr lang="en-CA" dirty="0" err="1" smtClean="0"/>
              <a:t>Redis</a:t>
            </a:r>
            <a:endParaRPr lang="en-US" dirty="0"/>
          </a:p>
        </p:txBody>
      </p:sp>
    </p:spTree>
    <p:extLst>
      <p:ext uri="{BB962C8B-B14F-4D97-AF65-F5344CB8AC3E}">
        <p14:creationId xmlns:p14="http://schemas.microsoft.com/office/powerpoint/2010/main" val="1816297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Pick up good habits early</a:t>
            </a:r>
            <a:endParaRPr lang="en-US" dirty="0"/>
          </a:p>
        </p:txBody>
      </p:sp>
      <p:sp>
        <p:nvSpPr>
          <p:cNvPr id="4" name="Content Placeholder 3"/>
          <p:cNvSpPr>
            <a:spLocks noGrp="1"/>
          </p:cNvSpPr>
          <p:nvPr>
            <p:ph sz="quarter" idx="10"/>
          </p:nvPr>
        </p:nvSpPr>
        <p:spPr/>
        <p:txBody>
          <a:bodyPr/>
          <a:lstStyle/>
          <a:p>
            <a:r>
              <a:rPr lang="en-CA" dirty="0" smtClean="0"/>
              <a:t>Generally we use a hierarchical naming convention for </a:t>
            </a:r>
            <a:r>
              <a:rPr lang="en-CA" dirty="0" err="1" smtClean="0"/>
              <a:t>Redis</a:t>
            </a:r>
            <a:r>
              <a:rPr lang="en-CA" dirty="0" smtClean="0"/>
              <a:t> keys</a:t>
            </a:r>
          </a:p>
          <a:p>
            <a:pPr lvl="1"/>
            <a:r>
              <a:rPr lang="en-CA" dirty="0" err="1" smtClean="0"/>
              <a:t>parent:child</a:t>
            </a:r>
            <a:r>
              <a:rPr lang="en-CA" dirty="0" smtClean="0"/>
              <a:t> </a:t>
            </a:r>
          </a:p>
          <a:p>
            <a:pPr lvl="1"/>
            <a:r>
              <a:rPr lang="en-CA" dirty="0" err="1" smtClean="0"/>
              <a:t>grandparent:parent:child</a:t>
            </a:r>
            <a:endParaRPr lang="en-CA" dirty="0" smtClean="0"/>
          </a:p>
          <a:p>
            <a:r>
              <a:rPr lang="en-CA" dirty="0" smtClean="0"/>
              <a:t>For Example</a:t>
            </a:r>
          </a:p>
          <a:p>
            <a:pPr lvl="1"/>
            <a:r>
              <a:rPr lang="en-CA" dirty="0" err="1" smtClean="0"/>
              <a:t>Game:HighScores:Top</a:t>
            </a:r>
            <a:endParaRPr lang="en-CA" dirty="0" smtClean="0"/>
          </a:p>
          <a:p>
            <a:pPr lvl="1"/>
            <a:r>
              <a:rPr lang="en-CA" dirty="0" smtClean="0"/>
              <a:t>User12345:Name</a:t>
            </a:r>
          </a:p>
          <a:p>
            <a:r>
              <a:rPr lang="en-CA" dirty="0" smtClean="0"/>
              <a:t>You don’t have to use ‘:’ as a separator but it’s one of the more common convention</a:t>
            </a:r>
          </a:p>
          <a:p>
            <a:pPr marL="0" indent="0">
              <a:buNone/>
            </a:pPr>
            <a:endParaRPr lang="en-CA" dirty="0"/>
          </a:p>
        </p:txBody>
      </p:sp>
    </p:spTree>
    <p:extLst>
      <p:ext uri="{BB962C8B-B14F-4D97-AF65-F5344CB8AC3E}">
        <p14:creationId xmlns:p14="http://schemas.microsoft.com/office/powerpoint/2010/main" val="12715136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err="1" smtClean="0"/>
              <a:t>Redis</a:t>
            </a:r>
            <a:r>
              <a:rPr lang="en-CA" dirty="0" smtClean="0"/>
              <a:t> FAQ</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5473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487097" y="2899657"/>
            <a:ext cx="11524432" cy="1063487"/>
          </a:xfrm>
        </p:spPr>
        <p:txBody>
          <a:bodyPr/>
          <a:lstStyle/>
          <a:p>
            <a:r>
              <a:rPr lang="en-US" dirty="0" smtClean="0">
                <a:solidFill>
                  <a:schemeClr val="bg1"/>
                </a:solidFill>
              </a:rPr>
              <a:t>After installing </a:t>
            </a:r>
            <a:r>
              <a:rPr lang="en-US" dirty="0" err="1" smtClean="0">
                <a:solidFill>
                  <a:schemeClr val="bg1"/>
                </a:solidFill>
              </a:rPr>
              <a:t>Redis</a:t>
            </a:r>
            <a:r>
              <a:rPr lang="en-US" dirty="0" smtClean="0">
                <a:solidFill>
                  <a:schemeClr val="bg1"/>
                </a:solidFill>
              </a:rPr>
              <a:t> how do we use it?</a:t>
            </a:r>
            <a:endParaRPr lang="en-US" dirty="0">
              <a:solidFill>
                <a:schemeClr val="bg1"/>
              </a:solidFill>
            </a:endParaRPr>
          </a:p>
        </p:txBody>
      </p:sp>
    </p:spTree>
    <p:extLst>
      <p:ext uri="{BB962C8B-B14F-4D97-AF65-F5344CB8AC3E}">
        <p14:creationId xmlns:p14="http://schemas.microsoft.com/office/powerpoint/2010/main" val="2894034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CA" dirty="0" smtClean="0"/>
              <a:t>If I store a value in </a:t>
            </a:r>
            <a:r>
              <a:rPr lang="en-CA" dirty="0" err="1" smtClean="0"/>
              <a:t>Redis</a:t>
            </a:r>
            <a:r>
              <a:rPr lang="en-CA" dirty="0" smtClean="0"/>
              <a:t> and leave the website, will that value still be stored when I come back?</a:t>
            </a:r>
            <a:endParaRPr lang="en-US" dirty="0"/>
          </a:p>
        </p:txBody>
      </p:sp>
      <p:sp>
        <p:nvSpPr>
          <p:cNvPr id="5" name="Content Placeholder 4"/>
          <p:cNvSpPr>
            <a:spLocks noGrp="1"/>
          </p:cNvSpPr>
          <p:nvPr>
            <p:ph sz="quarter" idx="10"/>
          </p:nvPr>
        </p:nvSpPr>
        <p:spPr/>
        <p:txBody>
          <a:bodyPr/>
          <a:lstStyle/>
          <a:p>
            <a:r>
              <a:rPr lang="en-CA" dirty="0" smtClean="0"/>
              <a:t>Yes! </a:t>
            </a:r>
          </a:p>
          <a:p>
            <a:r>
              <a:rPr lang="en-CA" dirty="0" err="1" smtClean="0"/>
              <a:t>Redis</a:t>
            </a:r>
            <a:r>
              <a:rPr lang="en-CA" dirty="0" smtClean="0"/>
              <a:t> is a data store that is separate from your Python environment. The value will stay there until you delete the key</a:t>
            </a:r>
          </a:p>
          <a:p>
            <a:r>
              <a:rPr lang="en-CA" dirty="0" smtClean="0"/>
              <a:t>Or you can use the expire function to delete the key after a specified number of seconds</a:t>
            </a:r>
          </a:p>
          <a:p>
            <a:pPr marL="0" indent="0">
              <a:buNone/>
            </a:pPr>
            <a:endParaRPr lang="en-CA" dirty="0" smtClean="0"/>
          </a:p>
          <a:p>
            <a:pPr marL="799829" lvl="2" indent="0" defTabSz="914400" eaLnBrk="0" fontAlgn="base" hangingPunct="0">
              <a:spcBef>
                <a:spcPct val="0"/>
              </a:spcBef>
              <a:spcAft>
                <a:spcPct val="0"/>
              </a:spcAft>
              <a:buNone/>
            </a:pPr>
            <a:r>
              <a:rPr lang="en-US" altLang="en-US" sz="3600" dirty="0" err="1">
                <a:solidFill>
                  <a:srgbClr val="000000"/>
                </a:solidFill>
                <a:latin typeface="Consolas" panose="020B0609020204030204" pitchFamily="49" charset="0"/>
                <a:cs typeface="Consolas" panose="020B0609020204030204" pitchFamily="49" charset="0"/>
              </a:rPr>
              <a:t>r.set</a:t>
            </a:r>
            <a:r>
              <a:rPr lang="en-US" altLang="en-US" sz="3600" dirty="0">
                <a:solidFill>
                  <a:srgbClr val="000000"/>
                </a:solidFill>
                <a:latin typeface="Consolas" panose="020B0609020204030204" pitchFamily="49" charset="0"/>
                <a:cs typeface="Consolas" panose="020B0609020204030204" pitchFamily="49" charset="0"/>
              </a:rPr>
              <a:t>(</a:t>
            </a:r>
            <a:r>
              <a:rPr lang="en-US" altLang="en-US" sz="3600" dirty="0">
                <a:solidFill>
                  <a:srgbClr val="A31515"/>
                </a:solidFill>
                <a:latin typeface="Consolas" panose="020B0609020204030204" pitchFamily="49" charset="0"/>
                <a:cs typeface="Consolas" panose="020B0609020204030204" pitchFamily="49" charset="0"/>
              </a:rPr>
              <a:t>'</a:t>
            </a:r>
            <a:r>
              <a:rPr lang="en-US" altLang="en-US" sz="3600" dirty="0" err="1">
                <a:solidFill>
                  <a:srgbClr val="A31515"/>
                </a:solidFill>
                <a:latin typeface="Consolas" panose="020B0609020204030204" pitchFamily="49" charset="0"/>
                <a:cs typeface="Consolas" panose="020B0609020204030204" pitchFamily="49" charset="0"/>
              </a:rPr>
              <a:t>firstname</a:t>
            </a:r>
            <a:r>
              <a:rPr lang="en-US" altLang="en-US" sz="3600" dirty="0">
                <a:solidFill>
                  <a:srgbClr val="A31515"/>
                </a:solidFill>
                <a:latin typeface="Consolas" panose="020B0609020204030204" pitchFamily="49" charset="0"/>
                <a:cs typeface="Consolas" panose="020B0609020204030204" pitchFamily="49" charset="0"/>
              </a:rPr>
              <a:t>'</a:t>
            </a:r>
            <a:r>
              <a:rPr lang="en-US" altLang="en-US" sz="3600" dirty="0">
                <a:solidFill>
                  <a:srgbClr val="000000"/>
                </a:solidFill>
                <a:latin typeface="Consolas" panose="020B0609020204030204" pitchFamily="49" charset="0"/>
                <a:cs typeface="Consolas" panose="020B0609020204030204" pitchFamily="49" charset="0"/>
              </a:rPr>
              <a:t>, </a:t>
            </a:r>
            <a:r>
              <a:rPr lang="en-US" altLang="en-US" sz="3600" dirty="0" err="1">
                <a:solidFill>
                  <a:srgbClr val="000000"/>
                </a:solidFill>
                <a:latin typeface="Consolas" panose="020B0609020204030204" pitchFamily="49" charset="0"/>
                <a:cs typeface="Consolas" panose="020B0609020204030204" pitchFamily="49" charset="0"/>
              </a:rPr>
              <a:t>firstname</a:t>
            </a:r>
            <a:r>
              <a:rPr lang="en-US" altLang="en-US" sz="3600" dirty="0">
                <a:solidFill>
                  <a:srgbClr val="000000"/>
                </a:solidFill>
                <a:latin typeface="Consolas" panose="020B0609020204030204" pitchFamily="49" charset="0"/>
                <a:cs typeface="Consolas" panose="020B0609020204030204" pitchFamily="49" charset="0"/>
              </a:rPr>
              <a:t>)</a:t>
            </a:r>
          </a:p>
          <a:p>
            <a:pPr marL="799829" lvl="2" indent="0" defTabSz="914400" eaLnBrk="0" fontAlgn="base" hangingPunct="0">
              <a:spcBef>
                <a:spcPct val="0"/>
              </a:spcBef>
              <a:spcAft>
                <a:spcPct val="0"/>
              </a:spcAft>
              <a:buNone/>
            </a:pPr>
            <a:r>
              <a:rPr lang="en-US" altLang="en-US" sz="3600" dirty="0" err="1">
                <a:solidFill>
                  <a:srgbClr val="000000"/>
                </a:solidFill>
                <a:latin typeface="Consolas" panose="020B0609020204030204" pitchFamily="49" charset="0"/>
                <a:cs typeface="Consolas" panose="020B0609020204030204" pitchFamily="49" charset="0"/>
              </a:rPr>
              <a:t>r.expire</a:t>
            </a:r>
            <a:r>
              <a:rPr lang="en-US" altLang="en-US" sz="3600" dirty="0">
                <a:solidFill>
                  <a:srgbClr val="000000"/>
                </a:solidFill>
                <a:latin typeface="Consolas" panose="020B0609020204030204" pitchFamily="49" charset="0"/>
                <a:cs typeface="Consolas" panose="020B0609020204030204" pitchFamily="49" charset="0"/>
              </a:rPr>
              <a:t>(</a:t>
            </a:r>
            <a:r>
              <a:rPr lang="en-US" altLang="en-US" sz="3600" dirty="0">
                <a:solidFill>
                  <a:srgbClr val="A31515"/>
                </a:solidFill>
                <a:latin typeface="Consolas" panose="020B0609020204030204" pitchFamily="49" charset="0"/>
                <a:cs typeface="Consolas" panose="020B0609020204030204" pitchFamily="49" charset="0"/>
              </a:rPr>
              <a:t>'firstname'</a:t>
            </a:r>
            <a:r>
              <a:rPr lang="en-US" altLang="en-US" sz="3600" dirty="0">
                <a:solidFill>
                  <a:srgbClr val="000000"/>
                </a:solidFill>
                <a:latin typeface="Consolas" panose="020B0609020204030204" pitchFamily="49" charset="0"/>
                <a:cs typeface="Consolas" panose="020B0609020204030204" pitchFamily="49" charset="0"/>
              </a:rPr>
              <a:t>,200)</a:t>
            </a:r>
            <a:endParaRPr lang="en-US" altLang="en-US" sz="3600" dirty="0">
              <a:latin typeface="Arial" panose="020B0604020202020204" pitchFamily="34" charset="0"/>
            </a:endParaRPr>
          </a:p>
          <a:p>
            <a:endParaRPr lang="en-CA" dirty="0" smtClean="0"/>
          </a:p>
          <a:p>
            <a:endParaRPr lang="en-US" dirty="0"/>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81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CA" dirty="0" smtClean="0"/>
              <a:t>Are all users visiting my website sharing the same keys and values?</a:t>
            </a:r>
            <a:endParaRPr lang="en-US" dirty="0"/>
          </a:p>
        </p:txBody>
      </p:sp>
      <p:sp>
        <p:nvSpPr>
          <p:cNvPr id="5" name="Content Placeholder 4"/>
          <p:cNvSpPr>
            <a:spLocks noGrp="1"/>
          </p:cNvSpPr>
          <p:nvPr>
            <p:ph sz="quarter" idx="10"/>
          </p:nvPr>
        </p:nvSpPr>
        <p:spPr/>
        <p:txBody>
          <a:bodyPr/>
          <a:lstStyle/>
          <a:p>
            <a:r>
              <a:rPr lang="en-CA" dirty="0" smtClean="0"/>
              <a:t>Yes! </a:t>
            </a:r>
          </a:p>
          <a:p>
            <a:r>
              <a:rPr lang="en-CA" dirty="0" err="1" smtClean="0"/>
              <a:t>Redis</a:t>
            </a:r>
            <a:r>
              <a:rPr lang="en-CA" dirty="0" smtClean="0"/>
              <a:t> is a data store separate from Python it doesn’t maintain a different data store for each user </a:t>
            </a:r>
          </a:p>
          <a:p>
            <a:pPr marL="0" indent="0">
              <a:buNone/>
            </a:pPr>
            <a:endParaRPr lang="en-CA" dirty="0"/>
          </a:p>
        </p:txBody>
      </p:sp>
    </p:spTree>
    <p:extLst>
      <p:ext uri="{BB962C8B-B14F-4D97-AF65-F5344CB8AC3E}">
        <p14:creationId xmlns:p14="http://schemas.microsoft.com/office/powerpoint/2010/main" val="30613473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CA" dirty="0" smtClean="0"/>
              <a:t>You can do more with </a:t>
            </a:r>
            <a:r>
              <a:rPr lang="en-CA" dirty="0" err="1" smtClean="0"/>
              <a:t>Redis</a:t>
            </a:r>
            <a:r>
              <a:rPr lang="en-CA" dirty="0" smtClean="0"/>
              <a:t> than we covered here</a:t>
            </a:r>
            <a:endParaRPr lang="en-US" dirty="0"/>
          </a:p>
        </p:txBody>
      </p:sp>
      <p:sp>
        <p:nvSpPr>
          <p:cNvPr id="5" name="Content Placeholder 4"/>
          <p:cNvSpPr>
            <a:spLocks noGrp="1"/>
          </p:cNvSpPr>
          <p:nvPr>
            <p:ph sz="quarter" idx="10"/>
          </p:nvPr>
        </p:nvSpPr>
        <p:spPr/>
        <p:txBody>
          <a:bodyPr/>
          <a:lstStyle/>
          <a:p>
            <a:r>
              <a:rPr lang="en-CA" dirty="0" smtClean="0"/>
              <a:t>You can store entire lists or sets in a single key</a:t>
            </a:r>
          </a:p>
          <a:p>
            <a:r>
              <a:rPr lang="en-CA" dirty="0" smtClean="0"/>
              <a:t>There are more functions we didn’t cover</a:t>
            </a:r>
          </a:p>
          <a:p>
            <a:r>
              <a:rPr lang="en-CA" dirty="0" smtClean="0"/>
              <a:t>For more information visit</a:t>
            </a:r>
          </a:p>
          <a:p>
            <a:pPr lvl="1"/>
            <a:r>
              <a:rPr lang="en-US" u="sng" dirty="0">
                <a:hlinkClick r:id="rId2"/>
              </a:rPr>
              <a:t>http://</a:t>
            </a:r>
            <a:r>
              <a:rPr lang="en-US" u="sng" dirty="0" smtClean="0">
                <a:hlinkClick r:id="rId2"/>
              </a:rPr>
              <a:t>redis.io/commands/set</a:t>
            </a:r>
            <a:endParaRPr lang="en-US" dirty="0"/>
          </a:p>
          <a:p>
            <a:pPr lvl="1"/>
            <a:r>
              <a:rPr lang="fr-CA" u="sng" dirty="0">
                <a:hlinkClick r:id="rId3"/>
              </a:rPr>
              <a:t>https://pypi.python.org/pypi/redis/</a:t>
            </a:r>
            <a:endParaRPr lang="en-US" dirty="0"/>
          </a:p>
          <a:p>
            <a:pPr marL="0" indent="0">
              <a:buNone/>
            </a:pPr>
            <a:endParaRPr lang="en-CA" dirty="0" smtClean="0"/>
          </a:p>
          <a:p>
            <a:pPr marL="0" indent="0">
              <a:buNone/>
            </a:pPr>
            <a:endParaRPr lang="en-US" dirty="0"/>
          </a:p>
        </p:txBody>
      </p:sp>
    </p:spTree>
    <p:extLst>
      <p:ext uri="{BB962C8B-B14F-4D97-AF65-F5344CB8AC3E}">
        <p14:creationId xmlns:p14="http://schemas.microsoft.com/office/powerpoint/2010/main" val="30158931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did we learn?</a:t>
            </a:r>
            <a:endParaRPr lang="en-US" dirty="0"/>
          </a:p>
        </p:txBody>
      </p:sp>
      <p:sp>
        <p:nvSpPr>
          <p:cNvPr id="3" name="Content Placeholder 2"/>
          <p:cNvSpPr>
            <a:spLocks noGrp="1"/>
          </p:cNvSpPr>
          <p:nvPr>
            <p:ph sz="quarter" idx="10"/>
          </p:nvPr>
        </p:nvSpPr>
        <p:spPr/>
        <p:txBody>
          <a:bodyPr/>
          <a:lstStyle/>
          <a:p>
            <a:r>
              <a:rPr lang="en-CA" dirty="0" smtClean="0"/>
              <a:t>We can store and retrieve values in </a:t>
            </a:r>
            <a:r>
              <a:rPr lang="en-CA" dirty="0" err="1" smtClean="0"/>
              <a:t>Redis</a:t>
            </a:r>
            <a:endParaRPr lang="en-US" dirty="0" smtClean="0"/>
          </a:p>
          <a:p>
            <a:r>
              <a:rPr lang="en-CA" dirty="0" smtClean="0"/>
              <a:t>We can either overwrite or append to existing values</a:t>
            </a:r>
          </a:p>
        </p:txBody>
      </p:sp>
    </p:spTree>
    <p:extLst>
      <p:ext uri="{BB962C8B-B14F-4D97-AF65-F5344CB8AC3E}">
        <p14:creationId xmlns:p14="http://schemas.microsoft.com/office/powerpoint/2010/main" val="317078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can we do with this?</a:t>
            </a:r>
            <a:endParaRPr lang="en-US" dirty="0"/>
          </a:p>
        </p:txBody>
      </p:sp>
      <p:sp>
        <p:nvSpPr>
          <p:cNvPr id="3" name="Content Placeholder 2"/>
          <p:cNvSpPr>
            <a:spLocks noGrp="1"/>
          </p:cNvSpPr>
          <p:nvPr>
            <p:ph sz="quarter" idx="10"/>
          </p:nvPr>
        </p:nvSpPr>
        <p:spPr/>
        <p:txBody>
          <a:bodyPr/>
          <a:lstStyle/>
          <a:p>
            <a:r>
              <a:rPr lang="en-CA" dirty="0" smtClean="0"/>
              <a:t>You can track the number of visitors to your website</a:t>
            </a:r>
          </a:p>
          <a:p>
            <a:r>
              <a:rPr lang="en-CA" dirty="0" smtClean="0"/>
              <a:t>You can store high scores for a game</a:t>
            </a:r>
          </a:p>
          <a:p>
            <a:r>
              <a:rPr lang="en-CA" dirty="0" smtClean="0"/>
              <a:t>You can remember a user’s preferences</a:t>
            </a:r>
          </a:p>
          <a:p>
            <a:r>
              <a:rPr lang="en-CA" dirty="0" smtClean="0"/>
              <a:t>You can store information about a user who visits your website</a:t>
            </a:r>
          </a:p>
        </p:txBody>
      </p:sp>
    </p:spTree>
    <p:extLst>
      <p:ext uri="{BB962C8B-B14F-4D97-AF65-F5344CB8AC3E}">
        <p14:creationId xmlns:p14="http://schemas.microsoft.com/office/powerpoint/2010/main" val="22085951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Redis</a:t>
            </a:r>
            <a:endParaRPr lang="en-US" dirty="0"/>
          </a:p>
        </p:txBody>
      </p:sp>
      <p:sp>
        <p:nvSpPr>
          <p:cNvPr id="3" name="Content Placeholder 2"/>
          <p:cNvSpPr>
            <a:spLocks noGrp="1"/>
          </p:cNvSpPr>
          <p:nvPr>
            <p:ph sz="quarter" idx="10"/>
          </p:nvPr>
        </p:nvSpPr>
        <p:spPr/>
        <p:txBody>
          <a:bodyPr/>
          <a:lstStyle/>
          <a:p>
            <a:r>
              <a:rPr lang="en-US" dirty="0" smtClean="0"/>
              <a:t>Getting started</a:t>
            </a:r>
          </a:p>
          <a:p>
            <a:r>
              <a:rPr lang="en-US" dirty="0" err="1" smtClean="0"/>
              <a:t>Redis</a:t>
            </a:r>
            <a:r>
              <a:rPr lang="en-US" dirty="0" smtClean="0"/>
              <a:t> </a:t>
            </a:r>
            <a:r>
              <a:rPr lang="en-US" dirty="0"/>
              <a:t>keys and </a:t>
            </a:r>
            <a:r>
              <a:rPr lang="en-US" dirty="0" smtClean="0"/>
              <a:t>values</a:t>
            </a:r>
          </a:p>
          <a:p>
            <a:r>
              <a:rPr lang="en-US" dirty="0" err="1" smtClean="0"/>
              <a:t>Redis</a:t>
            </a:r>
            <a:r>
              <a:rPr lang="en-US" smtClean="0"/>
              <a:t> FAQ</a:t>
            </a:r>
            <a:endParaRPr lang="en-US" dirty="0"/>
          </a:p>
        </p:txBody>
      </p:sp>
    </p:spTree>
    <p:extLst>
      <p:ext uri="{BB962C8B-B14F-4D97-AF65-F5344CB8AC3E}">
        <p14:creationId xmlns:p14="http://schemas.microsoft.com/office/powerpoint/2010/main" val="4012239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Getting started</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90379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Redis</a:t>
            </a:r>
            <a:endParaRPr lang="en-US" dirty="0"/>
          </a:p>
        </p:txBody>
      </p:sp>
      <p:sp>
        <p:nvSpPr>
          <p:cNvPr id="3" name="Content Placeholder 2"/>
          <p:cNvSpPr>
            <a:spLocks noGrp="1"/>
          </p:cNvSpPr>
          <p:nvPr>
            <p:ph sz="quarter" idx="10"/>
          </p:nvPr>
        </p:nvSpPr>
        <p:spPr/>
        <p:txBody>
          <a:bodyPr/>
          <a:lstStyle/>
          <a:p>
            <a:pPr marL="514350" indent="-514350">
              <a:buFont typeface="+mj-lt"/>
              <a:buAutoNum type="arabicPeriod"/>
            </a:pPr>
            <a:r>
              <a:rPr lang="en-CA" dirty="0"/>
              <a:t>You need to connect to the </a:t>
            </a:r>
            <a:r>
              <a:rPr lang="en-CA" dirty="0" err="1"/>
              <a:t>Redis</a:t>
            </a:r>
            <a:r>
              <a:rPr lang="en-CA" dirty="0"/>
              <a:t> data store</a:t>
            </a:r>
          </a:p>
          <a:p>
            <a:pPr marL="514350" indent="-514350">
              <a:buFont typeface="+mj-lt"/>
              <a:buAutoNum type="arabicPeriod"/>
            </a:pPr>
            <a:r>
              <a:rPr lang="en-CA" dirty="0"/>
              <a:t>Save the values you want to remember</a:t>
            </a:r>
          </a:p>
          <a:p>
            <a:pPr marL="514350" indent="-514350">
              <a:buFont typeface="+mj-lt"/>
              <a:buAutoNum type="arabicPeriod"/>
            </a:pPr>
            <a:r>
              <a:rPr lang="en-CA" dirty="0"/>
              <a:t>Modify the values as needed</a:t>
            </a:r>
          </a:p>
          <a:p>
            <a:pPr marL="514350" indent="-514350">
              <a:buFont typeface="+mj-lt"/>
              <a:buAutoNum type="arabicPeriod"/>
            </a:pPr>
            <a:r>
              <a:rPr lang="en-CA" dirty="0"/>
              <a:t>Retrieve them when needed</a:t>
            </a:r>
          </a:p>
          <a:p>
            <a:endParaRPr lang="en-US" dirty="0"/>
          </a:p>
        </p:txBody>
      </p:sp>
    </p:spTree>
    <p:extLst>
      <p:ext uri="{BB962C8B-B14F-4D97-AF65-F5344CB8AC3E}">
        <p14:creationId xmlns:p14="http://schemas.microsoft.com/office/powerpoint/2010/main" val="652764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do you connect to the </a:t>
            </a:r>
            <a:r>
              <a:rPr lang="en-CA" dirty="0" err="1" smtClean="0"/>
              <a:t>Redis</a:t>
            </a:r>
            <a:r>
              <a:rPr lang="en-CA" dirty="0" smtClean="0"/>
              <a:t> data store?</a:t>
            </a:r>
            <a:endParaRPr lang="en-US" dirty="0"/>
          </a:p>
        </p:txBody>
      </p:sp>
      <p:sp>
        <p:nvSpPr>
          <p:cNvPr id="3" name="Content Placeholder 2"/>
          <p:cNvSpPr>
            <a:spLocks noGrp="1"/>
          </p:cNvSpPr>
          <p:nvPr>
            <p:ph sz="quarter" idx="10"/>
          </p:nvPr>
        </p:nvSpPr>
        <p:spPr/>
        <p:txBody>
          <a:bodyPr/>
          <a:lstStyle/>
          <a:p>
            <a:pPr marL="0" indent="0">
              <a:buNone/>
            </a:pPr>
            <a:r>
              <a:rPr lang="en-CA" dirty="0" smtClean="0"/>
              <a:t>Use the </a:t>
            </a:r>
            <a:r>
              <a:rPr lang="en-CA" dirty="0" err="1" smtClean="0"/>
              <a:t>StrictRedis</a:t>
            </a:r>
            <a:r>
              <a:rPr lang="en-CA" dirty="0" smtClean="0"/>
              <a:t> method and specify the server name</a:t>
            </a:r>
          </a:p>
          <a:p>
            <a:pPr marL="0" indent="0">
              <a:buNone/>
            </a:pPr>
            <a:endParaRPr lang="en-CA" dirty="0"/>
          </a:p>
          <a:p>
            <a:pPr marL="0" lvl="0" indent="0">
              <a:buNone/>
            </a:pPr>
            <a:r>
              <a:rPr lang="en-US" altLang="en-US" sz="2800" dirty="0">
                <a:solidFill>
                  <a:srgbClr val="000000"/>
                </a:solidFill>
                <a:latin typeface="Consolas" panose="020B0609020204030204" pitchFamily="49" charset="0"/>
                <a:cs typeface="Consolas" panose="020B0609020204030204" pitchFamily="49" charset="0"/>
              </a:rPr>
              <a:t>r = </a:t>
            </a:r>
            <a:r>
              <a:rPr lang="en-US" altLang="en-US" sz="2800" dirty="0" err="1">
                <a:solidFill>
                  <a:srgbClr val="6F008A"/>
                </a:solidFill>
                <a:latin typeface="Consolas" panose="020B0609020204030204" pitchFamily="49" charset="0"/>
                <a:cs typeface="Consolas" panose="020B0609020204030204" pitchFamily="49" charset="0"/>
              </a:rPr>
              <a:t>redis</a:t>
            </a:r>
            <a:r>
              <a:rPr lang="en-US" altLang="en-US" sz="2800" dirty="0" err="1">
                <a:solidFill>
                  <a:srgbClr val="000000"/>
                </a:solidFill>
                <a:latin typeface="Consolas" panose="020B0609020204030204" pitchFamily="49" charset="0"/>
                <a:cs typeface="Consolas" panose="020B0609020204030204" pitchFamily="49" charset="0"/>
              </a:rPr>
              <a:t>.</a:t>
            </a:r>
            <a:r>
              <a:rPr lang="en-US" altLang="en-US" sz="2800" dirty="0" err="1">
                <a:solidFill>
                  <a:srgbClr val="2B91AF"/>
                </a:solidFill>
                <a:latin typeface="Consolas" panose="020B0609020204030204" pitchFamily="49" charset="0"/>
                <a:cs typeface="Consolas" panose="020B0609020204030204" pitchFamily="49" charset="0"/>
              </a:rPr>
              <a:t>StrictRedis</a:t>
            </a:r>
            <a:r>
              <a:rPr lang="en-US" altLang="en-US" sz="2800" dirty="0">
                <a:solidFill>
                  <a:srgbClr val="000000"/>
                </a:solidFill>
                <a:latin typeface="Consolas" panose="020B0609020204030204" pitchFamily="49" charset="0"/>
                <a:cs typeface="Consolas" panose="020B0609020204030204" pitchFamily="49" charset="0"/>
              </a:rPr>
              <a:t>(host=</a:t>
            </a:r>
            <a:r>
              <a:rPr lang="en-US" altLang="en-US" sz="2800" dirty="0">
                <a:solidFill>
                  <a:srgbClr val="A31515"/>
                </a:solidFill>
                <a:latin typeface="Consolas" panose="020B0609020204030204" pitchFamily="49" charset="0"/>
                <a:cs typeface="Consolas" panose="020B0609020204030204" pitchFamily="49" charset="0"/>
              </a:rPr>
              <a:t>'localhost'</a:t>
            </a:r>
            <a:r>
              <a:rPr lang="en-US" altLang="en-US" sz="2800" dirty="0">
                <a:solidFill>
                  <a:srgbClr val="000000"/>
                </a:solidFill>
                <a:latin typeface="Consolas" panose="020B0609020204030204" pitchFamily="49" charset="0"/>
                <a:cs typeface="Consolas" panose="020B0609020204030204" pitchFamily="49" charset="0"/>
              </a:rPr>
              <a:t>, port=6379, </a:t>
            </a:r>
            <a:r>
              <a:rPr lang="en-US" altLang="en-US" sz="2800" dirty="0" err="1" smtClean="0">
                <a:solidFill>
                  <a:srgbClr val="000000"/>
                </a:solidFill>
                <a:latin typeface="Consolas" panose="020B0609020204030204" pitchFamily="49" charset="0"/>
                <a:cs typeface="Consolas" panose="020B0609020204030204" pitchFamily="49" charset="0"/>
              </a:rPr>
              <a:t>db</a:t>
            </a:r>
            <a:r>
              <a:rPr lang="en-US" altLang="en-US" sz="2800" dirty="0" smtClean="0">
                <a:solidFill>
                  <a:srgbClr val="000000"/>
                </a:solidFill>
                <a:latin typeface="Consolas" panose="020B0609020204030204" pitchFamily="49" charset="0"/>
                <a:cs typeface="Consolas" panose="020B0609020204030204" pitchFamily="49" charset="0"/>
              </a:rPr>
              <a:t>=0)</a:t>
            </a:r>
            <a:endParaRPr lang="en-CA" sz="2800" dirty="0" smtClean="0"/>
          </a:p>
          <a:p>
            <a:pPr marL="0" indent="0">
              <a:buNone/>
            </a:pPr>
            <a:endParaRPr lang="en-US" dirty="0"/>
          </a:p>
        </p:txBody>
      </p:sp>
    </p:spTree>
    <p:extLst>
      <p:ext uri="{BB962C8B-B14F-4D97-AF65-F5344CB8AC3E}">
        <p14:creationId xmlns:p14="http://schemas.microsoft.com/office/powerpoint/2010/main" val="75062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smtClean="0"/>
              <a:t>Redis</a:t>
            </a:r>
            <a:r>
              <a:rPr lang="en-US" dirty="0" smtClean="0"/>
              <a:t> keys and values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70919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CA" dirty="0" smtClean="0"/>
              <a:t>How do you store a value?</a:t>
            </a:r>
            <a:r>
              <a:rPr lang="en-US" dirty="0"/>
              <a:t/>
            </a:r>
            <a:br>
              <a:rPr lang="en-US" dirty="0"/>
            </a:br>
            <a:endParaRPr lang="en-US" dirty="0"/>
          </a:p>
        </p:txBody>
      </p:sp>
      <p:sp>
        <p:nvSpPr>
          <p:cNvPr id="5" name="Text Placeholder 4"/>
          <p:cNvSpPr>
            <a:spLocks noGrp="1"/>
          </p:cNvSpPr>
          <p:nvPr>
            <p:ph sz="quarter" idx="10"/>
          </p:nvPr>
        </p:nvSpPr>
        <p:spPr/>
        <p:txBody>
          <a:bodyPr/>
          <a:lstStyle/>
          <a:p>
            <a:pPr marL="0" indent="0">
              <a:buNone/>
            </a:pPr>
            <a:r>
              <a:rPr lang="en-CA" dirty="0" smtClean="0"/>
              <a:t>Use the </a:t>
            </a:r>
            <a:r>
              <a:rPr lang="en-CA" b="1" dirty="0" smtClean="0"/>
              <a:t>set</a:t>
            </a:r>
            <a:r>
              <a:rPr lang="en-CA" dirty="0" smtClean="0"/>
              <a:t> method and specify a name for the key and a value to store</a:t>
            </a:r>
          </a:p>
          <a:p>
            <a:pPr marL="0" indent="0">
              <a:buNone/>
            </a:pPr>
            <a:r>
              <a:rPr lang="en-CA" b="1" dirty="0"/>
              <a:t>s</a:t>
            </a:r>
            <a:r>
              <a:rPr lang="en-CA" b="1" dirty="0" smtClean="0"/>
              <a:t>et (</a:t>
            </a:r>
            <a:r>
              <a:rPr lang="en-CA" b="1" i="1" dirty="0" smtClean="0"/>
              <a:t>name</a:t>
            </a:r>
            <a:r>
              <a:rPr lang="en-CA" b="1" dirty="0" smtClean="0"/>
              <a:t>, </a:t>
            </a:r>
            <a:r>
              <a:rPr lang="en-CA" b="1" i="1" dirty="0" smtClean="0"/>
              <a:t>value</a:t>
            </a:r>
            <a:r>
              <a:rPr lang="en-CA" b="1" dirty="0" smtClean="0"/>
              <a:t>)</a:t>
            </a:r>
          </a:p>
          <a:p>
            <a:pPr marL="0" lvl="0" indent="0">
              <a:buNone/>
            </a:pPr>
            <a:r>
              <a:rPr lang="en-US" altLang="en-US" dirty="0" err="1" smtClean="0">
                <a:solidFill>
                  <a:srgbClr val="000000"/>
                </a:solidFill>
                <a:latin typeface="Consolas" panose="020B0609020204030204" pitchFamily="49" charset="0"/>
                <a:cs typeface="Consolas" panose="020B0609020204030204" pitchFamily="49" charset="0"/>
              </a:rPr>
              <a:t>r.set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a:t>
            </a:r>
            <a:r>
              <a:rPr lang="en-US" altLang="en-US" dirty="0" err="1" smtClean="0">
                <a:solidFill>
                  <a:srgbClr val="A31515"/>
                </a:solidFill>
                <a:latin typeface="Consolas" panose="020B0609020204030204" pitchFamily="49" charset="0"/>
                <a:cs typeface="Consolas" panose="020B0609020204030204" pitchFamily="49" charset="0"/>
              </a:rPr>
              <a:t>firstname</a:t>
            </a:r>
            <a:r>
              <a:rPr lang="en-US" altLang="en-US" dirty="0" smtClean="0">
                <a:solidFill>
                  <a:srgbClr val="A31515"/>
                </a:solidFill>
                <a:latin typeface="Consolas" panose="020B0609020204030204" pitchFamily="49" charset="0"/>
                <a:cs typeface="Consolas" panose="020B0609020204030204" pitchFamily="49" charset="0"/>
              </a:rPr>
              <a: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'Bill'</a:t>
            </a:r>
            <a:r>
              <a:rPr lang="en-US" altLang="en-US" dirty="0" smtClean="0">
                <a:solidFill>
                  <a:srgbClr val="000000"/>
                </a:solidFill>
                <a:latin typeface="Consolas" panose="020B0609020204030204" pitchFamily="49" charset="0"/>
                <a:cs typeface="Consolas" panose="020B0609020204030204" pitchFamily="49" charset="0"/>
              </a:rPr>
              <a:t>) </a:t>
            </a:r>
            <a:endParaRPr lang="en-US" altLang="en-US" sz="3600" dirty="0">
              <a:latin typeface="Arial" panose="020B0604020202020204" pitchFamily="34" charset="0"/>
            </a:endParaRP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420670578"/>
              </p:ext>
            </p:extLst>
          </p:nvPr>
        </p:nvGraphicFramePr>
        <p:xfrm>
          <a:off x="2063173" y="4387657"/>
          <a:ext cx="5532582" cy="741680"/>
        </p:xfrm>
        <a:graphic>
          <a:graphicData uri="http://schemas.openxmlformats.org/drawingml/2006/table">
            <a:tbl>
              <a:tblPr firstRow="1" bandRow="1">
                <a:tableStyleId>{5C22544A-7EE6-4342-B048-85BDC9FD1C3A}</a:tableStyleId>
              </a:tblPr>
              <a:tblGrid>
                <a:gridCol w="2633518"/>
                <a:gridCol w="2899064"/>
              </a:tblGrid>
              <a:tr h="370840">
                <a:tc>
                  <a:txBody>
                    <a:bodyPr/>
                    <a:lstStyle/>
                    <a:p>
                      <a:r>
                        <a:rPr lang="en-CA" dirty="0" smtClean="0"/>
                        <a:t>Key</a:t>
                      </a:r>
                      <a:endParaRPr lang="en-US" dirty="0"/>
                    </a:p>
                  </a:txBody>
                  <a:tcPr/>
                </a:tc>
                <a:tc>
                  <a:txBody>
                    <a:bodyPr/>
                    <a:lstStyle/>
                    <a:p>
                      <a:r>
                        <a:rPr lang="en-CA" dirty="0" smtClean="0"/>
                        <a:t>Value</a:t>
                      </a:r>
                      <a:endParaRPr lang="en-US" dirty="0"/>
                    </a:p>
                  </a:txBody>
                  <a:tcPr/>
                </a:tc>
              </a:tr>
              <a:tr h="370840">
                <a:tc>
                  <a:txBody>
                    <a:bodyPr/>
                    <a:lstStyle/>
                    <a:p>
                      <a:r>
                        <a:rPr lang="en-CA" dirty="0" err="1" smtClean="0"/>
                        <a:t>firstname</a:t>
                      </a:r>
                      <a:endParaRPr lang="en-US" dirty="0"/>
                    </a:p>
                  </a:txBody>
                  <a:tcPr/>
                </a:tc>
                <a:tc>
                  <a:txBody>
                    <a:bodyPr/>
                    <a:lstStyle/>
                    <a:p>
                      <a:r>
                        <a:rPr lang="en-CA" dirty="0" smtClean="0"/>
                        <a:t>Bill</a:t>
                      </a:r>
                      <a:endParaRPr lang="en-US" dirty="0"/>
                    </a:p>
                  </a:txBody>
                  <a:tcPr/>
                </a:tc>
              </a:tr>
            </a:tbl>
          </a:graphicData>
        </a:graphic>
      </p:graphicFrame>
    </p:spTree>
    <p:extLst>
      <p:ext uri="{BB962C8B-B14F-4D97-AF65-F5344CB8AC3E}">
        <p14:creationId xmlns:p14="http://schemas.microsoft.com/office/powerpoint/2010/main" val="295712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CA" dirty="0" smtClean="0"/>
              <a:t>How do you retrieve a value?</a:t>
            </a:r>
            <a:r>
              <a:rPr lang="en-US" dirty="0"/>
              <a:t/>
            </a:r>
            <a:br>
              <a:rPr lang="en-US" dirty="0"/>
            </a:br>
            <a:endParaRPr lang="en-US" dirty="0"/>
          </a:p>
        </p:txBody>
      </p:sp>
      <p:sp>
        <p:nvSpPr>
          <p:cNvPr id="5" name="Text Placeholder 4"/>
          <p:cNvSpPr>
            <a:spLocks noGrp="1"/>
          </p:cNvSpPr>
          <p:nvPr>
            <p:ph sz="quarter" idx="10"/>
          </p:nvPr>
        </p:nvSpPr>
        <p:spPr/>
        <p:txBody>
          <a:bodyPr/>
          <a:lstStyle/>
          <a:p>
            <a:pPr marL="0" indent="0">
              <a:buNone/>
            </a:pPr>
            <a:r>
              <a:rPr lang="en-CA" dirty="0" smtClean="0"/>
              <a:t>Use the </a:t>
            </a:r>
            <a:r>
              <a:rPr lang="en-CA" b="1" dirty="0" smtClean="0"/>
              <a:t>get</a:t>
            </a:r>
            <a:r>
              <a:rPr lang="en-CA" dirty="0" smtClean="0"/>
              <a:t> method and specify the key name</a:t>
            </a:r>
          </a:p>
          <a:p>
            <a:pPr marL="0" indent="0">
              <a:buNone/>
            </a:pPr>
            <a:r>
              <a:rPr lang="en-CA" dirty="0" smtClean="0"/>
              <a:t>The get method will return the value stored in the specified key.</a:t>
            </a:r>
          </a:p>
          <a:p>
            <a:pPr marL="0" indent="0">
              <a:buNone/>
            </a:pPr>
            <a:r>
              <a:rPr lang="en-CA" b="1" dirty="0"/>
              <a:t>g</a:t>
            </a:r>
            <a:r>
              <a:rPr lang="en-CA" b="1" dirty="0" smtClean="0"/>
              <a:t>et(</a:t>
            </a:r>
            <a:r>
              <a:rPr lang="en-CA" b="1" i="1" dirty="0" smtClean="0"/>
              <a:t>name</a:t>
            </a:r>
            <a:r>
              <a:rPr lang="en-CA" b="1" dirty="0" smtClean="0"/>
              <a:t>)</a:t>
            </a:r>
            <a:endParaRPr lang="en-CA" b="1" dirty="0"/>
          </a:p>
          <a:p>
            <a:pPr marL="0" lvl="0" indent="0" defTabSz="914400" eaLnBrk="0" fontAlgn="base" hangingPunct="0">
              <a:spcBef>
                <a:spcPct val="0"/>
              </a:spcBef>
              <a:spcAft>
                <a:spcPct val="0"/>
              </a:spcAft>
              <a:buNone/>
            </a:pPr>
            <a:endParaRPr lang="en-US" altLang="en-US"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dirty="0" err="1" smtClean="0">
                <a:solidFill>
                  <a:srgbClr val="000000"/>
                </a:solidFill>
                <a:latin typeface="Consolas" panose="020B0609020204030204" pitchFamily="49" charset="0"/>
                <a:cs typeface="Consolas" panose="020B0609020204030204" pitchFamily="49" charset="0"/>
              </a:rPr>
              <a:t>retrievedName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err="1">
                <a:solidFill>
                  <a:srgbClr val="000000"/>
                </a:solidFill>
                <a:latin typeface="Consolas" panose="020B0609020204030204" pitchFamily="49" charset="0"/>
                <a:cs typeface="Consolas" panose="020B0609020204030204" pitchFamily="49" charset="0"/>
              </a:rPr>
              <a:t>r.get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endParaRPr lang="en-US" altLang="en-US" sz="3600" dirty="0">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47237076"/>
              </p:ext>
            </p:extLst>
          </p:nvPr>
        </p:nvGraphicFramePr>
        <p:xfrm>
          <a:off x="2063173" y="4387657"/>
          <a:ext cx="5532582" cy="741680"/>
        </p:xfrm>
        <a:graphic>
          <a:graphicData uri="http://schemas.openxmlformats.org/drawingml/2006/table">
            <a:tbl>
              <a:tblPr firstRow="1" bandRow="1">
                <a:tableStyleId>{5C22544A-7EE6-4342-B048-85BDC9FD1C3A}</a:tableStyleId>
              </a:tblPr>
              <a:tblGrid>
                <a:gridCol w="2633518"/>
                <a:gridCol w="2899064"/>
              </a:tblGrid>
              <a:tr h="370840">
                <a:tc>
                  <a:txBody>
                    <a:bodyPr/>
                    <a:lstStyle/>
                    <a:p>
                      <a:r>
                        <a:rPr lang="en-CA" dirty="0" smtClean="0"/>
                        <a:t>Key</a:t>
                      </a:r>
                      <a:endParaRPr lang="en-US" dirty="0"/>
                    </a:p>
                  </a:txBody>
                  <a:tcPr/>
                </a:tc>
                <a:tc>
                  <a:txBody>
                    <a:bodyPr/>
                    <a:lstStyle/>
                    <a:p>
                      <a:r>
                        <a:rPr lang="en-CA" dirty="0" smtClean="0"/>
                        <a:t>Value</a:t>
                      </a:r>
                      <a:endParaRPr lang="en-US" dirty="0"/>
                    </a:p>
                  </a:txBody>
                  <a:tcPr/>
                </a:tc>
              </a:tr>
              <a:tr h="370840">
                <a:tc>
                  <a:txBody>
                    <a:bodyPr/>
                    <a:lstStyle/>
                    <a:p>
                      <a:r>
                        <a:rPr lang="en-CA" dirty="0" err="1" smtClean="0"/>
                        <a:t>firstname</a:t>
                      </a:r>
                      <a:endParaRPr lang="en-US" dirty="0"/>
                    </a:p>
                  </a:txBody>
                  <a:tcPr/>
                </a:tc>
                <a:tc>
                  <a:txBody>
                    <a:bodyPr/>
                    <a:lstStyle/>
                    <a:p>
                      <a:r>
                        <a:rPr lang="en-CA" dirty="0" smtClean="0"/>
                        <a:t>Bill</a:t>
                      </a:r>
                      <a:endParaRPr lang="en-US" dirty="0"/>
                    </a:p>
                  </a:txBody>
                  <a:tcPr/>
                </a:tc>
              </a:tr>
            </a:tbl>
          </a:graphicData>
        </a:graphic>
      </p:graphicFrame>
      <p:cxnSp>
        <p:nvCxnSpPr>
          <p:cNvPr id="3" name="Straight Arrow Connector 2"/>
          <p:cNvCxnSpPr/>
          <p:nvPr/>
        </p:nvCxnSpPr>
        <p:spPr>
          <a:xfrm flipH="1">
            <a:off x="3252083" y="4015409"/>
            <a:ext cx="2472856" cy="9223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1431235" y="4015410"/>
            <a:ext cx="3530379" cy="1796993"/>
            <a:chOff x="1431235" y="4015410"/>
            <a:chExt cx="3530379" cy="1796993"/>
          </a:xfrm>
        </p:grpSpPr>
        <p:cxnSp>
          <p:nvCxnSpPr>
            <p:cNvPr id="23" name="Straight Connector 22"/>
            <p:cNvCxnSpPr/>
            <p:nvPr/>
          </p:nvCxnSpPr>
          <p:spPr>
            <a:xfrm flipH="1">
              <a:off x="1447138" y="5812403"/>
              <a:ext cx="351447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1431235" y="4015410"/>
              <a:ext cx="15902" cy="179699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4961614" y="5271715"/>
              <a:ext cx="0" cy="5406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100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schemas.microsoft.com/sharepoint/v3"/>
    <ds:schemaRef ds:uri="http://purl.org/dc/terms/"/>
    <ds:schemaRef ds:uri="230e9df3-be65-4c73-a93b-d1236ebd677e"/>
    <ds:schemaRef ds:uri="http://schemas.microsoft.com/office/2006/documentManagement/types"/>
    <ds:schemaRef ds:uri="http://schemas.openxmlformats.org/package/2006/metadata/core-properties"/>
    <ds:schemaRef ds:uri="http://schemas.microsoft.com/office/infopath/2007/PartnerControls"/>
    <ds:schemaRef ds:uri="27aa9422-7f1f-4c84-9cdf-302b1a67e513"/>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5673</TotalTime>
  <Words>606</Words>
  <Application>Microsoft Office PowerPoint</Application>
  <PresentationFormat>Widescreen</PresentationFormat>
  <Paragraphs>112</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Consolas</vt:lpstr>
      <vt:lpstr>Segoe UI</vt:lpstr>
      <vt:lpstr>Segoe UI Light</vt:lpstr>
      <vt:lpstr>1_Office Theme</vt:lpstr>
      <vt:lpstr>PowerPoint Presentation</vt:lpstr>
      <vt:lpstr>After installing Redis how do we use it?</vt:lpstr>
      <vt:lpstr>Using Redis</vt:lpstr>
      <vt:lpstr>PowerPoint Presentation</vt:lpstr>
      <vt:lpstr>Using Redis</vt:lpstr>
      <vt:lpstr>How do you connect to the Redis data store?</vt:lpstr>
      <vt:lpstr>PowerPoint Presentation</vt:lpstr>
      <vt:lpstr>How do you store a value? </vt:lpstr>
      <vt:lpstr>How do you retrieve a value? </vt:lpstr>
      <vt:lpstr>You can store numbers instead of strings</vt:lpstr>
      <vt:lpstr>What do you think will happen if you try to set a key that already exists? </vt:lpstr>
      <vt:lpstr>What if I don’t want to overwrite an existing value?</vt:lpstr>
      <vt:lpstr>If the key already exists, can I append to what is already there instead of overwriting it? </vt:lpstr>
      <vt:lpstr>How do I delete a key and it’s associated value?</vt:lpstr>
      <vt:lpstr>Saving and retrieving values with Redis</vt:lpstr>
      <vt:lpstr>How do I get rid of the b'</vt:lpstr>
      <vt:lpstr>Saving and retrieving values with Redis</vt:lpstr>
      <vt:lpstr>Pick up good habits early</vt:lpstr>
      <vt:lpstr>PowerPoint Presentation</vt:lpstr>
      <vt:lpstr>If I store a value in Redis and leave the website, will that value still be stored when I come back?</vt:lpstr>
      <vt:lpstr>Are all users visiting my website sharing the same keys and values?</vt:lpstr>
      <vt:lpstr>You can do more with Redis than we covered here</vt:lpstr>
      <vt:lpstr>What did we learn?</vt:lpstr>
      <vt:lpstr>What can we do with this?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Susan Ibach</cp:lastModifiedBy>
  <cp:revision>123</cp:revision>
  <dcterms:created xsi:type="dcterms:W3CDTF">2013-02-15T23:12:42Z</dcterms:created>
  <dcterms:modified xsi:type="dcterms:W3CDTF">2014-12-17T20:35:04Z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