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357" r:id="rId5"/>
    <p:sldId id="371" r:id="rId6"/>
    <p:sldId id="372" r:id="rId7"/>
    <p:sldId id="368" r:id="rId8"/>
    <p:sldId id="369" r:id="rId9"/>
    <p:sldId id="370" r:id="rId10"/>
    <p:sldId id="358" r:id="rId11"/>
    <p:sldId id="359" r:id="rId12"/>
    <p:sldId id="360" r:id="rId13"/>
    <p:sldId id="361" r:id="rId14"/>
    <p:sldId id="309" r:id="rId15"/>
    <p:sldId id="362" r:id="rId16"/>
    <p:sldId id="363" r:id="rId17"/>
    <p:sldId id="364" r:id="rId18"/>
    <p:sldId id="365" r:id="rId19"/>
    <p:sldId id="366" r:id="rId20"/>
    <p:sldId id="367"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101" d="100"/>
          <a:sy n="101" d="100"/>
        </p:scale>
        <p:origin x="150" y="45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Using </a:t>
            </a:r>
            <a:r>
              <a:rPr lang="en-CA" dirty="0" err="1" smtClean="0"/>
              <a:t>Redis</a:t>
            </a:r>
            <a:r>
              <a:rPr lang="en-CA" dirty="0" smtClean="0"/>
              <a:t> </a:t>
            </a:r>
            <a:r>
              <a:rPr lang="en-CA" dirty="0" smtClean="0"/>
              <a:t>and Flask on </a:t>
            </a:r>
            <a:r>
              <a:rPr lang="en-CA" dirty="0" smtClean="0"/>
              <a:t>Azure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200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Bring up the properties of your </a:t>
            </a:r>
            <a:r>
              <a:rPr lang="en-CA" dirty="0" err="1" smtClean="0"/>
              <a:t>Redis</a:t>
            </a:r>
            <a:r>
              <a:rPr lang="en-CA" dirty="0" smtClean="0"/>
              <a:t> Cache on Azure</a:t>
            </a:r>
            <a:endParaRPr lang="en-US" dirty="0"/>
          </a:p>
        </p:txBody>
      </p:sp>
      <p:sp>
        <p:nvSpPr>
          <p:cNvPr id="3" name="Content Placeholder 2"/>
          <p:cNvSpPr>
            <a:spLocks noGrp="1"/>
          </p:cNvSpPr>
          <p:nvPr>
            <p:ph sz="quarter" idx="10"/>
          </p:nvPr>
        </p:nvSpPr>
        <p:spPr/>
        <p:txBody>
          <a:bodyPr/>
          <a:lstStyle/>
          <a:p>
            <a:r>
              <a:rPr lang="en-CA" dirty="0" smtClean="0"/>
              <a:t>You will need:</a:t>
            </a:r>
          </a:p>
          <a:p>
            <a:pPr lvl="1"/>
            <a:r>
              <a:rPr lang="en-CA" dirty="0" smtClean="0"/>
              <a:t>The URL </a:t>
            </a:r>
          </a:p>
          <a:p>
            <a:pPr lvl="1"/>
            <a:r>
              <a:rPr lang="en-CA" dirty="0" smtClean="0"/>
              <a:t>The Primary Key</a:t>
            </a:r>
            <a:endParaRPr lang="en-US" dirty="0"/>
          </a:p>
        </p:txBody>
      </p:sp>
    </p:spTree>
    <p:extLst>
      <p:ext uri="{BB962C8B-B14F-4D97-AF65-F5344CB8AC3E}">
        <p14:creationId xmlns:p14="http://schemas.microsoft.com/office/powerpoint/2010/main" val="144327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Change your connection string to point to your </a:t>
            </a:r>
            <a:r>
              <a:rPr lang="en-CA" dirty="0" err="1" smtClean="0"/>
              <a:t>Redis</a:t>
            </a:r>
            <a:r>
              <a:rPr lang="en-CA" dirty="0" smtClean="0"/>
              <a:t> Cache on Azure</a:t>
            </a:r>
            <a:endParaRPr lang="en-US" dirty="0"/>
          </a:p>
        </p:txBody>
      </p:sp>
      <p:sp>
        <p:nvSpPr>
          <p:cNvPr id="3" name="Content Placeholder 2"/>
          <p:cNvSpPr>
            <a:spLocks noGrp="1"/>
          </p:cNvSpPr>
          <p:nvPr>
            <p:ph sz="quarter" idx="10"/>
          </p:nvPr>
        </p:nvSpPr>
        <p:spPr/>
        <p:txBody>
          <a:bodyPr/>
          <a:lstStyle/>
          <a:p>
            <a:pPr mar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smtClean="0">
                <a:solidFill>
                  <a:srgbClr val="6F008A"/>
                </a:solidFill>
                <a:latin typeface="Consolas" panose="020B0609020204030204" pitchFamily="49" charset="0"/>
                <a:cs typeface="Consolas" panose="020B0609020204030204" pitchFamily="49" charset="0"/>
              </a:rPr>
              <a:t>redis</a:t>
            </a:r>
            <a:r>
              <a:rPr lang="en-US" altLang="en-US" dirty="0" err="1"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2B91AF"/>
                </a:solidFill>
                <a:latin typeface="Consolas" panose="020B0609020204030204" pitchFamily="49" charset="0"/>
                <a:cs typeface="Consolas" panose="020B0609020204030204" pitchFamily="49" charset="0"/>
              </a:rPr>
              <a:t>StrictRedis</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host=</a:t>
            </a:r>
            <a:r>
              <a:rPr lang="en-US" altLang="en-US" sz="2800" dirty="0" smtClean="0">
                <a:solidFill>
                  <a:srgbClr val="A31515"/>
                </a:solidFill>
                <a:latin typeface="Consolas" panose="020B0609020204030204" pitchFamily="49" charset="0"/>
                <a:cs typeface="Consolas" panose="020B0609020204030204" pitchFamily="49" charset="0"/>
              </a:rPr>
              <a:t>'yourDNSName.redis.cache.windows.net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port=6380</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password=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smtClean="0">
                <a:solidFill>
                  <a:srgbClr val="A31515"/>
                </a:solidFill>
                <a:latin typeface="Consolas" panose="020B0609020204030204" pitchFamily="49" charset="0"/>
                <a:cs typeface="Consolas" panose="020B0609020204030204" pitchFamily="49" charset="0"/>
              </a:rPr>
              <a:t>yourPrimaryKey</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ssl</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True</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a:latin typeface="Arial" panose="020B0604020202020204" pitchFamily="34" charset="0"/>
            </a:endParaRPr>
          </a:p>
          <a:p>
            <a:pPr marL="0" indent="0">
              <a:buNone/>
            </a:pPr>
            <a:endParaRPr lang="en-US" dirty="0"/>
          </a:p>
        </p:txBody>
      </p:sp>
      <p:sp>
        <p:nvSpPr>
          <p:cNvPr id="7" name="Rectangle 6"/>
          <p:cNvSpPr/>
          <p:nvPr/>
        </p:nvSpPr>
        <p:spPr>
          <a:xfrm>
            <a:off x="213360" y="3230880"/>
            <a:ext cx="5638800" cy="929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852160" y="36271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217920" y="3718560"/>
            <a:ext cx="18440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50910" y="2979896"/>
            <a:ext cx="3691523" cy="1477328"/>
          </a:xfrm>
          <a:prstGeom prst="rect">
            <a:avLst/>
          </a:prstGeom>
          <a:noFill/>
        </p:spPr>
        <p:txBody>
          <a:bodyPr wrap="none" rtlCol="0">
            <a:spAutoFit/>
          </a:bodyPr>
          <a:lstStyle/>
          <a:p>
            <a:r>
              <a:rPr lang="en-CA" dirty="0" smtClean="0"/>
              <a:t>Azure uses SSL (Secure Sockets Layer)</a:t>
            </a:r>
          </a:p>
          <a:p>
            <a:r>
              <a:rPr lang="en-CA" dirty="0" smtClean="0"/>
              <a:t>This is a feature that encrypts data </a:t>
            </a:r>
          </a:p>
          <a:p>
            <a:r>
              <a:rPr lang="en-CA" dirty="0" smtClean="0"/>
              <a:t>When it is sent across the network</a:t>
            </a:r>
          </a:p>
          <a:p>
            <a:r>
              <a:rPr lang="en-CA" dirty="0" smtClean="0"/>
              <a:t>That’s why we have to say </a:t>
            </a:r>
            <a:r>
              <a:rPr lang="en-CA" dirty="0" err="1" smtClean="0"/>
              <a:t>ssl</a:t>
            </a:r>
            <a:r>
              <a:rPr lang="en-CA" dirty="0" smtClean="0"/>
              <a:t> = true</a:t>
            </a:r>
          </a:p>
          <a:p>
            <a:r>
              <a:rPr lang="en-CA" dirty="0" smtClean="0"/>
              <a:t>And provide the encryption key</a:t>
            </a:r>
            <a:endParaRPr lang="en-US" dirty="0"/>
          </a:p>
        </p:txBody>
      </p:sp>
      <p:sp>
        <p:nvSpPr>
          <p:cNvPr id="17" name="Rectangle 16"/>
          <p:cNvSpPr/>
          <p:nvPr/>
        </p:nvSpPr>
        <p:spPr>
          <a:xfrm>
            <a:off x="213360" y="2346959"/>
            <a:ext cx="2621280" cy="463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56560" y="2590800"/>
            <a:ext cx="18440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22520" y="2348826"/>
            <a:ext cx="5120441" cy="369332"/>
          </a:xfrm>
          <a:prstGeom prst="rect">
            <a:avLst/>
          </a:prstGeom>
          <a:noFill/>
        </p:spPr>
        <p:txBody>
          <a:bodyPr wrap="none" rtlCol="0">
            <a:spAutoFit/>
          </a:bodyPr>
          <a:lstStyle/>
          <a:p>
            <a:r>
              <a:rPr lang="en-CA" dirty="0" smtClean="0"/>
              <a:t>When you connect over SSL the port number is 6380</a:t>
            </a: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2085" y="2301300"/>
            <a:ext cx="11524432" cy="1063487"/>
          </a:xfrm>
        </p:spPr>
        <p:txBody>
          <a:bodyPr>
            <a:normAutofit fontScale="90000"/>
          </a:bodyPr>
          <a:lstStyle/>
          <a:p>
            <a:pPr algn="ctr"/>
            <a:r>
              <a:rPr lang="en-CA" dirty="0" smtClean="0"/>
              <a:t>That’s all!</a:t>
            </a:r>
            <a:br>
              <a:rPr lang="en-CA" dirty="0" smtClean="0"/>
            </a:br>
            <a:r>
              <a:rPr lang="en-CA" dirty="0"/>
              <a:t/>
            </a:r>
            <a:br>
              <a:rPr lang="en-CA" dirty="0"/>
            </a:br>
            <a:r>
              <a:rPr lang="en-CA" dirty="0" smtClean="0"/>
              <a:t>Your Python code is now connecting to </a:t>
            </a:r>
            <a:r>
              <a:rPr lang="en-CA" dirty="0" err="1" smtClean="0"/>
              <a:t>Redis</a:t>
            </a:r>
            <a:r>
              <a:rPr lang="en-CA" dirty="0" smtClean="0"/>
              <a:t> on Azure!</a:t>
            </a:r>
            <a:endParaRPr lang="en-US" dirty="0"/>
          </a:p>
        </p:txBody>
      </p:sp>
    </p:spTree>
    <p:extLst>
      <p:ext uri="{BB962C8B-B14F-4D97-AF65-F5344CB8AC3E}">
        <p14:creationId xmlns:p14="http://schemas.microsoft.com/office/powerpoint/2010/main" val="191358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Uploading Flask applications to Azure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663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Uploading Flask applications to Azure</a:t>
            </a:r>
            <a:endParaRPr lang="en-US" dirty="0"/>
          </a:p>
        </p:txBody>
      </p:sp>
      <p:sp>
        <p:nvSpPr>
          <p:cNvPr id="5" name="Content Placeholder 4"/>
          <p:cNvSpPr>
            <a:spLocks noGrp="1"/>
          </p:cNvSpPr>
          <p:nvPr>
            <p:ph sz="quarter" idx="10"/>
          </p:nvPr>
        </p:nvSpPr>
        <p:spPr/>
        <p:txBody>
          <a:bodyPr/>
          <a:lstStyle/>
          <a:p>
            <a:r>
              <a:rPr lang="en-US" dirty="0" smtClean="0"/>
              <a:t>Azure web sites</a:t>
            </a:r>
          </a:p>
          <a:p>
            <a:r>
              <a:rPr lang="en-US" dirty="0" smtClean="0"/>
              <a:t>Pricing</a:t>
            </a:r>
          </a:p>
          <a:p>
            <a:r>
              <a:rPr lang="en-US" dirty="0" smtClean="0"/>
              <a:t>Creating a web site with Visual Studio</a:t>
            </a:r>
          </a:p>
        </p:txBody>
      </p:sp>
    </p:spTree>
    <p:extLst>
      <p:ext uri="{BB962C8B-B14F-4D97-AF65-F5344CB8AC3E}">
        <p14:creationId xmlns:p14="http://schemas.microsoft.com/office/powerpoint/2010/main" val="179496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a:t>
            </a:r>
            <a:endParaRPr lang="en-US" dirty="0"/>
          </a:p>
        </p:txBody>
      </p:sp>
      <p:sp>
        <p:nvSpPr>
          <p:cNvPr id="3" name="Content Placeholder 2"/>
          <p:cNvSpPr>
            <a:spLocks noGrp="1"/>
          </p:cNvSpPr>
          <p:nvPr>
            <p:ph sz="quarter" idx="10"/>
          </p:nvPr>
        </p:nvSpPr>
        <p:spPr/>
        <p:txBody>
          <a:bodyPr/>
          <a:lstStyle/>
          <a:p>
            <a:r>
              <a:rPr lang="en-US" dirty="0" smtClean="0"/>
              <a:t>Hosting for web applications</a:t>
            </a:r>
          </a:p>
          <a:p>
            <a:r>
              <a:rPr lang="en-US" dirty="0" smtClean="0"/>
              <a:t>Scaling from simple web sites to enterprise level</a:t>
            </a:r>
          </a:p>
          <a:p>
            <a:r>
              <a:rPr lang="en-US" dirty="0" smtClean="0"/>
              <a:t>Global failover available</a:t>
            </a:r>
            <a:endParaRPr lang="en-US" dirty="0"/>
          </a:p>
        </p:txBody>
      </p:sp>
    </p:spTree>
    <p:extLst>
      <p:ext uri="{BB962C8B-B14F-4D97-AF65-F5344CB8AC3E}">
        <p14:creationId xmlns:p14="http://schemas.microsoft.com/office/powerpoint/2010/main" val="120889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sz="quarter" idx="10"/>
          </p:nvPr>
        </p:nvSpPr>
        <p:spPr/>
        <p:txBody>
          <a:bodyPr/>
          <a:lstStyle/>
          <a:p>
            <a:r>
              <a:rPr lang="en-US" dirty="0" smtClean="0"/>
              <a:t>Several pricing models exist to best meet your needs</a:t>
            </a:r>
          </a:p>
          <a:p>
            <a:pPr lvl="1"/>
            <a:r>
              <a:rPr lang="en-US" dirty="0" smtClean="0"/>
              <a:t>SSL</a:t>
            </a:r>
          </a:p>
          <a:p>
            <a:pPr lvl="1"/>
            <a:r>
              <a:rPr lang="en-US" dirty="0" smtClean="0"/>
              <a:t>Scaling</a:t>
            </a:r>
          </a:p>
          <a:p>
            <a:pPr lvl="1"/>
            <a:r>
              <a:rPr lang="en-US" dirty="0" smtClean="0"/>
              <a:t>Automatic backups</a:t>
            </a:r>
          </a:p>
          <a:p>
            <a:endParaRPr lang="en-US" dirty="0"/>
          </a:p>
          <a:p>
            <a:r>
              <a:rPr lang="en-US" dirty="0" smtClean="0"/>
              <a:t>Azure has free web sites</a:t>
            </a:r>
          </a:p>
          <a:p>
            <a:pPr lvl="1"/>
            <a:r>
              <a:rPr lang="en-US" dirty="0" smtClean="0"/>
              <a:t>Perfect playgrounds</a:t>
            </a:r>
          </a:p>
          <a:p>
            <a:pPr lvl="1"/>
            <a:r>
              <a:rPr lang="en-US" dirty="0" smtClean="0"/>
              <a:t>10 free websites</a:t>
            </a:r>
          </a:p>
          <a:p>
            <a:pPr lvl="1"/>
            <a:r>
              <a:rPr lang="en-US" dirty="0" smtClean="0"/>
              <a:t>No custom domains</a:t>
            </a:r>
          </a:p>
          <a:p>
            <a:pPr lvl="1"/>
            <a:r>
              <a:rPr lang="en-US" dirty="0" smtClean="0"/>
              <a:t>5 concurrent connections</a:t>
            </a:r>
            <a:endParaRPr lang="en-US" dirty="0"/>
          </a:p>
        </p:txBody>
      </p:sp>
    </p:spTree>
    <p:extLst>
      <p:ext uri="{BB962C8B-B14F-4D97-AF65-F5344CB8AC3E}">
        <p14:creationId xmlns:p14="http://schemas.microsoft.com/office/powerpoint/2010/main" val="39988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Azure web site and uploading our application</a:t>
            </a:r>
            <a:endParaRPr lang="en-US" dirty="0"/>
          </a:p>
        </p:txBody>
      </p:sp>
    </p:spTree>
    <p:extLst>
      <p:ext uri="{BB962C8B-B14F-4D97-AF65-F5344CB8AC3E}">
        <p14:creationId xmlns:p14="http://schemas.microsoft.com/office/powerpoint/2010/main" val="2710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6264" y="1563340"/>
            <a:ext cx="5790627" cy="1063487"/>
          </a:xfrm>
        </p:spPr>
        <p:txBody>
          <a:bodyPr>
            <a:noAutofit/>
          </a:bodyPr>
          <a:lstStyle/>
          <a:p>
            <a:r>
              <a:rPr lang="en-US" sz="4000" dirty="0" smtClean="0">
                <a:solidFill>
                  <a:schemeClr val="bg1"/>
                </a:solidFill>
              </a:rPr>
              <a:t>So you've been building this wonderful web site...</a:t>
            </a:r>
            <a:endParaRPr lang="en-US" sz="4000" dirty="0">
              <a:solidFill>
                <a:schemeClr val="bg1"/>
              </a:solidFill>
            </a:endParaRPr>
          </a:p>
        </p:txBody>
      </p:sp>
      <p:sp>
        <p:nvSpPr>
          <p:cNvPr id="3" name="Content Placeholder 2"/>
          <p:cNvSpPr>
            <a:spLocks noGrp="1"/>
          </p:cNvSpPr>
          <p:nvPr>
            <p:ph sz="quarter" idx="10"/>
          </p:nvPr>
        </p:nvSpPr>
        <p:spPr>
          <a:xfrm>
            <a:off x="5675313" y="3940926"/>
            <a:ext cx="6097587" cy="1412124"/>
          </a:xfrm>
        </p:spPr>
        <p:txBody>
          <a:bodyPr/>
          <a:lstStyle/>
          <a:p>
            <a:pPr marL="0" indent="0">
              <a:buNone/>
            </a:pPr>
            <a:r>
              <a:rPr lang="en-US" sz="4000" dirty="0" smtClean="0">
                <a:solidFill>
                  <a:schemeClr val="bg1"/>
                </a:solidFill>
              </a:rPr>
              <a:t>...and now you'd like to share it with the world</a:t>
            </a:r>
            <a:endParaRPr lang="en-US" sz="4000" dirty="0">
              <a:solidFill>
                <a:schemeClr val="bg1"/>
              </a:solidFill>
            </a:endParaRPr>
          </a:p>
        </p:txBody>
      </p:sp>
    </p:spTree>
    <p:extLst>
      <p:ext uri="{BB962C8B-B14F-4D97-AF65-F5344CB8AC3E}">
        <p14:creationId xmlns:p14="http://schemas.microsoft.com/office/powerpoint/2010/main" val="35396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Redis and Flask on Azure</a:t>
            </a:r>
            <a:endParaRPr lang="en-US" dirty="0"/>
          </a:p>
        </p:txBody>
      </p:sp>
      <p:sp>
        <p:nvSpPr>
          <p:cNvPr id="3" name="Content Placeholder 2"/>
          <p:cNvSpPr>
            <a:spLocks noGrp="1"/>
          </p:cNvSpPr>
          <p:nvPr>
            <p:ph sz="quarter" idx="10"/>
          </p:nvPr>
        </p:nvSpPr>
        <p:spPr/>
        <p:txBody>
          <a:bodyPr/>
          <a:lstStyle/>
          <a:p>
            <a:r>
              <a:rPr lang="en-US" dirty="0" smtClean="0"/>
              <a:t>Azure accounts</a:t>
            </a:r>
          </a:p>
          <a:p>
            <a:r>
              <a:rPr lang="en-US" dirty="0" smtClean="0"/>
              <a:t>Redis and Azure</a:t>
            </a:r>
          </a:p>
          <a:p>
            <a:r>
              <a:rPr lang="en-US" dirty="0" smtClean="0"/>
              <a:t>Flask and Azure</a:t>
            </a:r>
            <a:endParaRPr lang="en-US" dirty="0"/>
          </a:p>
        </p:txBody>
      </p:sp>
    </p:spTree>
    <p:extLst>
      <p:ext uri="{BB962C8B-B14F-4D97-AF65-F5344CB8AC3E}">
        <p14:creationId xmlns:p14="http://schemas.microsoft.com/office/powerpoint/2010/main" val="2448114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accounts</a:t>
            </a:r>
            <a:endParaRPr lang="en-US" dirty="0"/>
          </a:p>
        </p:txBody>
      </p:sp>
      <p:sp>
        <p:nvSpPr>
          <p:cNvPr id="4" name="Subtitle 3"/>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116098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account</a:t>
            </a:r>
            <a:endParaRPr lang="en-US" dirty="0"/>
          </a:p>
        </p:txBody>
      </p:sp>
      <p:sp>
        <p:nvSpPr>
          <p:cNvPr id="5" name="Content Placeholder 4"/>
          <p:cNvSpPr>
            <a:spLocks noGrp="1"/>
          </p:cNvSpPr>
          <p:nvPr>
            <p:ph sz="quarter" idx="10"/>
          </p:nvPr>
        </p:nvSpPr>
        <p:spPr/>
        <p:txBody>
          <a:bodyPr/>
          <a:lstStyle/>
          <a:p>
            <a:r>
              <a:rPr lang="en-US" dirty="0" smtClean="0"/>
              <a:t>In order to use Azure you need to register</a:t>
            </a:r>
          </a:p>
          <a:p>
            <a:pPr lvl="1"/>
            <a:r>
              <a:rPr lang="en-US" dirty="0" smtClean="0"/>
              <a:t>30 day free trial</a:t>
            </a:r>
          </a:p>
          <a:p>
            <a:pPr lvl="1"/>
            <a:r>
              <a:rPr lang="en-US" dirty="0" smtClean="0"/>
              <a:t>Credit card is required</a:t>
            </a:r>
          </a:p>
          <a:p>
            <a:pPr lvl="2"/>
            <a:r>
              <a:rPr lang="en-US" dirty="0" smtClean="0"/>
              <a:t>Can set your card to not be charged</a:t>
            </a:r>
            <a:endParaRPr lang="en-US" dirty="0"/>
          </a:p>
        </p:txBody>
      </p:sp>
    </p:spTree>
    <p:extLst>
      <p:ext uri="{BB962C8B-B14F-4D97-AF65-F5344CB8AC3E}">
        <p14:creationId xmlns:p14="http://schemas.microsoft.com/office/powerpoint/2010/main" val="153936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Redis and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813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a:t>
            </a:r>
            <a:r>
              <a:rPr lang="en-CA" dirty="0" err="1" smtClean="0"/>
              <a:t>Redis</a:t>
            </a:r>
            <a:r>
              <a:rPr lang="en-CA" dirty="0" smtClean="0"/>
              <a:t> Cache on Azure</a:t>
            </a:r>
            <a:endParaRPr lang="en-US" dirty="0"/>
          </a:p>
        </p:txBody>
      </p:sp>
      <p:sp>
        <p:nvSpPr>
          <p:cNvPr id="3" name="Content Placeholder 2"/>
          <p:cNvSpPr>
            <a:spLocks noGrp="1"/>
          </p:cNvSpPr>
          <p:nvPr>
            <p:ph sz="quarter" idx="10"/>
          </p:nvPr>
        </p:nvSpPr>
        <p:spPr/>
        <p:txBody>
          <a:bodyPr/>
          <a:lstStyle/>
          <a:p>
            <a:r>
              <a:rPr lang="en-CA" dirty="0" smtClean="0"/>
              <a:t>Go the Azure Management Portal and create a new </a:t>
            </a:r>
            <a:r>
              <a:rPr lang="en-CA" dirty="0" err="1" smtClean="0"/>
              <a:t>Redis</a:t>
            </a:r>
            <a:r>
              <a:rPr lang="en-CA" dirty="0" smtClean="0"/>
              <a:t> Cache</a:t>
            </a:r>
          </a:p>
          <a:p>
            <a:endParaRPr lang="en-US" dirty="0"/>
          </a:p>
        </p:txBody>
      </p:sp>
      <p:pic>
        <p:nvPicPr>
          <p:cNvPr id="4" name="Picture 3"/>
          <p:cNvPicPr>
            <a:picLocks noChangeAspect="1"/>
          </p:cNvPicPr>
          <p:nvPr/>
        </p:nvPicPr>
        <p:blipFill>
          <a:blip r:embed="rId2"/>
          <a:stretch>
            <a:fillRect/>
          </a:stretch>
        </p:blipFill>
        <p:spPr>
          <a:xfrm>
            <a:off x="1969364" y="2242269"/>
            <a:ext cx="7615798" cy="3717235"/>
          </a:xfrm>
          <a:prstGeom prst="rect">
            <a:avLst/>
          </a:prstGeom>
        </p:spPr>
      </p:pic>
    </p:spTree>
    <p:extLst>
      <p:ext uri="{BB962C8B-B14F-4D97-AF65-F5344CB8AC3E}">
        <p14:creationId xmlns:p14="http://schemas.microsoft.com/office/powerpoint/2010/main" val="160072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Select your options</a:t>
            </a:r>
            <a:endParaRPr lang="en-US" dirty="0"/>
          </a:p>
        </p:txBody>
      </p:sp>
      <p:sp>
        <p:nvSpPr>
          <p:cNvPr id="3" name="Content Placeholder 2"/>
          <p:cNvSpPr>
            <a:spLocks noGrp="1"/>
          </p:cNvSpPr>
          <p:nvPr>
            <p:ph sz="quarter" idx="10"/>
          </p:nvPr>
        </p:nvSpPr>
        <p:spPr>
          <a:xfrm>
            <a:off x="379514" y="1135048"/>
            <a:ext cx="7738768" cy="2627713"/>
          </a:xfrm>
        </p:spPr>
        <p:txBody>
          <a:bodyPr/>
          <a:lstStyle/>
          <a:p>
            <a:r>
              <a:rPr lang="en-CA" dirty="0" smtClean="0"/>
              <a:t>DNS name</a:t>
            </a:r>
          </a:p>
          <a:p>
            <a:pPr lvl="1"/>
            <a:r>
              <a:rPr lang="en-CA" dirty="0" smtClean="0"/>
              <a:t>a URL which points to the server with your </a:t>
            </a:r>
            <a:r>
              <a:rPr lang="en-CA" dirty="0" err="1" smtClean="0"/>
              <a:t>Redis</a:t>
            </a:r>
            <a:r>
              <a:rPr lang="en-CA" dirty="0" smtClean="0"/>
              <a:t> Cache </a:t>
            </a:r>
          </a:p>
          <a:p>
            <a:r>
              <a:rPr lang="en-CA" dirty="0" smtClean="0"/>
              <a:t>Pricing Tier</a:t>
            </a:r>
          </a:p>
          <a:p>
            <a:pPr lvl="1"/>
            <a:r>
              <a:rPr lang="en-CA" dirty="0" smtClean="0"/>
              <a:t>Standard vs Basic</a:t>
            </a:r>
          </a:p>
          <a:p>
            <a:r>
              <a:rPr lang="en-CA" dirty="0" smtClean="0"/>
              <a:t>Subscription</a:t>
            </a:r>
          </a:p>
          <a:p>
            <a:pPr lvl="1"/>
            <a:r>
              <a:rPr lang="en-CA" dirty="0" smtClean="0"/>
              <a:t>determines what account gets billed</a:t>
            </a:r>
          </a:p>
          <a:p>
            <a:r>
              <a:rPr lang="en-CA" dirty="0" smtClean="0"/>
              <a:t>Location</a:t>
            </a:r>
          </a:p>
          <a:p>
            <a:pPr lvl="1"/>
            <a:r>
              <a:rPr lang="en-CA" dirty="0" smtClean="0"/>
              <a:t>where in the world this is physically hosted</a:t>
            </a:r>
            <a:endParaRPr lang="en-US" dirty="0"/>
          </a:p>
        </p:txBody>
      </p:sp>
      <p:pic>
        <p:nvPicPr>
          <p:cNvPr id="1026" name="Picture 2" descr="C:\Users\sibach\AppData\Local\Temp\SNAGHTML4a79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680" y="967406"/>
            <a:ext cx="3502868" cy="540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3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Browse to your Cache</a:t>
            </a:r>
            <a:endParaRPr lang="en-US" dirty="0"/>
          </a:p>
        </p:txBody>
      </p:sp>
      <p:sp>
        <p:nvSpPr>
          <p:cNvPr id="5" name="Content Placeholder 4"/>
          <p:cNvSpPr>
            <a:spLocks noGrp="1"/>
          </p:cNvSpPr>
          <p:nvPr>
            <p:ph sz="quarter" idx="10"/>
          </p:nvPr>
        </p:nvSpPr>
        <p:spPr/>
        <p:txBody>
          <a:bodyPr/>
          <a:lstStyle/>
          <a:p>
            <a:endParaRPr lang="en-US"/>
          </a:p>
        </p:txBody>
      </p:sp>
      <p:pic>
        <p:nvPicPr>
          <p:cNvPr id="7" name="Picture 6"/>
          <p:cNvPicPr>
            <a:picLocks noChangeAspect="1"/>
          </p:cNvPicPr>
          <p:nvPr/>
        </p:nvPicPr>
        <p:blipFill>
          <a:blip r:embed="rId2"/>
          <a:stretch>
            <a:fillRect/>
          </a:stretch>
        </p:blipFill>
        <p:spPr>
          <a:xfrm>
            <a:off x="1812651" y="1995777"/>
            <a:ext cx="3197952" cy="3919906"/>
          </a:xfrm>
          <a:prstGeom prst="rect">
            <a:avLst/>
          </a:prstGeom>
        </p:spPr>
      </p:pic>
    </p:spTree>
    <p:extLst>
      <p:ext uri="{BB962C8B-B14F-4D97-AF65-F5344CB8AC3E}">
        <p14:creationId xmlns:p14="http://schemas.microsoft.com/office/powerpoint/2010/main" val="41058736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5947</TotalTime>
  <Words>288</Words>
  <Application>Microsoft Office PowerPoint</Application>
  <PresentationFormat>Widescreen</PresentationFormat>
  <Paragraphs>65</Paragraphs>
  <Slides>18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Segoe UI Light</vt:lpstr>
      <vt:lpstr>1_Office Theme</vt:lpstr>
      <vt:lpstr>PowerPoint Presentation</vt:lpstr>
      <vt:lpstr>So you've been building this wonderful web site...</vt:lpstr>
      <vt:lpstr>Using Redis and Flask on Azure</vt:lpstr>
      <vt:lpstr>PowerPoint Presentation</vt:lpstr>
      <vt:lpstr>Azure account</vt:lpstr>
      <vt:lpstr>PowerPoint Presentation</vt:lpstr>
      <vt:lpstr>Create a Redis Cache on Azure</vt:lpstr>
      <vt:lpstr>Select your options</vt:lpstr>
      <vt:lpstr>Browse to your Cache</vt:lpstr>
      <vt:lpstr>Bring up the properties of your Redis Cache on Azure</vt:lpstr>
      <vt:lpstr>Change your connection string to point to your Redis Cache on Azure</vt:lpstr>
      <vt:lpstr>That’s all!  Your Python code is now connecting to Redis on Azure!</vt:lpstr>
      <vt:lpstr>PowerPoint Presentation</vt:lpstr>
      <vt:lpstr>Uploading Flask applications to Azure</vt:lpstr>
      <vt:lpstr>Azure web sites</vt:lpstr>
      <vt:lpstr>Pricing</vt:lpstr>
      <vt:lpstr>Creating an Azure web site and uploading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128</cp:revision>
  <dcterms:created xsi:type="dcterms:W3CDTF">2013-02-15T23:12:42Z</dcterms:created>
  <dcterms:modified xsi:type="dcterms:W3CDTF">2014-12-16T21:11:28Z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