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1"/>
  </p:notesMasterIdLst>
  <p:sldIdLst>
    <p:sldId id="256" r:id="rId2"/>
    <p:sldId id="257" r:id="rId3"/>
    <p:sldId id="258" r:id="rId4"/>
    <p:sldId id="262" r:id="rId5"/>
    <p:sldId id="263" r:id="rId6"/>
    <p:sldId id="264" r:id="rId7"/>
    <p:sldId id="265" r:id="rId8"/>
    <p:sldId id="266"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663" autoAdjust="0"/>
  </p:normalViewPr>
  <p:slideViewPr>
    <p:cSldViewPr snapToGrid="0">
      <p:cViewPr varScale="1">
        <p:scale>
          <a:sx n="68" d="100"/>
          <a:sy n="68" d="100"/>
        </p:scale>
        <p:origin x="816" y="60"/>
      </p:cViewPr>
      <p:guideLst/>
    </p:cSldViewPr>
  </p:slideViewPr>
  <p:outlineViewPr>
    <p:cViewPr>
      <p:scale>
        <a:sx n="33" d="100"/>
        <a:sy n="33" d="100"/>
      </p:scale>
      <p:origin x="0" y="-10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D551F-8B19-4CAF-8741-23C759AED542}" type="datetimeFigureOut">
              <a:rPr lang="en-US" smtClean="0"/>
              <a:t>4/14/2019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CA31B-6741-48B6-BBBA-86BA4B73B0F3}" type="slidenum">
              <a:rPr lang="en-US" smtClean="0"/>
              <a:t>‹#›</a:t>
            </a:fld>
            <a:endParaRPr lang="en-US"/>
          </a:p>
        </p:txBody>
      </p:sp>
    </p:spTree>
    <p:extLst>
      <p:ext uri="{BB962C8B-B14F-4D97-AF65-F5344CB8AC3E}">
        <p14:creationId xmlns:p14="http://schemas.microsoft.com/office/powerpoint/2010/main" val="298972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ocalhost:8888/notebooks/PythonCodes/Project/Thousand%20Movies_Raghavendra%20Ashok.ipynb"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localhost:8888/notebooks/PythonCodes/Project/Thousand%20Movies_Raghavendra%20Ashok.ipynb"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Name is </a:t>
            </a:r>
            <a:r>
              <a:rPr lang="en-US" sz="1200" b="0" i="0" u="none" strike="noStrike" kern="1200" dirty="0">
                <a:solidFill>
                  <a:schemeClr val="tx1"/>
                </a:solidFill>
                <a:effectLst/>
                <a:latin typeface="+mn-lt"/>
                <a:ea typeface="+mn-ea"/>
                <a:cs typeface="+mn-cs"/>
                <a:hlinkClick r:id="rId3"/>
              </a:rPr>
              <a:t>Thousand </a:t>
            </a:r>
            <a:r>
              <a:rPr lang="en-US" sz="1200" b="0" i="0" u="none" strike="noStrike" kern="1200" dirty="0" err="1">
                <a:solidFill>
                  <a:schemeClr val="tx1"/>
                </a:solidFill>
                <a:effectLst/>
                <a:latin typeface="+mn-lt"/>
                <a:ea typeface="+mn-ea"/>
                <a:cs typeface="+mn-cs"/>
                <a:hlinkClick r:id="rId3"/>
              </a:rPr>
              <a:t>Movies_Raghavendra</a:t>
            </a:r>
            <a:r>
              <a:rPr lang="en-US" sz="1200" b="0" i="0" u="none" strike="noStrike" kern="1200" dirty="0">
                <a:solidFill>
                  <a:schemeClr val="tx1"/>
                </a:solidFill>
                <a:effectLst/>
                <a:latin typeface="+mn-lt"/>
                <a:ea typeface="+mn-ea"/>
                <a:cs typeface="+mn-cs"/>
                <a:hlinkClick r:id="rId3"/>
              </a:rPr>
              <a:t> </a:t>
            </a:r>
            <a:r>
              <a:rPr lang="en-US" sz="1200" b="0" i="0" u="none" strike="noStrike" kern="1200" dirty="0" err="1">
                <a:solidFill>
                  <a:schemeClr val="tx1"/>
                </a:solidFill>
                <a:effectLst/>
                <a:latin typeface="+mn-lt"/>
                <a:ea typeface="+mn-ea"/>
                <a:cs typeface="+mn-cs"/>
                <a:hlinkClick r:id="rId3"/>
              </a:rPr>
              <a:t>Ashok.ipynb</a:t>
            </a:r>
            <a:endParaRPr lang="en-US" dirty="0"/>
          </a:p>
        </p:txBody>
      </p:sp>
      <p:sp>
        <p:nvSpPr>
          <p:cNvPr id="4" name="Slide Number Placeholder 3"/>
          <p:cNvSpPr>
            <a:spLocks noGrp="1"/>
          </p:cNvSpPr>
          <p:nvPr>
            <p:ph type="sldNum" sz="quarter" idx="5"/>
          </p:nvPr>
        </p:nvSpPr>
        <p:spPr/>
        <p:txBody>
          <a:bodyPr/>
          <a:lstStyle/>
          <a:p>
            <a:fld id="{FFECA31B-6741-48B6-BBBA-86BA4B73B0F3}" type="slidenum">
              <a:rPr lang="en-US" smtClean="0"/>
              <a:t>3</a:t>
            </a:fld>
            <a:endParaRPr lang="en-US"/>
          </a:p>
        </p:txBody>
      </p:sp>
    </p:spTree>
    <p:extLst>
      <p:ext uri="{BB962C8B-B14F-4D97-AF65-F5344CB8AC3E}">
        <p14:creationId xmlns:p14="http://schemas.microsoft.com/office/powerpoint/2010/main" val="254219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Name is </a:t>
            </a:r>
            <a:r>
              <a:rPr lang="en-US" sz="1200" b="0" i="0" u="none" strike="noStrike" kern="1200" dirty="0">
                <a:solidFill>
                  <a:schemeClr val="tx1"/>
                </a:solidFill>
                <a:effectLst/>
                <a:latin typeface="+mn-lt"/>
                <a:ea typeface="+mn-ea"/>
                <a:cs typeface="+mn-cs"/>
                <a:hlinkClick r:id="rId3"/>
              </a:rPr>
              <a:t>Thousand </a:t>
            </a:r>
            <a:r>
              <a:rPr lang="en-US" sz="1200" b="0" i="0" u="none" strike="noStrike" kern="1200" dirty="0" err="1">
                <a:solidFill>
                  <a:schemeClr val="tx1"/>
                </a:solidFill>
                <a:effectLst/>
                <a:latin typeface="+mn-lt"/>
                <a:ea typeface="+mn-ea"/>
                <a:cs typeface="+mn-cs"/>
                <a:hlinkClick r:id="rId3"/>
              </a:rPr>
              <a:t>Movies_Raghavendra</a:t>
            </a:r>
            <a:r>
              <a:rPr lang="en-US" sz="1200" b="0" i="0" u="none" strike="noStrike" kern="1200" dirty="0">
                <a:solidFill>
                  <a:schemeClr val="tx1"/>
                </a:solidFill>
                <a:effectLst/>
                <a:latin typeface="+mn-lt"/>
                <a:ea typeface="+mn-ea"/>
                <a:cs typeface="+mn-cs"/>
                <a:hlinkClick r:id="rId3"/>
              </a:rPr>
              <a:t> </a:t>
            </a:r>
            <a:r>
              <a:rPr lang="en-US" sz="1200" b="0" i="0" u="none" strike="noStrike" kern="1200" dirty="0" err="1">
                <a:solidFill>
                  <a:schemeClr val="tx1"/>
                </a:solidFill>
                <a:effectLst/>
                <a:latin typeface="+mn-lt"/>
                <a:ea typeface="+mn-ea"/>
                <a:cs typeface="+mn-cs"/>
                <a:hlinkClick r:id="rId3"/>
              </a:rPr>
              <a:t>Ashok.ipynb</a:t>
            </a:r>
            <a:endParaRPr lang="en-US" dirty="0"/>
          </a:p>
        </p:txBody>
      </p:sp>
      <p:sp>
        <p:nvSpPr>
          <p:cNvPr id="4" name="Slide Number Placeholder 3"/>
          <p:cNvSpPr>
            <a:spLocks noGrp="1"/>
          </p:cNvSpPr>
          <p:nvPr>
            <p:ph type="sldNum" sz="quarter" idx="5"/>
          </p:nvPr>
        </p:nvSpPr>
        <p:spPr/>
        <p:txBody>
          <a:bodyPr/>
          <a:lstStyle/>
          <a:p>
            <a:fld id="{FFECA31B-6741-48B6-BBBA-86BA4B73B0F3}" type="slidenum">
              <a:rPr lang="en-US" smtClean="0"/>
              <a:t>4</a:t>
            </a:fld>
            <a:endParaRPr lang="en-US"/>
          </a:p>
        </p:txBody>
      </p:sp>
    </p:spTree>
    <p:extLst>
      <p:ext uri="{BB962C8B-B14F-4D97-AF65-F5344CB8AC3E}">
        <p14:creationId xmlns:p14="http://schemas.microsoft.com/office/powerpoint/2010/main" val="1747678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9C4C-CA8B-416B-9837-458F00D138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DDEBE4-E534-4697-8D84-020CEE22E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81CA1-6008-422E-83B0-A901153E2A7D}"/>
              </a:ext>
            </a:extLst>
          </p:cNvPr>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5" name="Footer Placeholder 4">
            <a:extLst>
              <a:ext uri="{FF2B5EF4-FFF2-40B4-BE49-F238E27FC236}">
                <a16:creationId xmlns:a16="http://schemas.microsoft.com/office/drawing/2014/main" id="{DA41C05F-88CA-45E8-B571-A8F0630F6B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C8FF35-E6EF-47C2-8812-24E20483044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287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69368-0C3A-47A0-AAC8-CEB021D71E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004DB7-C430-4D12-8932-0B7C93AE23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4714D-2D21-4E00-8DE6-BBCBCB13F4E3}"/>
              </a:ext>
            </a:extLst>
          </p:cNvPr>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5" name="Footer Placeholder 4">
            <a:extLst>
              <a:ext uri="{FF2B5EF4-FFF2-40B4-BE49-F238E27FC236}">
                <a16:creationId xmlns:a16="http://schemas.microsoft.com/office/drawing/2014/main" id="{CF53F55F-C418-412C-8581-8072EE48E8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8BDBAE-C336-4F87-B0C2-AC03F821FB6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670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0F120-5A32-4351-9C87-1A512B5F09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590583-C230-49A3-A744-BFE8A5E7FD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A3A07-D55A-47A1-BB2F-AFFFDCE9278E}"/>
              </a:ext>
            </a:extLst>
          </p:cNvPr>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5" name="Footer Placeholder 4">
            <a:extLst>
              <a:ext uri="{FF2B5EF4-FFF2-40B4-BE49-F238E27FC236}">
                <a16:creationId xmlns:a16="http://schemas.microsoft.com/office/drawing/2014/main" id="{DF3F564D-1040-454E-91BB-C9240FC3C7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23551B-482B-4589-A0D8-C43109A4360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672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C238-B1F9-4DF0-8D59-94CFA76A50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1CF2B3-12B4-4AE1-9624-FA1159B04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75716-2A5D-4504-8E23-00D093CC7454}"/>
              </a:ext>
            </a:extLst>
          </p:cNvPr>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5" name="Footer Placeholder 4">
            <a:extLst>
              <a:ext uri="{FF2B5EF4-FFF2-40B4-BE49-F238E27FC236}">
                <a16:creationId xmlns:a16="http://schemas.microsoft.com/office/drawing/2014/main" id="{C137E562-DFE1-4A98-B2DC-36B71BDB4B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575C70-01AF-41C6-AFA9-29F2FAD4FF7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671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38ED-4BAE-4103-9A76-322233ED4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005A37-3C14-4F36-8746-2EB7291C4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64478C-2D6E-40F3-B7C0-EDC0D5A6962E}"/>
              </a:ext>
            </a:extLst>
          </p:cNvPr>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5" name="Footer Placeholder 4">
            <a:extLst>
              <a:ext uri="{FF2B5EF4-FFF2-40B4-BE49-F238E27FC236}">
                <a16:creationId xmlns:a16="http://schemas.microsoft.com/office/drawing/2014/main" id="{C15BDA2C-8025-4989-B5F1-45BF977CA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20937C-E560-4603-A9D3-A6429DDBEF5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57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CFFB-90B1-4697-9860-E9331A1027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30CE12-144E-4961-8597-25C9D9BBD0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67A05A-755B-4AB1-84C6-DBC310DFB4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C0ED9B-A001-4D31-B608-E13C917E9E9D}"/>
              </a:ext>
            </a:extLst>
          </p:cNvPr>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6" name="Footer Placeholder 5">
            <a:extLst>
              <a:ext uri="{FF2B5EF4-FFF2-40B4-BE49-F238E27FC236}">
                <a16:creationId xmlns:a16="http://schemas.microsoft.com/office/drawing/2014/main" id="{FD0D1009-5CA6-4CCC-BFD3-D1CE68AC81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B847D0-4D76-4F21-A189-AE4FFDD9FD4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07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ADE2-F7D1-4B9F-94D9-14C26999C7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278FB-28B2-46BF-BD65-259253A9D7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3E5F5D-4FC1-47C0-A64D-2982754C03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DAD7C-4B4D-4F76-9291-86DFBF2846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9B26B3-654F-4E90-B0A5-032C87E4E9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CC17D0-0F75-477D-9A5D-65A058A7DE2F}"/>
              </a:ext>
            </a:extLst>
          </p:cNvPr>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8" name="Footer Placeholder 7">
            <a:extLst>
              <a:ext uri="{FF2B5EF4-FFF2-40B4-BE49-F238E27FC236}">
                <a16:creationId xmlns:a16="http://schemas.microsoft.com/office/drawing/2014/main" id="{68181199-03A2-449D-B65E-45DA7BE03B7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1D9AC1E-6130-4CB4-AB69-D3B14C8F91B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905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0BAA-9A54-4ED7-BE76-0C1E274182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471927-A67E-4919-AAA8-AFFC98553652}"/>
              </a:ext>
            </a:extLst>
          </p:cNvPr>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4" name="Footer Placeholder 3">
            <a:extLst>
              <a:ext uri="{FF2B5EF4-FFF2-40B4-BE49-F238E27FC236}">
                <a16:creationId xmlns:a16="http://schemas.microsoft.com/office/drawing/2014/main" id="{7DE28AB0-CC8A-42D5-ADD0-4DFF1DD0F6C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552956C-268E-4AF3-A38E-460B6C86296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5691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477F26-F95E-4B55-904E-B989605C7F1F}"/>
              </a:ext>
            </a:extLst>
          </p:cNvPr>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3" name="Footer Placeholder 2">
            <a:extLst>
              <a:ext uri="{FF2B5EF4-FFF2-40B4-BE49-F238E27FC236}">
                <a16:creationId xmlns:a16="http://schemas.microsoft.com/office/drawing/2014/main" id="{DCFF0774-4CE4-49B1-A2EB-9E34CDE7677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8F1CBC3-5DFF-42E3-A851-20EA9633E03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021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504A-2CCA-47C1-8D23-B9A5A18447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1F1080-C9B8-43E3-9F6B-0B04524F1C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6ED73B-42E3-486A-9BBB-291E58AB9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818297-A4EA-496B-B1A3-3258B917E2DD}"/>
              </a:ext>
            </a:extLst>
          </p:cNvPr>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6" name="Footer Placeholder 5">
            <a:extLst>
              <a:ext uri="{FF2B5EF4-FFF2-40B4-BE49-F238E27FC236}">
                <a16:creationId xmlns:a16="http://schemas.microsoft.com/office/drawing/2014/main" id="{CD25C554-9FA9-4FB2-A055-5DF73D8CA0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9BC18B-B596-43B7-B8DC-0C7A0E43BFE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11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81E5-08F8-4E20-B64C-2CFEA515C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1528ED-38E4-491B-862F-EC8860570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E79126-0541-4DDF-AD9A-370094B17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0C9928-FFC4-4642-BE37-D543C1A59C08}"/>
              </a:ext>
            </a:extLst>
          </p:cNvPr>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6" name="Footer Placeholder 5">
            <a:extLst>
              <a:ext uri="{FF2B5EF4-FFF2-40B4-BE49-F238E27FC236}">
                <a16:creationId xmlns:a16="http://schemas.microsoft.com/office/drawing/2014/main" id="{1A8A418C-67B1-4799-902B-36EAE07E265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092913-A003-46A4-83AC-792E1C07FA9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502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574573-8B11-4E56-B9E3-4D7813660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C62E0B-38D4-4219-ABA0-06B9C4CA2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C3164-9521-4B07-8AA1-586A07B49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4/14/2019</a:t>
            </a:fld>
            <a:endParaRPr lang="en-US" dirty="0"/>
          </a:p>
        </p:txBody>
      </p:sp>
      <p:sp>
        <p:nvSpPr>
          <p:cNvPr id="5" name="Footer Placeholder 4">
            <a:extLst>
              <a:ext uri="{FF2B5EF4-FFF2-40B4-BE49-F238E27FC236}">
                <a16:creationId xmlns:a16="http://schemas.microsoft.com/office/drawing/2014/main" id="{24722AF6-8B37-406D-8397-BD37297FD8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B28DE9-635B-4D4D-B278-9E7118BACE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803021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305D47-4ACB-491B-9CB0-C2845E965CC9}"/>
              </a:ext>
            </a:extLst>
          </p:cNvPr>
          <p:cNvSpPr>
            <a:spLocks noGrp="1"/>
          </p:cNvSpPr>
          <p:nvPr>
            <p:ph type="ctrTitle"/>
          </p:nvPr>
        </p:nvSpPr>
        <p:spPr>
          <a:xfrm>
            <a:off x="526073" y="4756638"/>
            <a:ext cx="11139854" cy="930447"/>
          </a:xfrm>
        </p:spPr>
        <p:txBody>
          <a:bodyPr>
            <a:normAutofit/>
          </a:bodyPr>
          <a:lstStyle/>
          <a:p>
            <a:r>
              <a:rPr lang="en-US" sz="5400">
                <a:solidFill>
                  <a:srgbClr val="FFFFFF"/>
                </a:solidFill>
              </a:rPr>
              <a:t>Fantastic Fantasy Films (FFF)</a:t>
            </a:r>
          </a:p>
        </p:txBody>
      </p:sp>
      <p:sp>
        <p:nvSpPr>
          <p:cNvPr id="3" name="Subtitle 2">
            <a:extLst>
              <a:ext uri="{FF2B5EF4-FFF2-40B4-BE49-F238E27FC236}">
                <a16:creationId xmlns:a16="http://schemas.microsoft.com/office/drawing/2014/main" id="{E2BDFD41-F6D2-483D-9BCD-225B35C89478}"/>
              </a:ext>
            </a:extLst>
          </p:cNvPr>
          <p:cNvSpPr>
            <a:spLocks noGrp="1"/>
          </p:cNvSpPr>
          <p:nvPr>
            <p:ph type="subTitle" idx="1"/>
          </p:nvPr>
        </p:nvSpPr>
        <p:spPr>
          <a:xfrm>
            <a:off x="1524000" y="5815698"/>
            <a:ext cx="9144000" cy="420001"/>
          </a:xfrm>
        </p:spPr>
        <p:txBody>
          <a:bodyPr>
            <a:normAutofit/>
          </a:bodyPr>
          <a:lstStyle/>
          <a:p>
            <a:r>
              <a:rPr lang="en-US" sz="2000">
                <a:solidFill>
                  <a:srgbClr val="B08643"/>
                </a:solidFill>
              </a:rPr>
              <a:t>FROM RAGHAVENDRA ASHOK FOR INSAID</a:t>
            </a:r>
          </a:p>
        </p:txBody>
      </p:sp>
      <p:pic>
        <p:nvPicPr>
          <p:cNvPr id="5" name="Picture 4">
            <a:extLst>
              <a:ext uri="{FF2B5EF4-FFF2-40B4-BE49-F238E27FC236}">
                <a16:creationId xmlns:a16="http://schemas.microsoft.com/office/drawing/2014/main" id="{F8F898B4-15BE-4D5D-BAB2-3E65C139066C}"/>
              </a:ext>
            </a:extLst>
          </p:cNvPr>
          <p:cNvPicPr>
            <a:picLocks noChangeAspect="1"/>
          </p:cNvPicPr>
          <p:nvPr/>
        </p:nvPicPr>
        <p:blipFill>
          <a:blip r:embed="rId2"/>
          <a:stretch>
            <a:fillRect/>
          </a:stretch>
        </p:blipFill>
        <p:spPr>
          <a:xfrm>
            <a:off x="1551347" y="307731"/>
            <a:ext cx="9034207" cy="3997637"/>
          </a:xfrm>
          <a:prstGeom prst="rect">
            <a:avLst/>
          </a:prstGeom>
        </p:spPr>
      </p:pic>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4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00B0F0">
                  <a:lumMod val="90000"/>
                </a:srgbClr>
              </a:gs>
              <a:gs pos="25000">
                <a:srgbClr val="00B0F0">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E661B30-A8BC-41C0-845D-DCDA0A331E79}"/>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kern="1200">
                <a:solidFill>
                  <a:srgbClr val="FFFFFF"/>
                </a:solidFill>
                <a:latin typeface="+mj-lt"/>
                <a:ea typeface="+mj-ea"/>
                <a:cs typeface="+mj-cs"/>
              </a:rPr>
              <a:t>Problem Statement</a:t>
            </a:r>
          </a:p>
        </p:txBody>
      </p:sp>
      <p:sp>
        <p:nvSpPr>
          <p:cNvPr id="3" name="Subtitle 2">
            <a:extLst>
              <a:ext uri="{FF2B5EF4-FFF2-40B4-BE49-F238E27FC236}">
                <a16:creationId xmlns:a16="http://schemas.microsoft.com/office/drawing/2014/main" id="{DACCEB3D-DF65-4339-84F7-18D87CB62D13}"/>
              </a:ext>
            </a:extLst>
          </p:cNvPr>
          <p:cNvSpPr>
            <a:spLocks noGrp="1"/>
          </p:cNvSpPr>
          <p:nvPr>
            <p:ph type="subTitle" idx="1"/>
          </p:nvPr>
        </p:nvSpPr>
        <p:spPr>
          <a:xfrm>
            <a:off x="6090574" y="801866"/>
            <a:ext cx="5306084" cy="5230634"/>
          </a:xfrm>
        </p:spPr>
        <p:txBody>
          <a:bodyPr vert="horz" lIns="91440" tIns="45720" rIns="91440" bIns="45720" rtlCol="0" anchor="ctr">
            <a:normAutofit lnSpcReduction="10000"/>
          </a:bodyPr>
          <a:lstStyle/>
          <a:p>
            <a:pPr indent="-228600" algn="l">
              <a:buFont typeface="Arial" panose="020B0604020202020204" pitchFamily="34" charset="0"/>
              <a:buChar char="•"/>
            </a:pPr>
            <a:r>
              <a:rPr lang="en-US" sz="2200" dirty="0">
                <a:solidFill>
                  <a:srgbClr val="000000"/>
                </a:solidFill>
              </a:rPr>
              <a:t>In Hollywood, an average of 600 movies are produced/released per year - so 6000 movies were released between 2006 and 2016. </a:t>
            </a:r>
          </a:p>
          <a:p>
            <a:pPr indent="-228600" algn="l">
              <a:buFont typeface="Arial" panose="020B0604020202020204" pitchFamily="34" charset="0"/>
              <a:buChar char="•"/>
            </a:pPr>
            <a:r>
              <a:rPr lang="en-US" sz="2200" dirty="0">
                <a:solidFill>
                  <a:srgbClr val="000000"/>
                </a:solidFill>
              </a:rPr>
              <a:t>To </a:t>
            </a:r>
            <a:r>
              <a:rPr lang="en-US" sz="2200" u="sng" dirty="0">
                <a:solidFill>
                  <a:srgbClr val="000000"/>
                </a:solidFill>
              </a:rPr>
              <a:t>understand the Trends in the current market scenario</a:t>
            </a:r>
            <a:r>
              <a:rPr lang="en-US" sz="2200" dirty="0">
                <a:solidFill>
                  <a:srgbClr val="000000"/>
                </a:solidFill>
              </a:rPr>
              <a:t> for the Production Company – Fantastic Fantasy Films, a Data Scientist was approached to provide inputs on a sample of the data.</a:t>
            </a:r>
          </a:p>
          <a:p>
            <a:pPr marL="342900" indent="-342900" algn="l">
              <a:buFont typeface="Arial" panose="020B0604020202020204" pitchFamily="34" charset="0"/>
              <a:buChar char="•"/>
            </a:pPr>
            <a:r>
              <a:rPr lang="en-US" sz="2200" dirty="0">
                <a:solidFill>
                  <a:srgbClr val="000000"/>
                </a:solidFill>
              </a:rPr>
              <a:t>Data has following features - </a:t>
            </a:r>
          </a:p>
          <a:p>
            <a:pPr marL="342900" indent="-228600" algn="l">
              <a:buFont typeface="Arial" panose="020B0604020202020204" pitchFamily="34" charset="0"/>
              <a:buChar char="•"/>
            </a:pPr>
            <a:r>
              <a:rPr lang="en-US" sz="2200" dirty="0">
                <a:solidFill>
                  <a:srgbClr val="000000"/>
                </a:solidFill>
              </a:rPr>
              <a:t>Thousand movies released between 2006 and 2016 were taken as sample </a:t>
            </a:r>
          </a:p>
          <a:p>
            <a:pPr marL="342900" indent="-228600" algn="l">
              <a:buFont typeface="Arial" panose="020B0604020202020204" pitchFamily="34" charset="0"/>
              <a:buChar char="•"/>
            </a:pPr>
            <a:r>
              <a:rPr lang="en-US" sz="2200" dirty="0">
                <a:solidFill>
                  <a:srgbClr val="000000"/>
                </a:solidFill>
              </a:rPr>
              <a:t>The IMDB ratings collected spanned between a low of 1 to a high of 9</a:t>
            </a:r>
          </a:p>
          <a:p>
            <a:pPr marL="342900" indent="-228600" algn="l">
              <a:buFont typeface="Arial" panose="020B0604020202020204" pitchFamily="34" charset="0"/>
              <a:buChar char="•"/>
            </a:pPr>
            <a:r>
              <a:rPr lang="en-US" sz="2200" dirty="0">
                <a:solidFill>
                  <a:srgbClr val="000000"/>
                </a:solidFill>
              </a:rPr>
              <a:t>The movies collected were from different genres/set of genres</a:t>
            </a:r>
          </a:p>
        </p:txBody>
      </p:sp>
    </p:spTree>
    <p:extLst>
      <p:ext uri="{BB962C8B-B14F-4D97-AF65-F5344CB8AC3E}">
        <p14:creationId xmlns:p14="http://schemas.microsoft.com/office/powerpoint/2010/main" val="161168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D2DB6-870B-4ABB-9836-0C8E3D04D4B7}"/>
              </a:ext>
            </a:extLst>
          </p:cNvPr>
          <p:cNvSpPr>
            <a:spLocks noGrp="1"/>
          </p:cNvSpPr>
          <p:nvPr>
            <p:ph type="ctrTitle"/>
          </p:nvPr>
        </p:nvSpPr>
        <p:spPr>
          <a:xfrm>
            <a:off x="674237" y="914400"/>
            <a:ext cx="3657600" cy="2887579"/>
          </a:xfrm>
        </p:spPr>
        <p:txBody>
          <a:bodyPr>
            <a:normAutofit/>
          </a:bodyPr>
          <a:lstStyle/>
          <a:p>
            <a:r>
              <a:rPr lang="en-US" sz="4800">
                <a:solidFill>
                  <a:srgbClr val="FFFFFF"/>
                </a:solidFill>
              </a:rPr>
              <a:t>Movies Released Per Year</a:t>
            </a:r>
          </a:p>
        </p:txBody>
      </p:sp>
      <p:sp>
        <p:nvSpPr>
          <p:cNvPr id="5" name="Subtitle 4">
            <a:extLst>
              <a:ext uri="{FF2B5EF4-FFF2-40B4-BE49-F238E27FC236}">
                <a16:creationId xmlns:a16="http://schemas.microsoft.com/office/drawing/2014/main" id="{F5784CF9-353D-4E2B-8664-3D8D4FB16B7E}"/>
              </a:ext>
            </a:extLst>
          </p:cNvPr>
          <p:cNvSpPr>
            <a:spLocks noGrp="1"/>
          </p:cNvSpPr>
          <p:nvPr>
            <p:ph type="subTitle" idx="1"/>
          </p:nvPr>
        </p:nvSpPr>
        <p:spPr>
          <a:xfrm>
            <a:off x="674237" y="4170501"/>
            <a:ext cx="3657600" cy="1525597"/>
          </a:xfrm>
        </p:spPr>
        <p:txBody>
          <a:bodyPr>
            <a:normAutofit/>
          </a:bodyPr>
          <a:lstStyle/>
          <a:p>
            <a:r>
              <a:rPr lang="en-US" sz="2000">
                <a:solidFill>
                  <a:srgbClr val="FFFFFF"/>
                </a:solidFill>
              </a:rPr>
              <a:t>As we can see the majority of the movies were released in the year 2016</a:t>
            </a:r>
          </a:p>
        </p:txBody>
      </p:sp>
      <p:cxnSp>
        <p:nvCxnSpPr>
          <p:cNvPr id="75" name="Straight Connector 7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DBB4C98E-CFDF-4F15-8A67-4B337BC86D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53822" y="1115886"/>
            <a:ext cx="6553545" cy="4634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89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D2DB6-870B-4ABB-9836-0C8E3D04D4B7}"/>
              </a:ext>
            </a:extLst>
          </p:cNvPr>
          <p:cNvSpPr>
            <a:spLocks noGrp="1"/>
          </p:cNvSpPr>
          <p:nvPr>
            <p:ph type="ctrTitle"/>
          </p:nvPr>
        </p:nvSpPr>
        <p:spPr>
          <a:xfrm>
            <a:off x="546351" y="433545"/>
            <a:ext cx="11139854" cy="930447"/>
          </a:xfrm>
        </p:spPr>
        <p:txBody>
          <a:bodyPr>
            <a:normAutofit/>
          </a:bodyPr>
          <a:lstStyle/>
          <a:p>
            <a:r>
              <a:rPr lang="en-US" sz="5400">
                <a:solidFill>
                  <a:srgbClr val="FFFFFF"/>
                </a:solidFill>
              </a:rPr>
              <a:t>Ratings of Movies</a:t>
            </a:r>
          </a:p>
        </p:txBody>
      </p:sp>
      <p:sp>
        <p:nvSpPr>
          <p:cNvPr id="5" name="Subtitle 4">
            <a:extLst>
              <a:ext uri="{FF2B5EF4-FFF2-40B4-BE49-F238E27FC236}">
                <a16:creationId xmlns:a16="http://schemas.microsoft.com/office/drawing/2014/main" id="{F5784CF9-353D-4E2B-8664-3D8D4FB16B7E}"/>
              </a:ext>
            </a:extLst>
          </p:cNvPr>
          <p:cNvSpPr>
            <a:spLocks noGrp="1"/>
          </p:cNvSpPr>
          <p:nvPr>
            <p:ph type="subTitle" idx="1"/>
          </p:nvPr>
        </p:nvSpPr>
        <p:spPr>
          <a:xfrm>
            <a:off x="1544278" y="1645723"/>
            <a:ext cx="9144000" cy="420001"/>
          </a:xfrm>
        </p:spPr>
        <p:txBody>
          <a:bodyPr>
            <a:normAutofit/>
          </a:bodyPr>
          <a:lstStyle/>
          <a:p>
            <a:r>
              <a:rPr lang="en-US" sz="1100" dirty="0">
                <a:solidFill>
                  <a:srgbClr val="4C9ED7"/>
                </a:solidFill>
              </a:rPr>
              <a:t>As we can see most of the movie ratings, fall between the rating of 6.5 to 8. So typically any movie can be considered as 'Good' Movies if the rating is &gt; 6.5</a:t>
            </a:r>
          </a:p>
        </p:txBody>
      </p:sp>
      <p:cxnSp>
        <p:nvCxnSpPr>
          <p:cNvPr id="77" name="Straight Connector 7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39524690-1AA7-4288-83FE-008F04EAE0E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1567" y="2577665"/>
            <a:ext cx="5455917" cy="3695943"/>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D8EABE08-90D2-430A-9CD9-2BE0DFD0B0B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45073" y="2577665"/>
            <a:ext cx="5455917" cy="369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55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Top Corners Rounded 72">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Top Corners Rounded 74">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179EB1-5129-4C48-B264-8723AAAF9BCC}"/>
              </a:ext>
            </a:extLst>
          </p:cNvPr>
          <p:cNvSpPr>
            <a:spLocks noGrp="1"/>
          </p:cNvSpPr>
          <p:nvPr>
            <p:ph type="title"/>
          </p:nvPr>
        </p:nvSpPr>
        <p:spPr>
          <a:xfrm>
            <a:off x="321733" y="981091"/>
            <a:ext cx="4092951" cy="1624457"/>
          </a:xfrm>
        </p:spPr>
        <p:txBody>
          <a:bodyPr>
            <a:normAutofit/>
          </a:bodyPr>
          <a:lstStyle/>
          <a:p>
            <a:r>
              <a:rPr lang="en-US" sz="2500">
                <a:solidFill>
                  <a:schemeClr val="bg1"/>
                </a:solidFill>
              </a:rPr>
              <a:t>In Movies with Good Rating (&gt;6.5), which Genre which has the highest movies releases</a:t>
            </a:r>
          </a:p>
        </p:txBody>
      </p:sp>
      <p:cxnSp>
        <p:nvCxnSpPr>
          <p:cNvPr id="77" name="Straight Connector 76">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63887C-0BC2-4DCA-9A72-C36C9191EB82}"/>
              </a:ext>
            </a:extLst>
          </p:cNvPr>
          <p:cNvSpPr>
            <a:spLocks noGrp="1"/>
          </p:cNvSpPr>
          <p:nvPr>
            <p:ph idx="1"/>
          </p:nvPr>
        </p:nvSpPr>
        <p:spPr>
          <a:xfrm>
            <a:off x="321733" y="2834809"/>
            <a:ext cx="4092951" cy="3042099"/>
          </a:xfrm>
        </p:spPr>
        <p:txBody>
          <a:bodyPr anchor="t">
            <a:normAutofit/>
          </a:bodyPr>
          <a:lstStyle/>
          <a:p>
            <a:r>
              <a:rPr lang="en-US" sz="2000">
                <a:solidFill>
                  <a:schemeClr val="bg1"/>
                </a:solidFill>
              </a:rPr>
              <a:t>As you can see the movie Genre that is released the most is Drama. Followed by Action, Adventure, Comedy</a:t>
            </a:r>
          </a:p>
        </p:txBody>
      </p:sp>
      <p:pic>
        <p:nvPicPr>
          <p:cNvPr id="3074" name="Picture 2">
            <a:extLst>
              <a:ext uri="{FF2B5EF4-FFF2-40B4-BE49-F238E27FC236}">
                <a16:creationId xmlns:a16="http://schemas.microsoft.com/office/drawing/2014/main" id="{D4FE2528-3494-4324-9180-A5C8748C73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3767" y="838925"/>
            <a:ext cx="6542117" cy="502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66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Top Corners Rounded 191">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3" name="Rectangle: Top Corners Rounded 192">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3E9D32-8530-400C-85DA-C3DE2F32FB21}"/>
              </a:ext>
            </a:extLst>
          </p:cNvPr>
          <p:cNvSpPr>
            <a:spLocks noGrp="1"/>
          </p:cNvSpPr>
          <p:nvPr>
            <p:ph type="title"/>
          </p:nvPr>
        </p:nvSpPr>
        <p:spPr>
          <a:xfrm>
            <a:off x="321733" y="981091"/>
            <a:ext cx="4092951" cy="1624457"/>
          </a:xfrm>
        </p:spPr>
        <p:txBody>
          <a:bodyPr vert="horz" lIns="91440" tIns="45720" rIns="91440" bIns="45720" rtlCol="0">
            <a:normAutofit/>
          </a:bodyPr>
          <a:lstStyle/>
          <a:p>
            <a:r>
              <a:rPr lang="en-US" sz="2500" kern="1200">
                <a:solidFill>
                  <a:schemeClr val="bg1"/>
                </a:solidFill>
                <a:latin typeface="+mj-lt"/>
                <a:ea typeface="+mj-ea"/>
                <a:cs typeface="+mj-cs"/>
              </a:rPr>
              <a:t>Out of the Top Four Genres,what is most likely Genre Combination to have good ratings?</a:t>
            </a:r>
          </a:p>
        </p:txBody>
      </p:sp>
      <p:cxnSp>
        <p:nvCxnSpPr>
          <p:cNvPr id="194" name="Straight Connector 193">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272DBE-5E59-4B46-8B3D-BED816E8A506}"/>
              </a:ext>
            </a:extLst>
          </p:cNvPr>
          <p:cNvSpPr>
            <a:spLocks noGrp="1"/>
          </p:cNvSpPr>
          <p:nvPr>
            <p:ph idx="1"/>
          </p:nvPr>
        </p:nvSpPr>
        <p:spPr>
          <a:xfrm>
            <a:off x="321733" y="2834809"/>
            <a:ext cx="4092951" cy="3042099"/>
          </a:xfrm>
        </p:spPr>
        <p:txBody>
          <a:bodyPr vert="horz" lIns="91440" tIns="45720" rIns="91440" bIns="45720" rtlCol="0" anchor="t">
            <a:normAutofit/>
          </a:bodyPr>
          <a:lstStyle/>
          <a:p>
            <a:pPr marL="0" indent="0">
              <a:buNone/>
            </a:pPr>
            <a:r>
              <a:rPr lang="en-US" sz="2000" kern="1200">
                <a:solidFill>
                  <a:schemeClr val="bg1"/>
                </a:solidFill>
                <a:latin typeface="+mn-lt"/>
                <a:ea typeface="+mn-ea"/>
                <a:cs typeface="+mn-cs"/>
              </a:rPr>
              <a:t>Out of all top four Genres, a combination of Drama &amp; Adventure has received Top Most ratings</a:t>
            </a:r>
          </a:p>
        </p:txBody>
      </p:sp>
      <p:pic>
        <p:nvPicPr>
          <p:cNvPr id="4255" name="Picture 159">
            <a:extLst>
              <a:ext uri="{FF2B5EF4-FFF2-40B4-BE49-F238E27FC236}">
                <a16:creationId xmlns:a16="http://schemas.microsoft.com/office/drawing/2014/main" id="{1AE06D31-581F-4858-809D-E064EBC156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3767" y="523346"/>
            <a:ext cx="6542117" cy="565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81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Top Corners Rounded 112">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Rectangle: Top Corners Rounded 114">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A64ED5-666C-4C28-95FF-71B8F83A2E9E}"/>
              </a:ext>
            </a:extLst>
          </p:cNvPr>
          <p:cNvSpPr>
            <a:spLocks noGrp="1"/>
          </p:cNvSpPr>
          <p:nvPr>
            <p:ph type="title"/>
          </p:nvPr>
        </p:nvSpPr>
        <p:spPr>
          <a:xfrm>
            <a:off x="321733" y="981091"/>
            <a:ext cx="4092951" cy="1624457"/>
          </a:xfrm>
        </p:spPr>
        <p:txBody>
          <a:bodyPr>
            <a:normAutofit/>
          </a:bodyPr>
          <a:lstStyle/>
          <a:p>
            <a:r>
              <a:rPr lang="en-US" sz="3100">
                <a:solidFill>
                  <a:schemeClr val="bg1"/>
                </a:solidFill>
              </a:rPr>
              <a:t>What is the relationship between the top four Genres &amp; Revenue?</a:t>
            </a:r>
          </a:p>
        </p:txBody>
      </p:sp>
      <p:cxnSp>
        <p:nvCxnSpPr>
          <p:cNvPr id="117" name="Straight Connector 116">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D53FE5-CF22-4514-B09C-3A84140D9C62}"/>
              </a:ext>
            </a:extLst>
          </p:cNvPr>
          <p:cNvSpPr>
            <a:spLocks noGrp="1"/>
          </p:cNvSpPr>
          <p:nvPr>
            <p:ph idx="1"/>
          </p:nvPr>
        </p:nvSpPr>
        <p:spPr>
          <a:xfrm>
            <a:off x="321733" y="2834809"/>
            <a:ext cx="4092951" cy="3042099"/>
          </a:xfrm>
        </p:spPr>
        <p:txBody>
          <a:bodyPr anchor="t">
            <a:normAutofit/>
          </a:bodyPr>
          <a:lstStyle/>
          <a:p>
            <a:r>
              <a:rPr lang="en-US" sz="1100">
                <a:solidFill>
                  <a:schemeClr val="bg1"/>
                </a:solidFill>
              </a:rPr>
              <a:t>Since this database does not contain the 'cost of production' or 'investment' or 'budget', there is no way to find out the profit of each of the movies and so the genres. </a:t>
            </a:r>
          </a:p>
          <a:p>
            <a:r>
              <a:rPr lang="en-US" sz="1100">
                <a:solidFill>
                  <a:schemeClr val="bg1"/>
                </a:solidFill>
              </a:rPr>
              <a:t>Revenue does not indicate the profit so a high revenue movie does not indicate that a movie is successful and was profitable. </a:t>
            </a:r>
          </a:p>
          <a:p>
            <a:r>
              <a:rPr lang="en-US" sz="1100">
                <a:solidFill>
                  <a:schemeClr val="bg1"/>
                </a:solidFill>
              </a:rPr>
              <a:t>In fact, the highest revenue movies could have an higher 'cost of production' than its revenue leading it to be a disaster</a:t>
            </a:r>
          </a:p>
          <a:p>
            <a:r>
              <a:rPr lang="en-US" sz="1100">
                <a:solidFill>
                  <a:schemeClr val="bg1"/>
                </a:solidFill>
              </a:rPr>
              <a:t>In other words, the lowest revenue movies could have an lower 'cost of production' than its revenue leading it to a box office success.</a:t>
            </a:r>
          </a:p>
          <a:p>
            <a:r>
              <a:rPr lang="en-US" sz="1100">
                <a:solidFill>
                  <a:schemeClr val="bg1"/>
                </a:solidFill>
              </a:rPr>
              <a:t>So we will limit this analysis to the top 4 Genres only and not extend this to other Genres.</a:t>
            </a:r>
          </a:p>
        </p:txBody>
      </p:sp>
      <p:pic>
        <p:nvPicPr>
          <p:cNvPr id="4" name="Picture 6">
            <a:extLst>
              <a:ext uri="{FF2B5EF4-FFF2-40B4-BE49-F238E27FC236}">
                <a16:creationId xmlns:a16="http://schemas.microsoft.com/office/drawing/2014/main" id="{327039DF-AE3D-4B84-BFA8-8872BD3CC0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3767" y="2053884"/>
            <a:ext cx="6542117" cy="417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99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Top Corners Rounded 72">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Top Corners Rounded 74">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19AB69-5F7E-4179-A87C-17AB1E60D74E}"/>
              </a:ext>
            </a:extLst>
          </p:cNvPr>
          <p:cNvSpPr>
            <a:spLocks noGrp="1"/>
          </p:cNvSpPr>
          <p:nvPr>
            <p:ph type="title"/>
          </p:nvPr>
        </p:nvSpPr>
        <p:spPr>
          <a:xfrm>
            <a:off x="321733" y="981091"/>
            <a:ext cx="4092951" cy="1624457"/>
          </a:xfrm>
        </p:spPr>
        <p:txBody>
          <a:bodyPr>
            <a:normAutofit/>
          </a:bodyPr>
          <a:lstStyle/>
          <a:p>
            <a:r>
              <a:rPr lang="en-US" sz="2500">
                <a:solidFill>
                  <a:schemeClr val="bg1"/>
                </a:solidFill>
              </a:rPr>
              <a:t>Who are the Top Best Directors with Great Ratings (Rating &gt; 8.5) and their Genre Strengths?</a:t>
            </a:r>
          </a:p>
        </p:txBody>
      </p:sp>
      <p:cxnSp>
        <p:nvCxnSpPr>
          <p:cNvPr id="77" name="Straight Connector 76">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77817D-2C8E-41E1-A013-B37AA1EE7ED8}"/>
              </a:ext>
            </a:extLst>
          </p:cNvPr>
          <p:cNvSpPr>
            <a:spLocks noGrp="1"/>
          </p:cNvSpPr>
          <p:nvPr>
            <p:ph idx="1"/>
          </p:nvPr>
        </p:nvSpPr>
        <p:spPr>
          <a:xfrm>
            <a:off x="321733" y="2834809"/>
            <a:ext cx="4092951" cy="3042099"/>
          </a:xfrm>
        </p:spPr>
        <p:txBody>
          <a:bodyPr anchor="t">
            <a:normAutofit/>
          </a:bodyPr>
          <a:lstStyle/>
          <a:p>
            <a:pPr marL="0" indent="0">
              <a:buNone/>
            </a:pPr>
            <a:r>
              <a:rPr lang="en-US" sz="2000">
                <a:solidFill>
                  <a:schemeClr val="bg1"/>
                </a:solidFill>
              </a:rPr>
              <a:t>The Top Four Directors with movie rating &gt; 8.5 are </a:t>
            </a:r>
          </a:p>
          <a:p>
            <a:r>
              <a:rPr lang="en-US" sz="2000">
                <a:solidFill>
                  <a:schemeClr val="bg1"/>
                </a:solidFill>
              </a:rPr>
              <a:t>Christopher Nolan</a:t>
            </a:r>
          </a:p>
          <a:p>
            <a:r>
              <a:rPr lang="en-US" sz="2000">
                <a:solidFill>
                  <a:schemeClr val="bg1"/>
                </a:solidFill>
              </a:rPr>
              <a:t>Makoto Shinkai</a:t>
            </a:r>
          </a:p>
          <a:p>
            <a:r>
              <a:rPr lang="en-US" sz="2000">
                <a:solidFill>
                  <a:schemeClr val="bg1"/>
                </a:solidFill>
              </a:rPr>
              <a:t>Nitesh Tiwari</a:t>
            </a:r>
          </a:p>
          <a:p>
            <a:r>
              <a:rPr lang="en-US" sz="2000">
                <a:solidFill>
                  <a:schemeClr val="bg1"/>
                </a:solidFill>
              </a:rPr>
              <a:t>Olivier Nakache</a:t>
            </a:r>
          </a:p>
        </p:txBody>
      </p:sp>
      <p:pic>
        <p:nvPicPr>
          <p:cNvPr id="6148" name="Picture 4">
            <a:extLst>
              <a:ext uri="{FF2B5EF4-FFF2-40B4-BE49-F238E27FC236}">
                <a16:creationId xmlns:a16="http://schemas.microsoft.com/office/drawing/2014/main" id="{A60BFD53-162E-4075-943A-2B29682F8E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3767" y="660179"/>
            <a:ext cx="6542117" cy="538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84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15D7-C30F-47BA-B790-3BA897735D49}"/>
              </a:ext>
            </a:extLst>
          </p:cNvPr>
          <p:cNvSpPr>
            <a:spLocks noGrp="1"/>
          </p:cNvSpPr>
          <p:nvPr>
            <p:ph type="title"/>
          </p:nvPr>
        </p:nvSpPr>
        <p:spPr>
          <a:xfrm>
            <a:off x="838200" y="365125"/>
            <a:ext cx="10515600" cy="4966530"/>
          </a:xfrm>
        </p:spPr>
        <p:txBody>
          <a:bodyPr/>
          <a:lstStyle/>
          <a:p>
            <a:pPr algn="ctr"/>
            <a:r>
              <a:rPr lang="en-US" dirty="0"/>
              <a:t>Thank You </a:t>
            </a:r>
          </a:p>
        </p:txBody>
      </p:sp>
    </p:spTree>
    <p:extLst>
      <p:ext uri="{BB962C8B-B14F-4D97-AF65-F5344CB8AC3E}">
        <p14:creationId xmlns:p14="http://schemas.microsoft.com/office/powerpoint/2010/main" val="4032060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450</Words>
  <Application>Microsoft Office PowerPoint</Application>
  <PresentationFormat>Widescreen</PresentationFormat>
  <Paragraphs>34</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Fantastic Fantasy Films (FFF)</vt:lpstr>
      <vt:lpstr>Problem Statement</vt:lpstr>
      <vt:lpstr>Movies Released Per Year</vt:lpstr>
      <vt:lpstr>Ratings of Movies</vt:lpstr>
      <vt:lpstr>In Movies with Good Rating (&gt;6.5), which Genre which has the highest movies releases</vt:lpstr>
      <vt:lpstr>Out of the Top Four Genres,what is most likely Genre Combination to have good ratings?</vt:lpstr>
      <vt:lpstr>What is the relationship between the top four Genres &amp; Revenue?</vt:lpstr>
      <vt:lpstr>Who are the Top Best Directors with Great Ratings (Rating &gt; 8.5) and their Genre Strengths?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Fantastic Fantasy Films (FFF)</dc:title>
  <dc:creator>Raghavendra Ashok</dc:creator>
  <cp:lastModifiedBy>Ashok, Raghavendra</cp:lastModifiedBy>
  <cp:revision>5</cp:revision>
  <dcterms:created xsi:type="dcterms:W3CDTF">2019-04-14T05:01:49Z</dcterms:created>
  <dcterms:modified xsi:type="dcterms:W3CDTF">2019-04-14T05:42:25Z</dcterms:modified>
</cp:coreProperties>
</file>