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47"/>
  </p:notesMasterIdLst>
  <p:handoutMasterIdLst>
    <p:handoutMasterId r:id="rId48"/>
  </p:handoutMasterIdLst>
  <p:sldIdLst>
    <p:sldId id="265" r:id="rId5"/>
    <p:sldId id="280" r:id="rId6"/>
    <p:sldId id="281" r:id="rId7"/>
    <p:sldId id="285" r:id="rId8"/>
    <p:sldId id="286" r:id="rId9"/>
    <p:sldId id="292" r:id="rId10"/>
    <p:sldId id="298" r:id="rId11"/>
    <p:sldId id="299" r:id="rId12"/>
    <p:sldId id="300" r:id="rId13"/>
    <p:sldId id="301" r:id="rId14"/>
    <p:sldId id="302" r:id="rId15"/>
    <p:sldId id="303" r:id="rId16"/>
    <p:sldId id="304" r:id="rId17"/>
    <p:sldId id="305" r:id="rId18"/>
    <p:sldId id="306" r:id="rId19"/>
    <p:sldId id="307" r:id="rId20"/>
    <p:sldId id="309" r:id="rId21"/>
    <p:sldId id="310" r:id="rId22"/>
    <p:sldId id="311" r:id="rId23"/>
    <p:sldId id="312" r:id="rId24"/>
    <p:sldId id="313" r:id="rId25"/>
    <p:sldId id="314" r:id="rId26"/>
    <p:sldId id="315" r:id="rId27"/>
    <p:sldId id="316" r:id="rId28"/>
    <p:sldId id="317" r:id="rId29"/>
    <p:sldId id="319" r:id="rId30"/>
    <p:sldId id="320" r:id="rId31"/>
    <p:sldId id="321" r:id="rId32"/>
    <p:sldId id="322" r:id="rId33"/>
    <p:sldId id="323" r:id="rId34"/>
    <p:sldId id="324" r:id="rId35"/>
    <p:sldId id="325" r:id="rId36"/>
    <p:sldId id="326" r:id="rId37"/>
    <p:sldId id="327" r:id="rId38"/>
    <p:sldId id="329" r:id="rId39"/>
    <p:sldId id="330" r:id="rId40"/>
    <p:sldId id="331" r:id="rId41"/>
    <p:sldId id="333" r:id="rId42"/>
    <p:sldId id="334" r:id="rId43"/>
    <p:sldId id="335" r:id="rId44"/>
    <p:sldId id="336" r:id="rId45"/>
    <p:sldId id="33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3309" autoAdjust="0"/>
  </p:normalViewPr>
  <p:slideViewPr>
    <p:cSldViewPr snapToGrid="0" showGuides="1">
      <p:cViewPr>
        <p:scale>
          <a:sx n="90" d="100"/>
          <a:sy n="90" d="100"/>
        </p:scale>
        <p:origin x="-780" y="21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Node.js				                                               Node.js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thread is a kind of lightweight process that shares memory with every other thread within the same process. Threads were created as an ad hoc extension of the previous model to accommodate several concurrent threads of execution. When one thread is waiting for an I/O operation, another thread can take over the CPU. When the I/O operation finishes, that thread can wake up, which means the thread that was running can be interrupted and eventually be resumed later. Furthermore, some systems allow threads to execute in parallel in different CPU cores</a:t>
            </a:r>
          </a:p>
          <a:p>
            <a:endParaRPr lang="en-US" sz="1200" dirty="0"/>
          </a:p>
        </p:txBody>
      </p:sp>
    </p:spTree>
    <p:extLst>
      <p:ext uri="{BB962C8B-B14F-4D97-AF65-F5344CB8AC3E}">
        <p14:creationId xmlns:p14="http://schemas.microsoft.com/office/powerpoint/2010/main" val="235439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631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444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2308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Environment Variables</a:t>
            </a:r>
          </a:p>
          <a:p>
            <a:endParaRPr lang="en-US" b="1" dirty="0" smtClean="0"/>
          </a:p>
          <a:p>
            <a:r>
              <a:rPr lang="en-US" b="1" dirty="0" smtClean="0"/>
              <a:t>NODE_PATH</a:t>
            </a:r>
            <a:r>
              <a:rPr lang="en-US" dirty="0" smtClean="0"/>
              <a:t> : C:\Users\&lt;username&gt;\AppData\Roaming\npm\node_modules</a:t>
            </a:r>
          </a:p>
          <a:p>
            <a:endParaRPr lang="en-US" dirty="0" smtClean="0"/>
          </a:p>
          <a:p>
            <a:r>
              <a:rPr lang="en-US" b="1" dirty="0" smtClean="0"/>
              <a:t>PATH : </a:t>
            </a:r>
            <a:r>
              <a:rPr lang="en-US" dirty="0" smtClean="0"/>
              <a:t> C:\Users\&lt;username&gt;\AppData\Roaming\npm</a:t>
            </a:r>
            <a:endParaRPr lang="en-US" b="1" dirty="0" smtClean="0"/>
          </a:p>
          <a:p>
            <a:endParaRPr lang="en-US" dirty="0"/>
          </a:p>
        </p:txBody>
      </p:sp>
    </p:spTree>
    <p:extLst>
      <p:ext uri="{BB962C8B-B14F-4D97-AF65-F5344CB8AC3E}">
        <p14:creationId xmlns:p14="http://schemas.microsoft.com/office/powerpoint/2010/main" val="1738280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0524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2180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959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0784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57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Autofit/>
          </a:bodyPr>
          <a:lstStyle/>
          <a:p>
            <a:pPr algn="just"/>
            <a:r>
              <a:rPr lang="en-US" dirty="0" smtClean="0"/>
              <a:t> If an application is built to be Multi Threaded, it will make use of several of your CPU cores simultaneously. This means it can do number of tasks in different places at the same time and we refer to this as Concurrency. </a:t>
            </a:r>
          </a:p>
          <a:p>
            <a:pPr algn="just"/>
            <a:endParaRPr lang="en-US" dirty="0" smtClean="0"/>
          </a:p>
          <a:p>
            <a:pPr algn="just"/>
            <a:r>
              <a:rPr lang="en-US" dirty="0" smtClean="0"/>
              <a:t>An application built in this manner can be a single process within the Operating System. The Operating System itself usually gets to choose which cores an application will run on (even which core a single threaded application will run on).</a:t>
            </a:r>
          </a:p>
          <a:p>
            <a:pPr algn="just"/>
            <a:endParaRPr lang="en-US" dirty="0" smtClean="0"/>
          </a:p>
          <a:p>
            <a:pPr algn="just"/>
            <a:r>
              <a:rPr lang="en-US" dirty="0" smtClean="0"/>
              <a:t>At present we have more CPU cores at the computer. In order to truly scale and use the hardware to its fullest, one needs to build applications which make use of all CPU cores.</a:t>
            </a:r>
          </a:p>
          <a:p>
            <a:pPr algn="just"/>
            <a:endParaRPr lang="en-US" dirty="0" smtClean="0"/>
          </a:p>
          <a:p>
            <a:pPr algn="just"/>
            <a:r>
              <a:rPr lang="en-US" dirty="0" smtClean="0"/>
              <a:t>Even though Multi threaded programming concurrently perform the execution in parallel we have some issues particularly Deadlocks and Race Condition. </a:t>
            </a:r>
          </a:p>
          <a:p>
            <a:pPr algn="just"/>
            <a:endParaRPr lang="en-US" dirty="0" smtClean="0"/>
          </a:p>
          <a:p>
            <a:pPr algn="just"/>
            <a:r>
              <a:rPr lang="en-US" dirty="0" smtClean="0"/>
              <a:t>One such example of these kinds of issues is that if an application is running on two separate threads, both threads reads a variable from memory at the same time, and both attempt to update the value by adding 2 to it. If the existing value is 10, and thread A adds 2, it does so by writing 12 to the memory location. If thread B also wants to add 2, it still thinks the value is 10, and writes 12. The programmer would expect it to be 14 and ends up with 12, and there are no errors. This type of bug can be very hard to track down, and the worst part is that it will happen in an unpredictable way.  </a:t>
            </a:r>
          </a:p>
          <a:p>
            <a:pPr algn="just"/>
            <a:endParaRPr lang="en-US" dirty="0" smtClean="0"/>
          </a:p>
          <a:p>
            <a:pPr algn="just"/>
            <a:r>
              <a:rPr lang="en-US" dirty="0" smtClean="0"/>
              <a:t>JavaScript is a single threaded programming language, single threaded Runtime, it has a single call stack. And it can do one thing at a time, that's what a single thread means, the program can run one piece of code at a time.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6500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7400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3953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t>Installing a package using NPM</a:t>
            </a:r>
          </a:p>
          <a:p>
            <a:pPr algn="just"/>
            <a:r>
              <a:rPr lang="en-US" sz="1200" i="1" dirty="0" smtClean="0"/>
              <a:t>$ </a:t>
            </a:r>
            <a:r>
              <a:rPr lang="en-US" sz="1200" i="1" dirty="0" err="1" smtClean="0"/>
              <a:t>npm</a:t>
            </a:r>
            <a:r>
              <a:rPr lang="en-US" sz="1200" i="1" dirty="0" smtClean="0"/>
              <a:t> install &lt;Package Unique Name&gt;</a:t>
            </a:r>
          </a:p>
          <a:p>
            <a:pPr algn="just"/>
            <a:endParaRPr lang="en-US" sz="1200" b="1" dirty="0" smtClean="0"/>
          </a:p>
          <a:p>
            <a:pPr algn="just"/>
            <a:r>
              <a:rPr lang="en-US" sz="1200" b="1" dirty="0" smtClean="0"/>
              <a:t>Installing a module globally</a:t>
            </a:r>
          </a:p>
          <a:p>
            <a:pPr algn="just"/>
            <a:r>
              <a:rPr lang="en-US" sz="1200" i="1" dirty="0" smtClean="0"/>
              <a:t>$ </a:t>
            </a:r>
            <a:r>
              <a:rPr lang="en-US" sz="1200" i="1" dirty="0" err="1" smtClean="0"/>
              <a:t>npm</a:t>
            </a:r>
            <a:r>
              <a:rPr lang="en-US" sz="1200" i="1" dirty="0" smtClean="0"/>
              <a:t> install –g &lt;Package Unique Name&gt;</a:t>
            </a:r>
          </a:p>
          <a:p>
            <a:pPr algn="just"/>
            <a:endParaRPr lang="en-US" sz="1200" i="1" dirty="0" smtClean="0"/>
          </a:p>
          <a:p>
            <a:pPr algn="just"/>
            <a:r>
              <a:rPr lang="en-US" sz="1200" b="1" dirty="0" smtClean="0"/>
              <a:t>To remove an installed package</a:t>
            </a:r>
          </a:p>
          <a:p>
            <a:pPr algn="just"/>
            <a:r>
              <a:rPr lang="en-US" sz="1200" i="1" dirty="0" err="1" smtClean="0"/>
              <a:t>npm</a:t>
            </a:r>
            <a:r>
              <a:rPr lang="en-US" sz="1200" i="1" dirty="0" smtClean="0"/>
              <a:t> uninstall &lt; Package Unique Name&gt;</a:t>
            </a:r>
          </a:p>
          <a:p>
            <a:pPr algn="just"/>
            <a:endParaRPr lang="en-US" sz="1200" b="1" dirty="0" smtClean="0"/>
          </a:p>
          <a:p>
            <a:pPr algn="just"/>
            <a:r>
              <a:rPr lang="en-US" sz="1200" b="1" dirty="0" smtClean="0"/>
              <a:t>To remove a global package</a:t>
            </a:r>
          </a:p>
          <a:p>
            <a:pPr algn="just"/>
            <a:r>
              <a:rPr lang="en-US" sz="1200" i="1" dirty="0" err="1" smtClean="0"/>
              <a:t>npm</a:t>
            </a:r>
            <a:r>
              <a:rPr lang="en-US" sz="1200" i="1" dirty="0" smtClean="0"/>
              <a:t> uninstall –g &lt; Package Unique Name&gt;</a:t>
            </a:r>
          </a:p>
          <a:p>
            <a:pPr algn="just"/>
            <a:endParaRPr lang="en-US" sz="1200" i="1" dirty="0" smtClean="0"/>
          </a:p>
          <a:p>
            <a:pPr algn="just"/>
            <a:r>
              <a:rPr lang="en-US" sz="1200" b="1" dirty="0" smtClean="0"/>
              <a:t>To update a package to its latest version</a:t>
            </a:r>
          </a:p>
          <a:p>
            <a:pPr algn="just"/>
            <a:r>
              <a:rPr lang="fr-FR" sz="1200" i="1" dirty="0" err="1" smtClean="0"/>
              <a:t>npm</a:t>
            </a:r>
            <a:r>
              <a:rPr lang="fr-FR" sz="1200" i="1" dirty="0" smtClean="0"/>
              <a:t> update &lt; Package Unique Name&gt;</a:t>
            </a:r>
          </a:p>
          <a:p>
            <a:pPr algn="just"/>
            <a:endParaRPr lang="fr-FR" sz="1200" b="1" dirty="0" smtClean="0"/>
          </a:p>
          <a:p>
            <a:pPr algn="just"/>
            <a:r>
              <a:rPr lang="en-US" sz="1200" b="1" dirty="0" smtClean="0"/>
              <a:t>To update a global package</a:t>
            </a:r>
          </a:p>
          <a:p>
            <a:pPr algn="just"/>
            <a:r>
              <a:rPr lang="en-US" sz="1200" i="1" dirty="0" err="1" smtClean="0"/>
              <a:t>npm</a:t>
            </a:r>
            <a:r>
              <a:rPr lang="en-US" sz="1200" i="1" dirty="0" smtClean="0"/>
              <a:t> update –g &lt; Package Unique Name&gt;</a:t>
            </a:r>
          </a:p>
          <a:p>
            <a:endParaRPr lang="en-US" sz="1200" dirty="0"/>
          </a:p>
        </p:txBody>
      </p:sp>
    </p:spTree>
    <p:extLst>
      <p:ext uri="{BB962C8B-B14F-4D97-AF65-F5344CB8AC3E}">
        <p14:creationId xmlns:p14="http://schemas.microsoft.com/office/powerpoint/2010/main" val="4000610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4174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sz="1200" dirty="0" smtClean="0"/>
              <a:t>module is just a plain JavaScript object with an exports property. exports is a plain JavaScript variable that happens to be set to </a:t>
            </a:r>
            <a:r>
              <a:rPr lang="en-US" sz="1200" dirty="0" err="1" smtClean="0"/>
              <a:t>module.exports</a:t>
            </a:r>
            <a:r>
              <a:rPr lang="en-US" sz="1200" dirty="0" smtClean="0"/>
              <a:t>. </a:t>
            </a:r>
          </a:p>
          <a:p>
            <a:pPr algn="just"/>
            <a:endParaRPr lang="en-US" sz="1200" dirty="0" smtClean="0"/>
          </a:p>
          <a:p>
            <a:pPr algn="just"/>
            <a:r>
              <a:rPr lang="en-US" sz="1200" dirty="0" smtClean="0"/>
              <a:t>At the end of the module will basically 'return' </a:t>
            </a:r>
            <a:r>
              <a:rPr lang="en-US" sz="1200" dirty="0" err="1" smtClean="0"/>
              <a:t>module.exports</a:t>
            </a:r>
            <a:r>
              <a:rPr lang="en-US" sz="1200" dirty="0" smtClean="0"/>
              <a:t> to the require function.</a:t>
            </a:r>
          </a:p>
          <a:p>
            <a:pPr algn="just"/>
            <a:endParaRPr lang="en-US" sz="1200" dirty="0" smtClean="0"/>
          </a:p>
          <a:p>
            <a:pPr algn="just"/>
            <a:r>
              <a:rPr lang="en-US" sz="1200" dirty="0" smtClean="0"/>
              <a:t>// greetings.js</a:t>
            </a:r>
          </a:p>
          <a:p>
            <a:pPr algn="just"/>
            <a:r>
              <a:rPr lang="en-US" sz="1200" dirty="0" smtClean="0"/>
              <a:t>// </a:t>
            </a:r>
            <a:r>
              <a:rPr lang="en-US" sz="1200" dirty="0" err="1" smtClean="0"/>
              <a:t>var</a:t>
            </a:r>
            <a:r>
              <a:rPr lang="en-US" sz="1200" dirty="0" smtClean="0"/>
              <a:t> exports = </a:t>
            </a:r>
            <a:r>
              <a:rPr lang="en-US" sz="1200" dirty="0" err="1" smtClean="0"/>
              <a:t>module.exports</a:t>
            </a:r>
            <a:r>
              <a:rPr lang="en-US" sz="1200" dirty="0" smtClean="0"/>
              <a:t> = {};</a:t>
            </a:r>
          </a:p>
          <a:p>
            <a:pPr algn="just"/>
            <a:r>
              <a:rPr lang="en-US" sz="1200" dirty="0" smtClean="0"/>
              <a:t> </a:t>
            </a:r>
          </a:p>
          <a:p>
            <a:pPr algn="just"/>
            <a:r>
              <a:rPr lang="en-US" sz="1200" dirty="0" err="1" smtClean="0"/>
              <a:t>exports.sayHelloInEnglish</a:t>
            </a:r>
            <a:r>
              <a:rPr lang="en-US" sz="1200" dirty="0" smtClean="0"/>
              <a:t> = function() {</a:t>
            </a:r>
          </a:p>
          <a:p>
            <a:pPr algn="just"/>
            <a:r>
              <a:rPr lang="en-US" sz="1200" dirty="0" smtClean="0"/>
              <a:t>  return "HELLO";</a:t>
            </a:r>
          </a:p>
          <a:p>
            <a:pPr algn="just"/>
            <a:r>
              <a:rPr lang="en-US" sz="1200" dirty="0" smtClean="0"/>
              <a:t>};</a:t>
            </a:r>
          </a:p>
          <a:p>
            <a:pPr algn="just"/>
            <a:r>
              <a:rPr lang="en-US" sz="1200" dirty="0" smtClean="0"/>
              <a:t> </a:t>
            </a:r>
          </a:p>
          <a:p>
            <a:pPr algn="just"/>
            <a:r>
              <a:rPr lang="en-US" sz="1200" dirty="0" err="1" smtClean="0"/>
              <a:t>exports.sayHelloInSpanish</a:t>
            </a:r>
            <a:r>
              <a:rPr lang="en-US" sz="1200" dirty="0" smtClean="0"/>
              <a:t> = function() {</a:t>
            </a:r>
          </a:p>
          <a:p>
            <a:pPr algn="just"/>
            <a:r>
              <a:rPr lang="en-US" sz="1200" dirty="0" smtClean="0"/>
              <a:t>  return "</a:t>
            </a:r>
            <a:r>
              <a:rPr lang="en-US" sz="1200" dirty="0" err="1" smtClean="0"/>
              <a:t>Hola</a:t>
            </a:r>
            <a:r>
              <a:rPr lang="en-US" sz="1200" dirty="0" smtClean="0"/>
              <a:t>";</a:t>
            </a:r>
          </a:p>
          <a:p>
            <a:pPr algn="just"/>
            <a:r>
              <a:rPr lang="en-US" sz="1200" dirty="0" smtClean="0"/>
              <a:t>};</a:t>
            </a:r>
          </a:p>
          <a:p>
            <a:pPr algn="just"/>
            <a:r>
              <a:rPr lang="en-US" sz="1200" dirty="0" smtClean="0"/>
              <a:t> </a:t>
            </a:r>
          </a:p>
          <a:p>
            <a:pPr algn="just"/>
            <a:r>
              <a:rPr lang="en-US" sz="1200" dirty="0" smtClean="0"/>
              <a:t>/*  following line  re-assigns </a:t>
            </a:r>
            <a:r>
              <a:rPr lang="en-US" sz="1200" dirty="0" err="1" smtClean="0"/>
              <a:t>module.exports</a:t>
            </a:r>
            <a:r>
              <a:rPr lang="en-US" sz="1200" dirty="0" smtClean="0"/>
              <a:t>  */</a:t>
            </a:r>
          </a:p>
          <a:p>
            <a:pPr algn="just"/>
            <a:r>
              <a:rPr lang="en-US" sz="1200" dirty="0" err="1" smtClean="0"/>
              <a:t>module.exports</a:t>
            </a:r>
            <a:r>
              <a:rPr lang="en-US" sz="1200" dirty="0" smtClean="0"/>
              <a:t> = "Bonjour";</a:t>
            </a:r>
          </a:p>
          <a:p>
            <a:endParaRPr lang="en-US" sz="1200" dirty="0"/>
          </a:p>
        </p:txBody>
      </p:sp>
    </p:spTree>
    <p:extLst>
      <p:ext uri="{BB962C8B-B14F-4D97-AF65-F5344CB8AC3E}">
        <p14:creationId xmlns:p14="http://schemas.microsoft.com/office/powerpoint/2010/main" val="1430290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6264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735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8452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971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sz="1200" dirty="0" smtClean="0"/>
              <a:t>One of the key concepts "Node" brings from the browser to "JavaScript" on the server is the "Event Loop". In the browser, the "Event Loop" is constantly listening for DOM events, so just key presses or mouse clicks. Similarly, Node's "Event Loop" is constantly listening for events on the server side. These events can be externally generated, such as incoming HTTP requests or TCP connections, or they can be timers and other internal events generated by your "Node" application</a:t>
            </a:r>
          </a:p>
          <a:p>
            <a:endParaRPr lang="en-US" sz="120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606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5545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Event Emitter is a nice way of enforcing the decoupling of interfaces, which improves the independence from specific interfaces, making your code more flexible</a:t>
            </a:r>
          </a:p>
          <a:p>
            <a:endParaRPr lang="en-US" sz="1200" dirty="0"/>
          </a:p>
        </p:txBody>
      </p:sp>
    </p:spTree>
    <p:extLst>
      <p:ext uri="{BB962C8B-B14F-4D97-AF65-F5344CB8AC3E}">
        <p14:creationId xmlns:p14="http://schemas.microsoft.com/office/powerpoint/2010/main" val="1317768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It's not a good idea to remove listeners that were added elsewhere in the code</a:t>
            </a:r>
          </a:p>
          <a:p>
            <a:endParaRPr lang="en-US" sz="1200" dirty="0"/>
          </a:p>
        </p:txBody>
      </p:sp>
    </p:spTree>
    <p:extLst>
      <p:ext uri="{BB962C8B-B14F-4D97-AF65-F5344CB8AC3E}">
        <p14:creationId xmlns:p14="http://schemas.microsoft.com/office/powerpoint/2010/main" val="409088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8673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2868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983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0479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5548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552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Autofit/>
          </a:bodyPr>
          <a:lstStyle/>
          <a:p>
            <a:pPr algn="just"/>
            <a:r>
              <a:rPr lang="en-US" sz="900" b="1" dirty="0" smtClean="0"/>
              <a:t>Heap</a:t>
            </a:r>
            <a:r>
              <a:rPr lang="en-US" sz="900" dirty="0" smtClean="0"/>
              <a:t>: This is a bunch of memory where your objects live (e.g. variables and functions and all those things you instantiate). It is referred as Chaotic, only because the order doesn’t really matter and there’s no guarantee with how they will live. In this heap, different browsers will perform different optimizations, e.g., if an object is duplicated many times, it may only exist in memory once, until a change needs to happen, at which point the object is copied.</a:t>
            </a:r>
          </a:p>
          <a:p>
            <a:pPr algn="just"/>
            <a:endParaRPr lang="en-US" sz="900" dirty="0" smtClean="0"/>
          </a:p>
          <a:p>
            <a:pPr algn="just"/>
            <a:r>
              <a:rPr lang="en-US" sz="900" b="1" dirty="0" smtClean="0"/>
              <a:t>Stack</a:t>
            </a:r>
            <a:r>
              <a:rPr lang="en-US" sz="900" dirty="0" smtClean="0"/>
              <a:t>: This is where the currently running functions get added. If function A() runs function B(), well you’re two levels deep in the stack. Each time one of these functions is added to the stack, it is called a frame. These frames contain pointers to the functions in the heap, as well as the objects available to the function depending on its current scope, and of course the arguments to the function itself. Different JavaScript engines likely have different maximum stack sizes, and unless you have a runaway recursive function, you’ve probably never hit this limit. Once a function call is complete, it gets removed from the stack. Once the stack is empty, we’re ready for the next item in the Queue.</a:t>
            </a:r>
          </a:p>
          <a:p>
            <a:pPr algn="just"/>
            <a:endParaRPr lang="en-US" sz="900" dirty="0" smtClean="0"/>
          </a:p>
          <a:p>
            <a:pPr algn="just"/>
            <a:r>
              <a:rPr lang="en-US" sz="900" b="1" dirty="0" smtClean="0"/>
              <a:t>Queue</a:t>
            </a:r>
            <a:r>
              <a:rPr lang="en-US" sz="900" dirty="0" smtClean="0"/>
              <a:t>: This is where function calls which are queued up for the future go. If you perform a </a:t>
            </a:r>
            <a:r>
              <a:rPr lang="en-US" sz="900" dirty="0" err="1" smtClean="0"/>
              <a:t>setTimeout</a:t>
            </a:r>
            <a:r>
              <a:rPr lang="en-US" sz="900" dirty="0" smtClean="0"/>
              <a:t>(function() { console.log('hi'); }, 10);, that anonymous function is living in the next available queue slot. No items in the queue will be run until the current stack is complete. So, if you have some work that might be slow that you want to run after you get your data, try a </a:t>
            </a:r>
            <a:r>
              <a:rPr lang="en-US" sz="900" dirty="0" err="1" smtClean="0"/>
              <a:t>setTimeout</a:t>
            </a:r>
            <a:r>
              <a:rPr lang="en-US" sz="900" dirty="0" smtClean="0"/>
              <a:t>() with a delay of zero milliseconds.</a:t>
            </a:r>
          </a:p>
          <a:p>
            <a:pPr algn="just"/>
            <a:endParaRPr lang="en-US" sz="900" dirty="0" smtClean="0"/>
          </a:p>
          <a:p>
            <a:pPr algn="just"/>
            <a:r>
              <a:rPr lang="en-US" sz="900" b="1" dirty="0" smtClean="0"/>
              <a:t>Garbage Collection</a:t>
            </a:r>
            <a:r>
              <a:rPr lang="en-US" sz="900" dirty="0" smtClean="0"/>
              <a:t>:  JavaScript will keep an eye on the current stack and the items in the Queue, and see what objects in the Heap are being pointed to. If an object no longer has pointers to it, it is safe to assume that object can be thrown away.</a:t>
            </a:r>
          </a:p>
          <a:p>
            <a:endParaRPr lang="en-US" sz="90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86608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05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228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t>In the stack when we step into a function, we put something on to the stack, if we return from a function, we pop off the top of the stack.</a:t>
            </a:r>
          </a:p>
          <a:p>
            <a:pPr algn="just"/>
            <a:endParaRPr lang="en-US" dirty="0" smtClean="0"/>
          </a:p>
          <a:p>
            <a:pPr algn="just"/>
            <a:r>
              <a:rPr lang="en-US" dirty="0" smtClean="0"/>
              <a:t>DOM, Ajax, timeout are the APIs provided to us by the browser, it doesn't live in the V8 source. Web API can't just start modifying your code, it can't chuck stuff onto the stack when it's ready. If it did, it would appear randomly in the middle of your code so this is where the task queue or callback queue kicks in. Web APIs pushes the callback on to the task queue when it's done.</a:t>
            </a:r>
          </a:p>
          <a:p>
            <a:pPr algn="just"/>
            <a:endParaRPr lang="en-US" dirty="0" smtClean="0"/>
          </a:p>
          <a:p>
            <a:pPr algn="just"/>
            <a:r>
              <a:rPr lang="en-US" dirty="0" smtClean="0"/>
              <a:t>The event loops job is to look at the stack and look at the task queue. If the stack is empty it takes the first thing on the queue and pushes it on to the stack which effectively run it.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Node.js is ideal for web applications that are frequently accessed but computationally simple</a:t>
            </a:r>
          </a:p>
          <a:p>
            <a:endParaRPr lang="en-US" dirty="0"/>
          </a:p>
        </p:txBody>
      </p:sp>
    </p:spTree>
    <p:extLst>
      <p:ext uri="{BB962C8B-B14F-4D97-AF65-F5344CB8AC3E}">
        <p14:creationId xmlns:p14="http://schemas.microsoft.com/office/powerpoint/2010/main" val="3108046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1659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0409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5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0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5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35"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Getting started with Node.js </a:t>
            </a:r>
          </a:p>
        </p:txBody>
      </p:sp>
      <p:sp>
        <p:nvSpPr>
          <p:cNvPr id="12" name="Subtitle 11"/>
          <p:cNvSpPr>
            <a:spLocks noGrp="1"/>
          </p:cNvSpPr>
          <p:nvPr>
            <p:ph type="subTitle" idx="1"/>
          </p:nvPr>
        </p:nvSpPr>
        <p:spPr/>
        <p:txBody>
          <a:bodyPr>
            <a:normAutofit/>
          </a:bodyPr>
          <a:lstStyle/>
          <a:p>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Node.js Fundamentals</a:t>
            </a:r>
            <a:r>
              <a:rPr lang="en-US" dirty="0"/>
              <a:t/>
            </a:r>
            <a:br>
              <a:rPr lang="en-US" dirty="0"/>
            </a:br>
            <a:r>
              <a:rPr lang="en-US" dirty="0"/>
              <a:t>Creating more call stacks</a:t>
            </a:r>
          </a:p>
        </p:txBody>
      </p:sp>
      <p:sp>
        <p:nvSpPr>
          <p:cNvPr id="3" name="Content Placeholder 2"/>
          <p:cNvSpPr>
            <a:spLocks noGrp="1"/>
          </p:cNvSpPr>
          <p:nvPr>
            <p:ph idx="1"/>
          </p:nvPr>
        </p:nvSpPr>
        <p:spPr/>
        <p:txBody>
          <a:bodyPr/>
          <a:lstStyle/>
          <a:p>
            <a:r>
              <a:rPr lang="en-US" dirty="0"/>
              <a:t>To handle more concurrent I/O,  we need to have  more concurrent call stacks.</a:t>
            </a:r>
          </a:p>
          <a:p>
            <a:r>
              <a:rPr lang="en-US" dirty="0"/>
              <a:t>Multi-threading is one alternative to this programming model.</a:t>
            </a:r>
          </a:p>
          <a:p>
            <a:pPr lvl="1"/>
            <a:r>
              <a:rPr lang="en-US" dirty="0"/>
              <a:t>Makes use of separate CPU Cores as “Threads”</a:t>
            </a:r>
          </a:p>
          <a:p>
            <a:pPr lvl="1"/>
            <a:r>
              <a:rPr lang="en-US" dirty="0"/>
              <a:t>Uses a single process within the Operating System</a:t>
            </a:r>
          </a:p>
          <a:p>
            <a:pPr lvl="1"/>
            <a:r>
              <a:rPr lang="en-US" dirty="0"/>
              <a:t>Ran out of </a:t>
            </a:r>
            <a:r>
              <a:rPr lang="en-US" dirty="0" err="1"/>
              <a:t>Ghz</a:t>
            </a:r>
            <a:r>
              <a:rPr lang="en-US" dirty="0"/>
              <a:t>, hardware adds more cores</a:t>
            </a:r>
          </a:p>
          <a:p>
            <a:r>
              <a:rPr lang="en-US" dirty="0"/>
              <a:t>If the application relies heavily on a shared state between threads accessing and modifying shared state increase the complexity of the code and It can be very difficult to configure, understand and debug. </a:t>
            </a:r>
          </a:p>
          <a:p>
            <a:endParaRPr lang="en-US" dirty="0"/>
          </a:p>
        </p:txBody>
      </p:sp>
    </p:spTree>
    <p:extLst>
      <p:ext uri="{BB962C8B-B14F-4D97-AF65-F5344CB8AC3E}">
        <p14:creationId xmlns:p14="http://schemas.microsoft.com/office/powerpoint/2010/main" val="2922299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Node.js Fundamentals</a:t>
            </a:r>
            <a:r>
              <a:rPr lang="en-US" dirty="0"/>
              <a:t/>
            </a:r>
            <a:br>
              <a:rPr lang="en-US" dirty="0"/>
            </a:br>
            <a:r>
              <a:rPr lang="en-US" dirty="0"/>
              <a:t>Event-driven Programming</a:t>
            </a:r>
          </a:p>
        </p:txBody>
      </p:sp>
      <p:sp>
        <p:nvSpPr>
          <p:cNvPr id="3" name="Content Placeholder 2"/>
          <p:cNvSpPr>
            <a:spLocks noGrp="1"/>
          </p:cNvSpPr>
          <p:nvPr>
            <p:ph idx="1"/>
          </p:nvPr>
        </p:nvSpPr>
        <p:spPr/>
        <p:txBody>
          <a:bodyPr/>
          <a:lstStyle/>
          <a:p>
            <a:r>
              <a:rPr lang="en-US" sz="2100" dirty="0"/>
              <a:t>Event-driven programming or Asynchronous programming  is a programming style where the flow of execution is determined by events.</a:t>
            </a:r>
          </a:p>
          <a:p>
            <a:r>
              <a:rPr lang="en-US" sz="2100" dirty="0"/>
              <a:t>Events are handled by event handlers or event callbacks</a:t>
            </a:r>
          </a:p>
          <a:p>
            <a:r>
              <a:rPr lang="en-US" sz="2100" dirty="0"/>
              <a:t>An event callback is a function that is invoked when something significant happens like when the user clicks on a button or when the result of a database query is available</a:t>
            </a:r>
            <a:r>
              <a:rPr lang="en-US" sz="2100" dirty="0" smtClean="0"/>
              <a:t>.</a:t>
            </a:r>
          </a:p>
          <a:p>
            <a:endParaRPr lang="en-US" sz="2100" dirty="0" smtClean="0"/>
          </a:p>
          <a:p>
            <a:endParaRPr lang="en-US" sz="2100" dirty="0"/>
          </a:p>
          <a:p>
            <a:endParaRPr lang="en-US" sz="2100" dirty="0"/>
          </a:p>
          <a:p>
            <a:endParaRPr lang="en-US" sz="2100" dirty="0"/>
          </a:p>
          <a:p>
            <a:r>
              <a:rPr lang="en-US" sz="2100" dirty="0"/>
              <a:t>Now instead of simply returning the result, the query will invoke the </a:t>
            </a:r>
            <a:r>
              <a:rPr lang="en-US" sz="2100" dirty="0" err="1"/>
              <a:t>query_finished</a:t>
            </a:r>
            <a:r>
              <a:rPr lang="en-US" sz="2100" dirty="0"/>
              <a:t> function once it is completed.</a:t>
            </a:r>
          </a:p>
          <a:p>
            <a:r>
              <a:rPr lang="en-US" sz="2100" dirty="0"/>
              <a:t>Node.js supports Event-driven programming and all I/O in Node are non-blocking</a:t>
            </a:r>
          </a:p>
          <a:p>
            <a:endParaRPr lang="en-US" sz="2100" dirty="0"/>
          </a:p>
        </p:txBody>
      </p:sp>
      <p:sp>
        <p:nvSpPr>
          <p:cNvPr id="4" name="Rounded Rectangle 3"/>
          <p:cNvSpPr/>
          <p:nvPr/>
        </p:nvSpPr>
        <p:spPr>
          <a:xfrm>
            <a:off x="719849" y="3580705"/>
            <a:ext cx="7750629" cy="1277257"/>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query_finished</a:t>
            </a:r>
            <a:r>
              <a:rPr lang="en-US" dirty="0">
                <a:solidFill>
                  <a:schemeClr val="tx1"/>
                </a:solidFill>
              </a:rPr>
              <a:t> = function(result) {</a:t>
            </a:r>
          </a:p>
          <a:p>
            <a:r>
              <a:rPr lang="en-US" dirty="0" smtClean="0">
                <a:solidFill>
                  <a:schemeClr val="tx1"/>
                </a:solidFill>
              </a:rPr>
              <a:t>     </a:t>
            </a:r>
            <a:r>
              <a:rPr lang="en-US" dirty="0" err="1" smtClean="0">
                <a:solidFill>
                  <a:schemeClr val="tx1"/>
                </a:solidFill>
              </a:rPr>
              <a:t>do_something_with</a:t>
            </a:r>
            <a:r>
              <a:rPr lang="en-US" dirty="0" smtClean="0">
                <a:solidFill>
                  <a:schemeClr val="tx1"/>
                </a:solidFill>
              </a:rPr>
              <a:t>(result</a:t>
            </a:r>
            <a:r>
              <a:rPr lang="en-US" dirty="0">
                <a:solidFill>
                  <a:schemeClr val="tx1"/>
                </a:solidFill>
              </a:rPr>
              <a:t>);</a:t>
            </a:r>
          </a:p>
          <a:p>
            <a:r>
              <a:rPr lang="en-US" dirty="0">
                <a:solidFill>
                  <a:schemeClr val="tx1"/>
                </a:solidFill>
              </a:rPr>
              <a:t>}</a:t>
            </a:r>
          </a:p>
          <a:p>
            <a:r>
              <a:rPr lang="en-US" dirty="0">
                <a:solidFill>
                  <a:schemeClr val="tx1"/>
                </a:solidFill>
              </a:rPr>
              <a:t>query('SELECT </a:t>
            </a:r>
            <a:r>
              <a:rPr lang="en-US" dirty="0" err="1" smtClean="0">
                <a:solidFill>
                  <a:schemeClr val="tx1"/>
                </a:solidFill>
              </a:rPr>
              <a:t>Id,Name</a:t>
            </a:r>
            <a:r>
              <a:rPr lang="en-US" dirty="0" smtClean="0">
                <a:solidFill>
                  <a:schemeClr val="tx1"/>
                </a:solidFill>
              </a:rPr>
              <a:t> FROM employees', </a:t>
            </a:r>
            <a:r>
              <a:rPr lang="en-US" dirty="0" err="1">
                <a:solidFill>
                  <a:schemeClr val="tx1"/>
                </a:solidFill>
              </a:rPr>
              <a:t>query_finished</a:t>
            </a:r>
            <a:r>
              <a:rPr lang="en-US" dirty="0">
                <a:solidFill>
                  <a:schemeClr val="tx1"/>
                </a:solidFill>
              </a:rPr>
              <a:t>);</a:t>
            </a:r>
          </a:p>
        </p:txBody>
      </p:sp>
    </p:spTree>
    <p:extLst>
      <p:ext uri="{BB962C8B-B14F-4D97-AF65-F5344CB8AC3E}">
        <p14:creationId xmlns:p14="http://schemas.microsoft.com/office/powerpoint/2010/main" val="4271012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Node.js Fundamentals</a:t>
            </a:r>
            <a:r>
              <a:rPr lang="en-US" dirty="0"/>
              <a:t/>
            </a:r>
            <a:br>
              <a:rPr lang="en-US" dirty="0"/>
            </a:br>
            <a:r>
              <a:rPr lang="en-US" dirty="0"/>
              <a:t>nodejs.org – Node.js official Website</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0220" y="1495425"/>
            <a:ext cx="7002009" cy="4643438"/>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43402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Node.js Fundamentals</a:t>
            </a:r>
            <a:r>
              <a:rPr lang="en-US" dirty="0"/>
              <a:t/>
            </a:r>
            <a:br>
              <a:rPr lang="en-US" dirty="0"/>
            </a:br>
            <a:r>
              <a:rPr lang="en-US" dirty="0"/>
              <a:t>Downloading Node.js</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3212" y="2050256"/>
            <a:ext cx="6296025" cy="3533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4783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Node.js Fundamentals</a:t>
            </a:r>
            <a:r>
              <a:rPr lang="en-US" dirty="0"/>
              <a:t/>
            </a:r>
            <a:br>
              <a:rPr lang="en-US" dirty="0"/>
            </a:br>
            <a:r>
              <a:rPr lang="en-US" dirty="0"/>
              <a:t>Node.js CLI</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97012" y="2188369"/>
            <a:ext cx="644842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103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Node.js Fundamentals</a:t>
            </a:r>
            <a:r>
              <a:rPr lang="en-US" dirty="0"/>
              <a:t/>
            </a:r>
            <a:br>
              <a:rPr lang="en-US" dirty="0"/>
            </a:br>
            <a:r>
              <a:rPr lang="en-US" dirty="0"/>
              <a:t>Node.js </a:t>
            </a:r>
            <a:r>
              <a:rPr lang="en-US" dirty="0" err="1"/>
              <a:t>Globals</a:t>
            </a:r>
            <a:endParaRPr lang="en-US" dirty="0"/>
          </a:p>
        </p:txBody>
      </p:sp>
      <p:sp>
        <p:nvSpPr>
          <p:cNvPr id="3" name="Content Placeholder 2"/>
          <p:cNvSpPr>
            <a:spLocks noGrp="1"/>
          </p:cNvSpPr>
          <p:nvPr>
            <p:ph idx="1"/>
          </p:nvPr>
        </p:nvSpPr>
        <p:spPr/>
        <p:txBody>
          <a:bodyPr/>
          <a:lstStyle/>
          <a:p>
            <a:r>
              <a:rPr lang="en-US" dirty="0"/>
              <a:t>global </a:t>
            </a:r>
          </a:p>
          <a:p>
            <a:pPr lvl="1"/>
            <a:r>
              <a:rPr lang="en-US" dirty="0"/>
              <a:t>Any variables or members attached to global are available anywhere in our application. GLOBAL is an alias for global</a:t>
            </a:r>
          </a:p>
          <a:p>
            <a:pPr lvl="2"/>
            <a:r>
              <a:rPr lang="en-US" dirty="0" err="1"/>
              <a:t>global.companyName</a:t>
            </a:r>
            <a:r>
              <a:rPr lang="en-US" dirty="0"/>
              <a:t> = </a:t>
            </a:r>
            <a:r>
              <a:rPr lang="en-US" dirty="0" smtClean="0"/>
              <a:t>‘</a:t>
            </a:r>
            <a:r>
              <a:rPr lang="en-US" dirty="0" err="1" smtClean="0"/>
              <a:t>Capgemini</a:t>
            </a:r>
            <a:r>
              <a:rPr lang="en-US" dirty="0" smtClean="0"/>
              <a:t>'</a:t>
            </a:r>
            <a:endParaRPr lang="en-US" dirty="0"/>
          </a:p>
          <a:p>
            <a:pPr lvl="2"/>
            <a:r>
              <a:rPr lang="en-US" dirty="0"/>
              <a:t>global['</a:t>
            </a:r>
            <a:r>
              <a:rPr lang="en-US" dirty="0" err="1"/>
              <a:t>companyName</a:t>
            </a:r>
            <a:r>
              <a:rPr lang="en-US" dirty="0"/>
              <a:t>'] // We can directly access the members attached to global.</a:t>
            </a:r>
          </a:p>
          <a:p>
            <a:r>
              <a:rPr lang="en-US" dirty="0"/>
              <a:t>process</a:t>
            </a:r>
          </a:p>
          <a:p>
            <a:pPr lvl="1"/>
            <a:r>
              <a:rPr lang="en-US" dirty="0"/>
              <a:t>The process object is a global object  which is used to Inquire the current process to know the PID, environment variables, platform, memory usage etc.</a:t>
            </a:r>
          </a:p>
          <a:p>
            <a:pPr lvl="2"/>
            <a:r>
              <a:rPr lang="en-US" dirty="0" err="1"/>
              <a:t>process.platform</a:t>
            </a:r>
            <a:endParaRPr lang="en-US" dirty="0"/>
          </a:p>
          <a:p>
            <a:pPr lvl="2"/>
            <a:r>
              <a:rPr lang="en-US" dirty="0" err="1"/>
              <a:t>process.exit</a:t>
            </a:r>
            <a:r>
              <a:rPr lang="en-US" dirty="0"/>
              <a:t>( )</a:t>
            </a:r>
          </a:p>
          <a:p>
            <a:r>
              <a:rPr lang="en-US" dirty="0"/>
              <a:t>console</a:t>
            </a:r>
          </a:p>
          <a:p>
            <a:pPr lvl="1"/>
            <a:r>
              <a:rPr lang="en-US" dirty="0"/>
              <a:t>It provides two primary functions for developers testing web pages and applications</a:t>
            </a:r>
          </a:p>
          <a:p>
            <a:pPr lvl="2"/>
            <a:r>
              <a:rPr lang="en-US" dirty="0"/>
              <a:t>console.log</a:t>
            </a:r>
            <a:r>
              <a:rPr lang="en-US" dirty="0" smtClean="0"/>
              <a:t>(‘</a:t>
            </a:r>
            <a:r>
              <a:rPr lang="en-US" dirty="0" err="1" smtClean="0"/>
              <a:t>Capgemini</a:t>
            </a:r>
            <a:r>
              <a:rPr lang="en-US" dirty="0" smtClean="0"/>
              <a:t>')</a:t>
            </a:r>
            <a:endParaRPr lang="en-US" dirty="0"/>
          </a:p>
          <a:p>
            <a:endParaRPr lang="en-US" dirty="0"/>
          </a:p>
        </p:txBody>
      </p:sp>
    </p:spTree>
    <p:extLst>
      <p:ext uri="{BB962C8B-B14F-4D97-AF65-F5344CB8AC3E}">
        <p14:creationId xmlns:p14="http://schemas.microsoft.com/office/powerpoint/2010/main" val="632261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a:t>Module Introduction</a:t>
            </a:r>
          </a:p>
        </p:txBody>
      </p:sp>
      <p:sp>
        <p:nvSpPr>
          <p:cNvPr id="3" name="Content Placeholder 2"/>
          <p:cNvSpPr>
            <a:spLocks noGrp="1"/>
          </p:cNvSpPr>
          <p:nvPr>
            <p:ph idx="1"/>
          </p:nvPr>
        </p:nvSpPr>
        <p:spPr/>
        <p:txBody>
          <a:bodyPr/>
          <a:lstStyle/>
          <a:p>
            <a:r>
              <a:rPr lang="en-US" dirty="0"/>
              <a:t>A module is the overall container which is used to structure and organize code.</a:t>
            </a:r>
          </a:p>
          <a:p>
            <a:r>
              <a:rPr lang="en-US" dirty="0"/>
              <a:t>It supports private data and we can explicitly defined public methods and variables (by just adding/removing the properties in return statement) which lead to increased readability.</a:t>
            </a:r>
          </a:p>
          <a:p>
            <a:r>
              <a:rPr lang="en-US" dirty="0"/>
              <a:t>JavaScript doesn’t have special syntax for package / namespace, using module we can create self-contained decoupled pieces of code.</a:t>
            </a:r>
          </a:p>
          <a:p>
            <a:r>
              <a:rPr lang="en-US" dirty="0"/>
              <a:t>It avoids collision of the methods/variables with other global APIs.</a:t>
            </a:r>
          </a:p>
          <a:p>
            <a:endParaRPr lang="en-US" dirty="0"/>
          </a:p>
        </p:txBody>
      </p:sp>
    </p:spTree>
    <p:extLst>
      <p:ext uri="{BB962C8B-B14F-4D97-AF65-F5344CB8AC3E}">
        <p14:creationId xmlns:p14="http://schemas.microsoft.com/office/powerpoint/2010/main" val="1126582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1.3: Working with modules</a:t>
            </a:r>
            <a:r>
              <a:rPr lang="en-US" dirty="0"/>
              <a:t/>
            </a:r>
            <a:br>
              <a:rPr lang="en-US" dirty="0"/>
            </a:br>
            <a:r>
              <a:rPr lang="en-US" dirty="0" err="1"/>
              <a:t>Modules</a:t>
            </a:r>
            <a:r>
              <a:rPr lang="en-US" dirty="0"/>
              <a:t> in Node.js</a:t>
            </a:r>
          </a:p>
        </p:txBody>
      </p:sp>
      <p:sp>
        <p:nvSpPr>
          <p:cNvPr id="5" name="Content Placeholder 4"/>
          <p:cNvSpPr>
            <a:spLocks noGrp="1"/>
          </p:cNvSpPr>
          <p:nvPr>
            <p:ph idx="1"/>
          </p:nvPr>
        </p:nvSpPr>
        <p:spPr/>
        <p:txBody>
          <a:bodyPr/>
          <a:lstStyle/>
          <a:p>
            <a:r>
              <a:rPr lang="en-US" dirty="0"/>
              <a:t>In Node, modules are referenced either by file path or by name.</a:t>
            </a:r>
          </a:p>
          <a:p>
            <a:r>
              <a:rPr lang="en-US" dirty="0"/>
              <a:t>Node’s core modules expose some Node core functions(like global, require, module, process, console) to the programmer, and they are preloaded when a Node process starts.</a:t>
            </a:r>
          </a:p>
          <a:p>
            <a:r>
              <a:rPr lang="en-US" dirty="0"/>
              <a:t>To use a module of any type, we have to use the require function. The require function returns an object that represents the JavaScript API exposed by the module.</a:t>
            </a:r>
          </a:p>
          <a:p>
            <a:pPr lvl="1"/>
            <a:r>
              <a:rPr lang="en-US" dirty="0" err="1"/>
              <a:t>var</a:t>
            </a:r>
            <a:r>
              <a:rPr lang="en-US" dirty="0"/>
              <a:t> module = require('</a:t>
            </a:r>
            <a:r>
              <a:rPr lang="en-US" dirty="0" err="1"/>
              <a:t>module_name</a:t>
            </a:r>
            <a:r>
              <a:rPr lang="en-US" dirty="0"/>
              <a:t>');</a:t>
            </a:r>
          </a:p>
          <a:p>
            <a:endParaRPr lang="en-US" dirty="0"/>
          </a:p>
        </p:txBody>
      </p:sp>
    </p:spTree>
    <p:extLst>
      <p:ext uri="{BB962C8B-B14F-4D97-AF65-F5344CB8AC3E}">
        <p14:creationId xmlns:p14="http://schemas.microsoft.com/office/powerpoint/2010/main" val="3869924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a:t>Loading a module</a:t>
            </a:r>
          </a:p>
        </p:txBody>
      </p:sp>
      <p:sp>
        <p:nvSpPr>
          <p:cNvPr id="3" name="Content Placeholder 2"/>
          <p:cNvSpPr>
            <a:spLocks noGrp="1"/>
          </p:cNvSpPr>
          <p:nvPr>
            <p:ph idx="1"/>
          </p:nvPr>
        </p:nvSpPr>
        <p:spPr/>
        <p:txBody>
          <a:bodyPr/>
          <a:lstStyle/>
          <a:p>
            <a:r>
              <a:rPr lang="en-US" dirty="0"/>
              <a:t>Modules can be referenced depending on which kind of module it is. </a:t>
            </a:r>
          </a:p>
          <a:p>
            <a:r>
              <a:rPr lang="en-US" dirty="0"/>
              <a:t>Loading a core module </a:t>
            </a:r>
          </a:p>
          <a:p>
            <a:pPr lvl="1"/>
            <a:r>
              <a:rPr lang="en-US" dirty="0"/>
              <a:t>Node has several modules compiled into its binary distribution. These are called the core modules. It is referred solely by the module name, not by the path and are preferentially loaded even if a third-party module exists with the same name.</a:t>
            </a:r>
          </a:p>
          <a:p>
            <a:pPr lvl="2"/>
            <a:r>
              <a:rPr lang="en-US" dirty="0" err="1"/>
              <a:t>var</a:t>
            </a:r>
            <a:r>
              <a:rPr lang="en-US" dirty="0"/>
              <a:t> http = require('http');</a:t>
            </a:r>
          </a:p>
          <a:p>
            <a:r>
              <a:rPr lang="en-US" dirty="0"/>
              <a:t>Loading a file module (User defined module)</a:t>
            </a:r>
          </a:p>
          <a:p>
            <a:pPr lvl="1"/>
            <a:r>
              <a:rPr lang="en-US" dirty="0"/>
              <a:t>We can load non-core modules by providing the absolute path / relative path. Node will automatically adding the .</a:t>
            </a:r>
            <a:r>
              <a:rPr lang="en-US" dirty="0" err="1"/>
              <a:t>js</a:t>
            </a:r>
            <a:r>
              <a:rPr lang="en-US" dirty="0"/>
              <a:t> extension to the module referred. </a:t>
            </a:r>
          </a:p>
          <a:p>
            <a:pPr lvl="2"/>
            <a:r>
              <a:rPr lang="en-US" dirty="0" err="1"/>
              <a:t>var</a:t>
            </a:r>
            <a:r>
              <a:rPr lang="en-US" dirty="0"/>
              <a:t> </a:t>
            </a:r>
            <a:r>
              <a:rPr lang="en-US" dirty="0" err="1"/>
              <a:t>myModule</a:t>
            </a:r>
            <a:r>
              <a:rPr lang="en-US" dirty="0"/>
              <a:t> = require('d:/</a:t>
            </a:r>
            <a:r>
              <a:rPr lang="en-US" dirty="0" err="1"/>
              <a:t>karthik</a:t>
            </a:r>
            <a:r>
              <a:rPr lang="en-US" dirty="0"/>
              <a:t>/</a:t>
            </a:r>
            <a:r>
              <a:rPr lang="en-US" dirty="0" err="1"/>
              <a:t>nodejs</a:t>
            </a:r>
            <a:r>
              <a:rPr lang="en-US" dirty="0"/>
              <a:t>/module');  // Absolute path for module.js</a:t>
            </a:r>
          </a:p>
          <a:p>
            <a:pPr lvl="2"/>
            <a:r>
              <a:rPr lang="en-US" dirty="0" err="1"/>
              <a:t>var</a:t>
            </a:r>
            <a:r>
              <a:rPr lang="en-US" dirty="0"/>
              <a:t> </a:t>
            </a:r>
            <a:r>
              <a:rPr lang="en-US" dirty="0" err="1"/>
              <a:t>myModule</a:t>
            </a:r>
            <a:r>
              <a:rPr lang="en-US" dirty="0"/>
              <a:t> = require('../module');  // Relative path for module.js (one folder up level)</a:t>
            </a:r>
          </a:p>
          <a:p>
            <a:pPr lvl="2"/>
            <a:r>
              <a:rPr lang="en-US" dirty="0" err="1"/>
              <a:t>var</a:t>
            </a:r>
            <a:r>
              <a:rPr lang="en-US" dirty="0"/>
              <a:t> </a:t>
            </a:r>
            <a:r>
              <a:rPr lang="en-US" dirty="0" err="1"/>
              <a:t>myModule</a:t>
            </a:r>
            <a:r>
              <a:rPr lang="en-US" dirty="0"/>
              <a:t> = require('./module');  // Relative path  for module.js (Exists in current directory)</a:t>
            </a:r>
          </a:p>
          <a:p>
            <a:endParaRPr lang="en-US" dirty="0"/>
          </a:p>
        </p:txBody>
      </p:sp>
    </p:spTree>
    <p:extLst>
      <p:ext uri="{BB962C8B-B14F-4D97-AF65-F5344CB8AC3E}">
        <p14:creationId xmlns:p14="http://schemas.microsoft.com/office/powerpoint/2010/main" val="4024154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a:t>Loading a module</a:t>
            </a:r>
          </a:p>
        </p:txBody>
      </p:sp>
      <p:sp>
        <p:nvSpPr>
          <p:cNvPr id="3" name="Content Placeholder 2"/>
          <p:cNvSpPr>
            <a:spLocks noGrp="1"/>
          </p:cNvSpPr>
          <p:nvPr>
            <p:ph idx="1"/>
          </p:nvPr>
        </p:nvSpPr>
        <p:spPr/>
        <p:txBody>
          <a:bodyPr/>
          <a:lstStyle/>
          <a:p>
            <a:r>
              <a:rPr lang="en-US" dirty="0"/>
              <a:t>Loading a folder module (User defined module)</a:t>
            </a:r>
          </a:p>
          <a:p>
            <a:pPr lvl="1"/>
            <a:r>
              <a:rPr lang="en-US" dirty="0"/>
              <a:t>We can use the path for a folder to load a module.</a:t>
            </a:r>
          </a:p>
          <a:p>
            <a:pPr lvl="2"/>
            <a:r>
              <a:rPr lang="en-US" dirty="0" err="1"/>
              <a:t>var</a:t>
            </a:r>
            <a:r>
              <a:rPr lang="en-US" dirty="0"/>
              <a:t> </a:t>
            </a:r>
            <a:r>
              <a:rPr lang="en-US" dirty="0" err="1"/>
              <a:t>myModule</a:t>
            </a:r>
            <a:r>
              <a:rPr lang="en-US" dirty="0"/>
              <a:t> = require('./</a:t>
            </a:r>
            <a:r>
              <a:rPr lang="en-US" dirty="0" err="1"/>
              <a:t>myModuleDir</a:t>
            </a:r>
            <a:r>
              <a:rPr lang="en-US" dirty="0"/>
              <a:t>');</a:t>
            </a:r>
          </a:p>
          <a:p>
            <a:pPr lvl="1"/>
            <a:r>
              <a:rPr lang="en-US" dirty="0"/>
              <a:t>Node will presume the given folder as a package and look for a package definition file inside the folder.  Package definition file name should be named as </a:t>
            </a:r>
            <a:r>
              <a:rPr lang="en-US" dirty="0" err="1"/>
              <a:t>pagkage.json</a:t>
            </a:r>
            <a:endParaRPr lang="en-US" dirty="0"/>
          </a:p>
          <a:p>
            <a:pPr lvl="1"/>
            <a:r>
              <a:rPr lang="en-US" dirty="0"/>
              <a:t>Node will try to parse </a:t>
            </a:r>
            <a:r>
              <a:rPr lang="en-US" dirty="0" err="1"/>
              <a:t>package.json</a:t>
            </a:r>
            <a:r>
              <a:rPr lang="en-US" dirty="0"/>
              <a:t> and look for and use the main attribute as a relative path for the entry point.</a:t>
            </a:r>
          </a:p>
          <a:p>
            <a:pPr lvl="1"/>
            <a:r>
              <a:rPr lang="en-US" dirty="0"/>
              <a:t>We need to use </a:t>
            </a:r>
            <a:r>
              <a:rPr lang="en-US" dirty="0" err="1"/>
              <a:t>npm</a:t>
            </a:r>
            <a:r>
              <a:rPr lang="en-US" dirty="0"/>
              <a:t> </a:t>
            </a:r>
            <a:r>
              <a:rPr lang="en-US" dirty="0" err="1"/>
              <a:t>init</a:t>
            </a:r>
            <a:r>
              <a:rPr lang="en-US" dirty="0"/>
              <a:t> command to create </a:t>
            </a:r>
            <a:r>
              <a:rPr lang="en-US" dirty="0" err="1"/>
              <a:t>package.json</a:t>
            </a:r>
            <a:r>
              <a:rPr lang="en-US" dirty="0"/>
              <a:t>.</a:t>
            </a:r>
          </a:p>
          <a:p>
            <a:pPr lvl="1"/>
            <a:r>
              <a:rPr lang="en-US" dirty="0"/>
              <a:t>Creating </a:t>
            </a:r>
            <a:r>
              <a:rPr lang="en-US" dirty="0" err="1"/>
              <a:t>Package.json</a:t>
            </a:r>
            <a:r>
              <a:rPr lang="en-US" dirty="0"/>
              <a:t> using </a:t>
            </a:r>
            <a:r>
              <a:rPr lang="en-US" dirty="0" err="1"/>
              <a:t>npm</a:t>
            </a:r>
            <a:r>
              <a:rPr lang="en-US" dirty="0"/>
              <a:t> </a:t>
            </a:r>
            <a:r>
              <a:rPr lang="en-US" dirty="0" err="1"/>
              <a:t>init</a:t>
            </a:r>
            <a:r>
              <a:rPr lang="en-US" dirty="0"/>
              <a:t> command</a:t>
            </a:r>
          </a:p>
          <a:p>
            <a:pPr lvl="2"/>
            <a:r>
              <a:rPr lang="en-US" dirty="0"/>
              <a:t>D:\Karthik\NodeJs\modules&gt; </a:t>
            </a:r>
            <a:r>
              <a:rPr lang="en-US" dirty="0" err="1"/>
              <a:t>npm</a:t>
            </a:r>
            <a:r>
              <a:rPr lang="en-US" dirty="0"/>
              <a:t> </a:t>
            </a:r>
            <a:r>
              <a:rPr lang="en-US" dirty="0" err="1"/>
              <a:t>init</a:t>
            </a:r>
            <a:endParaRPr lang="en-US" dirty="0"/>
          </a:p>
          <a:p>
            <a:pPr lvl="2"/>
            <a:r>
              <a:rPr lang="en-US" dirty="0"/>
              <a:t>{  "name": "</a:t>
            </a:r>
            <a:r>
              <a:rPr lang="en-US" dirty="0" err="1"/>
              <a:t>Karthik_Modules</a:t>
            </a:r>
            <a:r>
              <a:rPr lang="en-US" dirty="0"/>
              <a:t>",  "version": "1.0.0",  "description": "Karthik Modules for Demo",  "main": "index.js",  "scripts": {    "test": "echo \"Error: no test specified\" &amp;&amp; exit 1"  },  "author": "Karthik M &lt;karthik.muthukrishnan@igate.com&gt;",  "license": "ISC"}</a:t>
            </a:r>
          </a:p>
          <a:p>
            <a:pPr lvl="2"/>
            <a:r>
              <a:rPr lang="en-US" dirty="0" err="1"/>
              <a:t>var</a:t>
            </a:r>
            <a:r>
              <a:rPr lang="en-US" dirty="0"/>
              <a:t> </a:t>
            </a:r>
            <a:r>
              <a:rPr lang="en-US" dirty="0" err="1"/>
              <a:t>myModule</a:t>
            </a:r>
            <a:r>
              <a:rPr lang="en-US" dirty="0"/>
              <a:t> = require('d:/Karthik/</a:t>
            </a:r>
            <a:r>
              <a:rPr lang="en-US" dirty="0" err="1"/>
              <a:t>NodeJS</a:t>
            </a:r>
            <a:r>
              <a:rPr lang="en-US" dirty="0"/>
              <a:t>/modules');  // refer index.js placed in modules folder</a:t>
            </a:r>
          </a:p>
          <a:p>
            <a:endParaRPr lang="en-US" dirty="0"/>
          </a:p>
        </p:txBody>
      </p:sp>
    </p:spTree>
    <p:extLst>
      <p:ext uri="{BB962C8B-B14F-4D97-AF65-F5344CB8AC3E}">
        <p14:creationId xmlns:p14="http://schemas.microsoft.com/office/powerpoint/2010/main" val="1896283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1.1: JavaScript Essentials</a:t>
            </a:r>
            <a:r>
              <a:rPr lang="en-US" dirty="0"/>
              <a:t/>
            </a:r>
            <a:br>
              <a:rPr lang="en-US" dirty="0"/>
            </a:br>
            <a:r>
              <a:rPr lang="en-US" dirty="0"/>
              <a:t>How JavaScript works</a:t>
            </a:r>
            <a:endParaRPr lang="en-US" sz="2400" dirty="0"/>
          </a:p>
        </p:txBody>
      </p:sp>
      <p:sp>
        <p:nvSpPr>
          <p:cNvPr id="2" name="Content Placeholder 1"/>
          <p:cNvSpPr>
            <a:spLocks noGrp="1"/>
          </p:cNvSpPr>
          <p:nvPr>
            <p:ph idx="1"/>
          </p:nvPr>
        </p:nvSpPr>
        <p:spPr/>
        <p:txBody>
          <a:bodyPr/>
          <a:lstStyle/>
          <a:p>
            <a:r>
              <a:rPr lang="en-US" dirty="0"/>
              <a:t>JavaScript is Single Threaded. </a:t>
            </a:r>
          </a:p>
          <a:p>
            <a:r>
              <a:rPr lang="en-US" dirty="0"/>
              <a:t>A JavaScript engine exists in a single OS process  and consumes a single thread. </a:t>
            </a:r>
          </a:p>
          <a:p>
            <a:r>
              <a:rPr lang="en-US" dirty="0"/>
              <a:t>When the application is running, CPU execution is never performed in parallel, since the  JavaScript engine uses  this method, it is impossible for users to get the Deadlocks and Race Conditions which actually makes Multi Threaded applications so complex.</a:t>
            </a:r>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err="1"/>
              <a:t>package.json</a:t>
            </a:r>
            <a:r>
              <a:rPr lang="en-US" dirty="0"/>
              <a:t> usage</a:t>
            </a:r>
          </a:p>
        </p:txBody>
      </p:sp>
      <p:sp>
        <p:nvSpPr>
          <p:cNvPr id="3" name="Content Placeholder 2"/>
          <p:cNvSpPr>
            <a:spLocks noGrp="1"/>
          </p:cNvSpPr>
          <p:nvPr>
            <p:ph idx="1"/>
          </p:nvPr>
        </p:nvSpPr>
        <p:spPr/>
        <p:txBody>
          <a:bodyPr/>
          <a:lstStyle/>
          <a:p>
            <a:r>
              <a:rPr lang="en-US" dirty="0" err="1"/>
              <a:t>package.json</a:t>
            </a:r>
            <a:r>
              <a:rPr lang="en-US" dirty="0"/>
              <a:t> is a configuration file from where the </a:t>
            </a:r>
            <a:r>
              <a:rPr lang="en-US" dirty="0" err="1"/>
              <a:t>npm</a:t>
            </a:r>
            <a:r>
              <a:rPr lang="en-US" dirty="0"/>
              <a:t> can recognize dependencies between packages and installs modules accordingly.</a:t>
            </a:r>
          </a:p>
          <a:p>
            <a:r>
              <a:rPr lang="en-US" dirty="0"/>
              <a:t>It must be located in project’s root directory.</a:t>
            </a:r>
          </a:p>
          <a:p>
            <a:r>
              <a:rPr lang="en-US" dirty="0"/>
              <a:t>The JSON data in </a:t>
            </a:r>
            <a:r>
              <a:rPr lang="en-US" dirty="0" err="1"/>
              <a:t>package.json</a:t>
            </a:r>
            <a:r>
              <a:rPr lang="en-US" dirty="0"/>
              <a:t> is expected to adhere to a certain schema. The following fields are used to build the schema for </a:t>
            </a:r>
            <a:r>
              <a:rPr lang="en-US" dirty="0" err="1"/>
              <a:t>package.json</a:t>
            </a:r>
            <a:r>
              <a:rPr lang="en-US" dirty="0"/>
              <a:t> file</a:t>
            </a:r>
          </a:p>
          <a:p>
            <a:pPr lvl="1"/>
            <a:r>
              <a:rPr lang="en-US" dirty="0"/>
              <a:t>name and version : </a:t>
            </a:r>
            <a:r>
              <a:rPr lang="en-US" dirty="0" err="1"/>
              <a:t>package.json</a:t>
            </a:r>
            <a:r>
              <a:rPr lang="en-US" dirty="0"/>
              <a:t> must be specified at least with a name and version for package. Without these fields, </a:t>
            </a:r>
            <a:r>
              <a:rPr lang="en-US" dirty="0" err="1"/>
              <a:t>npm</a:t>
            </a:r>
            <a:r>
              <a:rPr lang="en-US" dirty="0"/>
              <a:t> cannot process the package.</a:t>
            </a:r>
          </a:p>
          <a:p>
            <a:pPr lvl="1"/>
            <a:r>
              <a:rPr lang="en-US" dirty="0"/>
              <a:t>description and keywords : description field is used to provide a textual description of package. Keywords field is used to provide an array of keywords to further describe the package. Keywords and a description help people discover the package because they are searched by the </a:t>
            </a:r>
            <a:r>
              <a:rPr lang="en-US" dirty="0" err="1"/>
              <a:t>npm</a:t>
            </a:r>
            <a:r>
              <a:rPr lang="en-US" dirty="0"/>
              <a:t> search command</a:t>
            </a:r>
          </a:p>
          <a:p>
            <a:pPr lvl="1"/>
            <a:r>
              <a:rPr lang="en-US" dirty="0"/>
              <a:t>author : The primary author of a project is specified in the author field.</a:t>
            </a:r>
          </a:p>
          <a:p>
            <a:pPr lvl="1"/>
            <a:r>
              <a:rPr lang="en-US" dirty="0"/>
              <a:t>main : Instruct Node to identify its main entry point.</a:t>
            </a:r>
          </a:p>
          <a:p>
            <a:endParaRPr lang="en-US" dirty="0"/>
          </a:p>
        </p:txBody>
      </p:sp>
    </p:spTree>
    <p:extLst>
      <p:ext uri="{BB962C8B-B14F-4D97-AF65-F5344CB8AC3E}">
        <p14:creationId xmlns:p14="http://schemas.microsoft.com/office/powerpoint/2010/main" val="197215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err="1"/>
              <a:t>package.json</a:t>
            </a:r>
            <a:r>
              <a:rPr lang="en-US" dirty="0"/>
              <a:t> usage</a:t>
            </a:r>
          </a:p>
        </p:txBody>
      </p:sp>
      <p:sp>
        <p:nvSpPr>
          <p:cNvPr id="3" name="Content Placeholder 2"/>
          <p:cNvSpPr>
            <a:spLocks noGrp="1"/>
          </p:cNvSpPr>
          <p:nvPr>
            <p:ph idx="1"/>
          </p:nvPr>
        </p:nvSpPr>
        <p:spPr/>
        <p:txBody>
          <a:bodyPr/>
          <a:lstStyle/>
          <a:p>
            <a:pPr lvl="1"/>
            <a:r>
              <a:rPr lang="en-US" dirty="0"/>
              <a:t>dependencies : Package dependencies are specified in the dependencies field.</a:t>
            </a:r>
          </a:p>
          <a:p>
            <a:pPr lvl="1"/>
            <a:r>
              <a:rPr lang="en-US" dirty="0" err="1"/>
              <a:t>devdependencies</a:t>
            </a:r>
            <a:r>
              <a:rPr lang="en-US" dirty="0"/>
              <a:t> : Many packages have dependencies that are used only for testing and development. These packages should not be included in the dependencies field. Instead, place them in the separate </a:t>
            </a:r>
            <a:r>
              <a:rPr lang="en-US" dirty="0" err="1"/>
              <a:t>devdependencies</a:t>
            </a:r>
            <a:r>
              <a:rPr lang="en-US" dirty="0"/>
              <a:t> field.</a:t>
            </a:r>
          </a:p>
          <a:p>
            <a:pPr lvl="1"/>
            <a:r>
              <a:rPr lang="en-US" dirty="0"/>
              <a:t>scripts : The scripts field, when present, contains a mapping of </a:t>
            </a:r>
            <a:r>
              <a:rPr lang="en-US" dirty="0" err="1"/>
              <a:t>npm</a:t>
            </a:r>
            <a:r>
              <a:rPr lang="en-US" dirty="0"/>
              <a:t> commands to script commands. The script commands, which can be any executable commands, are run in an external shell process. Two of the most common commands are start and test. The start command launches your application, and test runs one or more of your application’s test scripts.</a:t>
            </a:r>
          </a:p>
          <a:p>
            <a:endParaRPr lang="en-US" dirty="0"/>
          </a:p>
        </p:txBody>
      </p:sp>
    </p:spTree>
    <p:extLst>
      <p:ext uri="{BB962C8B-B14F-4D97-AF65-F5344CB8AC3E}">
        <p14:creationId xmlns:p14="http://schemas.microsoft.com/office/powerpoint/2010/main" val="806068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a:t>Creating </a:t>
            </a:r>
            <a:r>
              <a:rPr lang="en-US" dirty="0" err="1"/>
              <a:t>package.json</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0107" y="1495425"/>
            <a:ext cx="6022236" cy="4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13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a:t>Node Package Manager</a:t>
            </a:r>
          </a:p>
        </p:txBody>
      </p:sp>
      <p:sp>
        <p:nvSpPr>
          <p:cNvPr id="3" name="Content Placeholder 2"/>
          <p:cNvSpPr>
            <a:spLocks noGrp="1"/>
          </p:cNvSpPr>
          <p:nvPr>
            <p:ph idx="1"/>
          </p:nvPr>
        </p:nvSpPr>
        <p:spPr/>
        <p:txBody>
          <a:bodyPr/>
          <a:lstStyle/>
          <a:p>
            <a:r>
              <a:rPr lang="en-US" dirty="0"/>
              <a:t>Loading a module(Third party) installed via NPM (Node Package Manager) </a:t>
            </a:r>
          </a:p>
          <a:p>
            <a:pPr lvl="1"/>
            <a:r>
              <a:rPr lang="en-US" dirty="0"/>
              <a:t>Apart from writing our own modules and core modules, we will frequently use the modules written by other people in the Node community and published on the Internet (npmjs.com).</a:t>
            </a:r>
          </a:p>
          <a:p>
            <a:pPr lvl="1"/>
            <a:r>
              <a:rPr lang="en-US" dirty="0"/>
              <a:t>We can install those third party modules using the Node Package Manager which is installed by default with the node installation.</a:t>
            </a:r>
          </a:p>
          <a:p>
            <a:pPr lvl="1"/>
            <a:r>
              <a:rPr lang="en-US" dirty="0"/>
              <a:t>To install modules via </a:t>
            </a:r>
            <a:r>
              <a:rPr lang="en-US" dirty="0" err="1"/>
              <a:t>npm</a:t>
            </a:r>
            <a:r>
              <a:rPr lang="en-US" dirty="0"/>
              <a:t> use the </a:t>
            </a:r>
            <a:r>
              <a:rPr lang="en-US" dirty="0" err="1"/>
              <a:t>npm</a:t>
            </a:r>
            <a:r>
              <a:rPr lang="en-US" dirty="0"/>
              <a:t> install command. </a:t>
            </a:r>
          </a:p>
          <a:p>
            <a:pPr lvl="1"/>
            <a:r>
              <a:rPr lang="en-US" dirty="0" err="1"/>
              <a:t>npm</a:t>
            </a:r>
            <a:r>
              <a:rPr lang="en-US" dirty="0"/>
              <a:t> installs module packages to the </a:t>
            </a:r>
            <a:r>
              <a:rPr lang="en-US" dirty="0" err="1"/>
              <a:t>node_modules</a:t>
            </a:r>
            <a:r>
              <a:rPr lang="en-US" dirty="0"/>
              <a:t> folder.</a:t>
            </a:r>
          </a:p>
          <a:p>
            <a:pPr lvl="1"/>
            <a:r>
              <a:rPr lang="en-US" dirty="0"/>
              <a:t>To update an installed package to a newer version use the </a:t>
            </a:r>
            <a:r>
              <a:rPr lang="en-US" dirty="0" err="1"/>
              <a:t>npm</a:t>
            </a:r>
            <a:r>
              <a:rPr lang="en-US" dirty="0"/>
              <a:t> update command.</a:t>
            </a:r>
          </a:p>
          <a:p>
            <a:pPr lvl="1"/>
            <a:r>
              <a:rPr lang="en-US" dirty="0"/>
              <a:t>If the module name is not relative and is not a core module, Node will try to find it inside the </a:t>
            </a:r>
            <a:r>
              <a:rPr lang="en-US" dirty="0" err="1"/>
              <a:t>node_modules</a:t>
            </a:r>
            <a:r>
              <a:rPr lang="en-US" dirty="0"/>
              <a:t> folder in the current directory.</a:t>
            </a:r>
          </a:p>
          <a:p>
            <a:pPr lvl="2"/>
            <a:r>
              <a:rPr lang="en-US" dirty="0" err="1"/>
              <a:t>var</a:t>
            </a:r>
            <a:r>
              <a:rPr lang="en-US" dirty="0"/>
              <a:t> jade = require('jade');  </a:t>
            </a:r>
          </a:p>
          <a:p>
            <a:pPr lvl="2"/>
            <a:r>
              <a:rPr lang="en-US" dirty="0"/>
              <a:t>Here jade is not a core module and not available as a user defined module found in relative path, it will look into the </a:t>
            </a:r>
            <a:r>
              <a:rPr lang="en-US" dirty="0" err="1"/>
              <a:t>node_modules</a:t>
            </a:r>
            <a:r>
              <a:rPr lang="en-US" dirty="0"/>
              <a:t>/jade/</a:t>
            </a:r>
            <a:r>
              <a:rPr lang="en-US" dirty="0" err="1"/>
              <a:t>package.json</a:t>
            </a:r>
            <a:r>
              <a:rPr lang="en-US" dirty="0"/>
              <a:t> and refer the file/ folder mentioned in main attribute.</a:t>
            </a:r>
          </a:p>
          <a:p>
            <a:endParaRPr lang="en-US" dirty="0"/>
          </a:p>
        </p:txBody>
      </p:sp>
    </p:spTree>
    <p:extLst>
      <p:ext uri="{BB962C8B-B14F-4D97-AF65-F5344CB8AC3E}">
        <p14:creationId xmlns:p14="http://schemas.microsoft.com/office/powerpoint/2010/main" val="2262974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a:t>Loading a third party module (installed via NPM)</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97012" y="1845469"/>
            <a:ext cx="64484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864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Working with modules</a:t>
            </a:r>
            <a:r>
              <a:rPr lang="en-US" dirty="0"/>
              <a:t/>
            </a:r>
            <a:br>
              <a:rPr lang="en-US" dirty="0"/>
            </a:br>
            <a:r>
              <a:rPr lang="en-US" dirty="0"/>
              <a:t>Creating and exporting a module</a:t>
            </a:r>
          </a:p>
        </p:txBody>
      </p:sp>
      <p:sp>
        <p:nvSpPr>
          <p:cNvPr id="3" name="Content Placeholder 2"/>
          <p:cNvSpPr>
            <a:spLocks noGrp="1"/>
          </p:cNvSpPr>
          <p:nvPr>
            <p:ph idx="1"/>
          </p:nvPr>
        </p:nvSpPr>
        <p:spPr/>
        <p:txBody>
          <a:bodyPr/>
          <a:lstStyle/>
          <a:p>
            <a:r>
              <a:rPr lang="en-US" sz="2100" dirty="0"/>
              <a:t>Creating a module that exposes / exports  a function called </a:t>
            </a:r>
            <a:r>
              <a:rPr lang="en-US" sz="2100" dirty="0" err="1"/>
              <a:t>helloWorld</a:t>
            </a:r>
            <a:endParaRPr lang="en-US" sz="2100" dirty="0"/>
          </a:p>
          <a:p>
            <a:endParaRPr lang="en-US" sz="2100" dirty="0"/>
          </a:p>
          <a:p>
            <a:endParaRPr lang="en-US" sz="2100" dirty="0"/>
          </a:p>
          <a:p>
            <a:endParaRPr lang="en-US" sz="2100" dirty="0" smtClean="0"/>
          </a:p>
          <a:p>
            <a:r>
              <a:rPr lang="en-US" sz="2100" dirty="0" smtClean="0"/>
              <a:t>exports </a:t>
            </a:r>
            <a:r>
              <a:rPr lang="en-US" sz="2100" dirty="0"/>
              <a:t>object is a special object created by the Node module system which is returned as the value of the require function when you include that module.</a:t>
            </a:r>
          </a:p>
          <a:p>
            <a:r>
              <a:rPr lang="en-US" sz="2100" dirty="0"/>
              <a:t>Consuming the function on the exports object created in myModule.js</a:t>
            </a:r>
          </a:p>
          <a:p>
            <a:endParaRPr lang="en-US" sz="2100" dirty="0"/>
          </a:p>
          <a:p>
            <a:endParaRPr lang="en-US" sz="2100" dirty="0"/>
          </a:p>
          <a:p>
            <a:endParaRPr lang="en-US" sz="2100" dirty="0"/>
          </a:p>
          <a:p>
            <a:r>
              <a:rPr lang="en-US" sz="2100" dirty="0"/>
              <a:t>We can replace exports with </a:t>
            </a:r>
            <a:r>
              <a:rPr lang="en-US" sz="2100" dirty="0" err="1"/>
              <a:t>module.exports</a:t>
            </a:r>
            <a:endParaRPr lang="en-US" sz="2100" dirty="0"/>
          </a:p>
          <a:p>
            <a:r>
              <a:rPr lang="en-US" sz="2100" dirty="0"/>
              <a:t>exports = </a:t>
            </a:r>
            <a:r>
              <a:rPr lang="en-US" sz="2100" dirty="0" err="1"/>
              <a:t>module.exports</a:t>
            </a:r>
            <a:r>
              <a:rPr lang="en-US" sz="2100" dirty="0"/>
              <a:t> = { } </a:t>
            </a:r>
          </a:p>
          <a:p>
            <a:endParaRPr lang="en-US" sz="2100" dirty="0"/>
          </a:p>
        </p:txBody>
      </p:sp>
      <p:sp>
        <p:nvSpPr>
          <p:cNvPr id="4" name="Rounded Rectangle 3"/>
          <p:cNvSpPr/>
          <p:nvPr/>
        </p:nvSpPr>
        <p:spPr>
          <a:xfrm>
            <a:off x="2113808" y="1848255"/>
            <a:ext cx="3918857" cy="112840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mj-lt"/>
              </a:rPr>
              <a:t>// Save it as myModule.js</a:t>
            </a:r>
          </a:p>
          <a:p>
            <a:r>
              <a:rPr lang="en-US" sz="1600" dirty="0" err="1" smtClean="0">
                <a:solidFill>
                  <a:schemeClr val="tx1"/>
                </a:solidFill>
                <a:latin typeface="+mj-lt"/>
              </a:rPr>
              <a:t>exports.helloWorld</a:t>
            </a:r>
            <a:r>
              <a:rPr lang="en-US" sz="1600" dirty="0" smtClean="0">
                <a:solidFill>
                  <a:schemeClr val="tx1"/>
                </a:solidFill>
                <a:latin typeface="+mj-lt"/>
              </a:rPr>
              <a:t> </a:t>
            </a:r>
            <a:r>
              <a:rPr lang="en-US" sz="1600" dirty="0">
                <a:solidFill>
                  <a:schemeClr val="tx1"/>
                </a:solidFill>
                <a:latin typeface="+mj-lt"/>
              </a:rPr>
              <a:t>= function () {</a:t>
            </a:r>
          </a:p>
          <a:p>
            <a:r>
              <a:rPr lang="en-US" sz="1600" dirty="0">
                <a:solidFill>
                  <a:schemeClr val="tx1"/>
                </a:solidFill>
                <a:latin typeface="+mj-lt"/>
              </a:rPr>
              <a:t> </a:t>
            </a:r>
            <a:r>
              <a:rPr lang="en-US" sz="1600" dirty="0" smtClean="0">
                <a:solidFill>
                  <a:schemeClr val="tx1"/>
                </a:solidFill>
                <a:latin typeface="+mj-lt"/>
              </a:rPr>
              <a:t>    console.log</a:t>
            </a:r>
            <a:r>
              <a:rPr lang="en-US" sz="1600" dirty="0">
                <a:solidFill>
                  <a:schemeClr val="tx1"/>
                </a:solidFill>
                <a:latin typeface="+mj-lt"/>
              </a:rPr>
              <a:t>("Hello World");</a:t>
            </a:r>
          </a:p>
          <a:p>
            <a:r>
              <a:rPr lang="en-US" sz="1600" dirty="0">
                <a:solidFill>
                  <a:schemeClr val="tx1"/>
                </a:solidFill>
                <a:latin typeface="+mj-lt"/>
              </a:rPr>
              <a:t>}</a:t>
            </a:r>
          </a:p>
        </p:txBody>
      </p:sp>
      <p:sp>
        <p:nvSpPr>
          <p:cNvPr id="5" name="Rounded Rectangle 4"/>
          <p:cNvSpPr/>
          <p:nvPr/>
        </p:nvSpPr>
        <p:spPr>
          <a:xfrm>
            <a:off x="2113809" y="4299626"/>
            <a:ext cx="3781154" cy="108949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mj-lt"/>
              </a:rPr>
              <a:t>// Save it as moduleTest.js</a:t>
            </a:r>
          </a:p>
          <a:p>
            <a:r>
              <a:rPr lang="en-US" sz="1600" dirty="0" err="1" smtClean="0">
                <a:solidFill>
                  <a:schemeClr val="tx1"/>
                </a:solidFill>
                <a:latin typeface="+mj-lt"/>
              </a:rPr>
              <a:t>var</a:t>
            </a:r>
            <a:r>
              <a:rPr lang="en-US" sz="1600" dirty="0" smtClean="0">
                <a:solidFill>
                  <a:schemeClr val="tx1"/>
                </a:solidFill>
                <a:latin typeface="+mj-lt"/>
              </a:rPr>
              <a:t> module = require('./</a:t>
            </a:r>
            <a:r>
              <a:rPr lang="en-US" sz="1600" dirty="0" err="1" smtClean="0">
                <a:solidFill>
                  <a:schemeClr val="tx1"/>
                </a:solidFill>
                <a:latin typeface="+mj-lt"/>
              </a:rPr>
              <a:t>myModule</a:t>
            </a:r>
            <a:r>
              <a:rPr lang="en-US" sz="1600" dirty="0" smtClean="0">
                <a:solidFill>
                  <a:schemeClr val="tx1"/>
                </a:solidFill>
                <a:latin typeface="+mj-lt"/>
              </a:rPr>
              <a:t>');</a:t>
            </a:r>
            <a:br>
              <a:rPr lang="en-US" sz="1600" dirty="0" smtClean="0">
                <a:solidFill>
                  <a:schemeClr val="tx1"/>
                </a:solidFill>
                <a:latin typeface="+mj-lt"/>
              </a:rPr>
            </a:br>
            <a:r>
              <a:rPr lang="en-US" sz="1600" dirty="0" err="1" smtClean="0">
                <a:solidFill>
                  <a:schemeClr val="tx1"/>
                </a:solidFill>
                <a:latin typeface="+mj-lt"/>
              </a:rPr>
              <a:t>module.helloWorld</a:t>
            </a:r>
            <a:r>
              <a:rPr lang="en-US" sz="1600" dirty="0" smtClean="0">
                <a:solidFill>
                  <a:schemeClr val="tx1"/>
                </a:solidFill>
                <a:latin typeface="+mj-lt"/>
              </a:rPr>
              <a:t>();</a:t>
            </a:r>
            <a:endParaRPr lang="en-US" sz="1600" dirty="0">
              <a:solidFill>
                <a:schemeClr val="tx1"/>
              </a:solidFill>
              <a:latin typeface="+mj-lt"/>
            </a:endParaRPr>
          </a:p>
        </p:txBody>
      </p:sp>
    </p:spTree>
    <p:extLst>
      <p:ext uri="{BB962C8B-B14F-4D97-AF65-F5344CB8AC3E}">
        <p14:creationId xmlns:p14="http://schemas.microsoft.com/office/powerpoint/2010/main" val="3198420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1.4: Working with Buffers</a:t>
            </a:r>
            <a:r>
              <a:rPr lang="en-US" dirty="0"/>
              <a:t/>
            </a:r>
            <a:br>
              <a:rPr lang="en-US" dirty="0"/>
            </a:br>
            <a:r>
              <a:rPr lang="en-US" dirty="0" err="1"/>
              <a:t>Buffers</a:t>
            </a:r>
            <a:r>
              <a:rPr lang="en-US" dirty="0"/>
              <a:t> in Node</a:t>
            </a:r>
          </a:p>
        </p:txBody>
      </p:sp>
      <p:sp>
        <p:nvSpPr>
          <p:cNvPr id="5" name="Content Placeholder 4"/>
          <p:cNvSpPr>
            <a:spLocks noGrp="1"/>
          </p:cNvSpPr>
          <p:nvPr>
            <p:ph idx="1"/>
          </p:nvPr>
        </p:nvSpPr>
        <p:spPr/>
        <p:txBody>
          <a:bodyPr/>
          <a:lstStyle/>
          <a:p>
            <a:r>
              <a:rPr lang="en-US" dirty="0"/>
              <a:t>JavaScript doesn’t have a byte type. It just has strings.</a:t>
            </a:r>
          </a:p>
          <a:p>
            <a:r>
              <a:rPr lang="en-US" dirty="0"/>
              <a:t>Node is based on JavaScript with just using string type it is very difficult  to perform the operations like communicate with HTTP protocol,  working with databases, manipulate images and handle file uploads. </a:t>
            </a:r>
          </a:p>
          <a:p>
            <a:r>
              <a:rPr lang="en-US" dirty="0"/>
              <a:t>Node includes a binary buffer implementation, which is exposed as a JavaScript API under the Buffer pseudo-class.</a:t>
            </a:r>
          </a:p>
          <a:p>
            <a:r>
              <a:rPr lang="en-US" dirty="0"/>
              <a:t>Using buffers we can manipulate, encode, and decode binary data in Node. In node each buffer corresponds to some raw memory allocated outside V8.</a:t>
            </a:r>
          </a:p>
          <a:p>
            <a:r>
              <a:rPr lang="en-US" dirty="0"/>
              <a:t>A buffer acts like an array of integers, but cannot be resized</a:t>
            </a:r>
          </a:p>
          <a:p>
            <a:endParaRPr lang="en-US" dirty="0"/>
          </a:p>
        </p:txBody>
      </p:sp>
    </p:spTree>
    <p:extLst>
      <p:ext uri="{BB962C8B-B14F-4D97-AF65-F5344CB8AC3E}">
        <p14:creationId xmlns:p14="http://schemas.microsoft.com/office/powerpoint/2010/main" val="3940353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Working with Buffers</a:t>
            </a:r>
            <a:r>
              <a:rPr lang="en-US" dirty="0"/>
              <a:t/>
            </a:r>
            <a:br>
              <a:rPr lang="en-US" dirty="0"/>
            </a:br>
            <a:r>
              <a:rPr lang="en-US" dirty="0"/>
              <a:t>Creating Buffers in Node</a:t>
            </a:r>
          </a:p>
        </p:txBody>
      </p:sp>
      <p:sp>
        <p:nvSpPr>
          <p:cNvPr id="3" name="Content Placeholder 2"/>
          <p:cNvSpPr>
            <a:spLocks noGrp="1"/>
          </p:cNvSpPr>
          <p:nvPr>
            <p:ph idx="1"/>
          </p:nvPr>
        </p:nvSpPr>
        <p:spPr/>
        <p:txBody>
          <a:bodyPr/>
          <a:lstStyle/>
          <a:p>
            <a:r>
              <a:rPr lang="en-US" dirty="0"/>
              <a:t>new Buffer(n) is used to create a new buffer of 'n' octets. One octet can be used to represent decimal values ranging from 0 to 255.</a:t>
            </a:r>
          </a:p>
          <a:p>
            <a:r>
              <a:rPr lang="en-US" dirty="0"/>
              <a:t>There are several ways to create new buffers.</a:t>
            </a:r>
          </a:p>
          <a:p>
            <a:pPr lvl="1"/>
            <a:r>
              <a:rPr lang="en-US" dirty="0"/>
              <a:t>new Buffer(n) : To create a new buffer of 'n' octets</a:t>
            </a:r>
          </a:p>
          <a:p>
            <a:pPr lvl="2"/>
            <a:r>
              <a:rPr lang="en-US" dirty="0" err="1"/>
              <a:t>var</a:t>
            </a:r>
            <a:r>
              <a:rPr lang="en-US" dirty="0"/>
              <a:t> buffer = new Buffer(10);</a:t>
            </a:r>
          </a:p>
          <a:p>
            <a:pPr lvl="1"/>
            <a:r>
              <a:rPr lang="en-US" dirty="0"/>
              <a:t>new Buffer(</a:t>
            </a:r>
            <a:r>
              <a:rPr lang="en-US" dirty="0" err="1"/>
              <a:t>arr</a:t>
            </a:r>
            <a:r>
              <a:rPr lang="en-US" dirty="0"/>
              <a:t>) : To create a new buffer, using an array of octets.</a:t>
            </a:r>
          </a:p>
          <a:p>
            <a:pPr lvl="2"/>
            <a:r>
              <a:rPr lang="en-US" dirty="0" err="1"/>
              <a:t>var</a:t>
            </a:r>
            <a:r>
              <a:rPr lang="en-US" dirty="0"/>
              <a:t> buffer = new Buffer([7,1,4,7,0,9]);</a:t>
            </a:r>
          </a:p>
          <a:p>
            <a:pPr lvl="1"/>
            <a:r>
              <a:rPr lang="en-US" dirty="0"/>
              <a:t>new Buffer(</a:t>
            </a:r>
            <a:r>
              <a:rPr lang="en-US" dirty="0" err="1"/>
              <a:t>str</a:t>
            </a:r>
            <a:r>
              <a:rPr lang="en-US" dirty="0"/>
              <a:t>,[encoding]) : To create a new buffer, using string and encoding.</a:t>
            </a:r>
          </a:p>
          <a:p>
            <a:pPr lvl="2"/>
            <a:r>
              <a:rPr lang="en-US" dirty="0" err="1"/>
              <a:t>var</a:t>
            </a:r>
            <a:r>
              <a:rPr lang="en-US" dirty="0"/>
              <a:t> buffer = new Buffer("IGATE","utf-8"); // utf-8 is the default encoding in Node</a:t>
            </a:r>
            <a:r>
              <a:rPr lang="en-US" dirty="0" smtClean="0"/>
              <a:t>.</a:t>
            </a:r>
          </a:p>
          <a:p>
            <a:pPr lvl="2"/>
            <a:endParaRPr lang="en-US" dirty="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089" y="4508844"/>
            <a:ext cx="3825519" cy="16361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09152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Working with Buffers</a:t>
            </a:r>
            <a:r>
              <a:rPr lang="en-US" dirty="0"/>
              <a:t/>
            </a:r>
            <a:br>
              <a:rPr lang="en-US" dirty="0"/>
            </a:br>
            <a:r>
              <a:rPr lang="en-US" dirty="0"/>
              <a:t>Writing to Buffer</a:t>
            </a:r>
          </a:p>
        </p:txBody>
      </p:sp>
      <p:sp>
        <p:nvSpPr>
          <p:cNvPr id="3" name="Content Placeholder 2"/>
          <p:cNvSpPr>
            <a:spLocks noGrp="1"/>
          </p:cNvSpPr>
          <p:nvPr>
            <p:ph idx="1"/>
          </p:nvPr>
        </p:nvSpPr>
        <p:spPr/>
        <p:txBody>
          <a:bodyPr/>
          <a:lstStyle/>
          <a:p>
            <a:r>
              <a:rPr lang="en-US" dirty="0"/>
              <a:t>Writing to Buffer</a:t>
            </a:r>
          </a:p>
          <a:p>
            <a:pPr lvl="1"/>
            <a:r>
              <a:rPr lang="en-US" dirty="0" err="1"/>
              <a:t>buf.write</a:t>
            </a:r>
            <a:r>
              <a:rPr lang="en-US" dirty="0"/>
              <a:t>(</a:t>
            </a:r>
            <a:r>
              <a:rPr lang="en-US" dirty="0" err="1"/>
              <a:t>str</a:t>
            </a:r>
            <a:r>
              <a:rPr lang="en-US" dirty="0"/>
              <a:t>, [offset], [length], [encoding]) method is used to write a string to the buffer. </a:t>
            </a:r>
          </a:p>
          <a:p>
            <a:pPr lvl="1"/>
            <a:r>
              <a:rPr lang="en-US" dirty="0" err="1"/>
              <a:t>buf.write</a:t>
            </a:r>
            <a:r>
              <a:rPr lang="en-US" dirty="0"/>
              <a:t>() returns the number of octets written. If there is not enough space in the buffer to fit the entire string, it will write a part of the string.</a:t>
            </a:r>
          </a:p>
          <a:p>
            <a:pPr lvl="1"/>
            <a:r>
              <a:rPr lang="en-US" dirty="0"/>
              <a:t>An offset or the index of the buffer to start writing at. Default value is 0.</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04" y="3561582"/>
            <a:ext cx="7527127" cy="1353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9218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Working with Buffers</a:t>
            </a:r>
            <a:r>
              <a:rPr lang="en-US" dirty="0"/>
              <a:t/>
            </a:r>
            <a:br>
              <a:rPr lang="en-US" dirty="0"/>
            </a:br>
            <a:r>
              <a:rPr lang="en-US" dirty="0"/>
              <a:t>Reading from Buffer</a:t>
            </a:r>
          </a:p>
        </p:txBody>
      </p:sp>
      <p:sp>
        <p:nvSpPr>
          <p:cNvPr id="3" name="Content Placeholder 2"/>
          <p:cNvSpPr>
            <a:spLocks noGrp="1"/>
          </p:cNvSpPr>
          <p:nvPr>
            <p:ph idx="1"/>
          </p:nvPr>
        </p:nvSpPr>
        <p:spPr/>
        <p:txBody>
          <a:bodyPr/>
          <a:lstStyle/>
          <a:p>
            <a:r>
              <a:rPr lang="en-US" dirty="0"/>
              <a:t>Reading from buffers</a:t>
            </a:r>
          </a:p>
          <a:p>
            <a:pPr lvl="1"/>
            <a:r>
              <a:rPr lang="en-US" dirty="0" err="1"/>
              <a:t>buf.toString</a:t>
            </a:r>
            <a:r>
              <a:rPr lang="en-US" dirty="0"/>
              <a:t>([encoding], [start], [end]) method decodes and returns a string from buffer data.</a:t>
            </a:r>
          </a:p>
          <a:p>
            <a:pPr lvl="1"/>
            <a:r>
              <a:rPr lang="en-US" dirty="0" err="1"/>
              <a:t>buf.toString</a:t>
            </a:r>
            <a:r>
              <a:rPr lang="en-US" dirty="0"/>
              <a:t>() returns method reads the entire buffer and returns as  a string.</a:t>
            </a:r>
          </a:p>
          <a:p>
            <a:pPr lvl="1"/>
            <a:r>
              <a:rPr lang="en-US" dirty="0" err="1"/>
              <a:t>buf.toJSON</a:t>
            </a:r>
            <a:r>
              <a:rPr lang="en-US" dirty="0"/>
              <a:t>() method is used to get the JSON-representation of the Buffer instance, which is identical to the output for JSON Arrays.</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658" y="3501956"/>
            <a:ext cx="3618881" cy="2665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77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1.1: JavaScript Essentials</a:t>
            </a:r>
            <a:br>
              <a:rPr lang="en-US" sz="1200" dirty="0"/>
            </a:br>
            <a:r>
              <a:rPr lang="en-US" dirty="0"/>
              <a:t>Event loop</a:t>
            </a:r>
          </a:p>
        </p:txBody>
      </p:sp>
      <p:sp>
        <p:nvSpPr>
          <p:cNvPr id="2" name="Content Placeholder 1"/>
          <p:cNvSpPr>
            <a:spLocks noGrp="1"/>
          </p:cNvSpPr>
          <p:nvPr>
            <p:ph idx="1"/>
          </p:nvPr>
        </p:nvSpPr>
        <p:spPr/>
        <p:txBody>
          <a:bodyPr/>
          <a:lstStyle/>
          <a:p>
            <a:r>
              <a:rPr lang="en-US" dirty="0"/>
              <a:t>An event loop is a construct that mainly performs two functions in a continuous loop</a:t>
            </a:r>
          </a:p>
          <a:p>
            <a:pPr lvl="1"/>
            <a:r>
              <a:rPr lang="en-US" dirty="0" smtClean="0"/>
              <a:t>Event </a:t>
            </a:r>
            <a:r>
              <a:rPr lang="en-US" dirty="0"/>
              <a:t>detection  :  In any run of the loop, it has to detect which events just happened.</a:t>
            </a:r>
          </a:p>
          <a:p>
            <a:pPr lvl="1"/>
            <a:r>
              <a:rPr lang="en-US" dirty="0"/>
              <a:t>Event handler triggering :  When an event happens, the event loop must determine the event callback and invoke it.</a:t>
            </a:r>
          </a:p>
          <a:p>
            <a:r>
              <a:rPr lang="en-US" dirty="0"/>
              <a:t>Event loop is just one thread running inside one process, which means that, when an event happens, the event handler can run without interruption</a:t>
            </a:r>
          </a:p>
          <a:p>
            <a:pPr lvl="1"/>
            <a:r>
              <a:rPr lang="en-US" dirty="0"/>
              <a:t>There is at most one event handler running at any given time</a:t>
            </a:r>
          </a:p>
          <a:p>
            <a:pPr lvl="1"/>
            <a:r>
              <a:rPr lang="en-US" dirty="0"/>
              <a:t>Any event handler will run to completion without being interrupted</a:t>
            </a:r>
          </a:p>
          <a:p>
            <a:r>
              <a:rPr lang="en-US" dirty="0"/>
              <a:t>This allows the programmer to relax the synchronization requirements and not have to worry about concurrent threads of execution changing the shared memory state.</a:t>
            </a:r>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Working with Buffers</a:t>
            </a:r>
            <a:r>
              <a:rPr lang="en-US" dirty="0"/>
              <a:t/>
            </a:r>
            <a:br>
              <a:rPr lang="en-US" dirty="0"/>
            </a:br>
            <a:r>
              <a:rPr lang="en-US" dirty="0"/>
              <a:t>Slicing and copying a buffer</a:t>
            </a:r>
          </a:p>
        </p:txBody>
      </p:sp>
      <p:sp>
        <p:nvSpPr>
          <p:cNvPr id="3" name="Content Placeholder 2"/>
          <p:cNvSpPr>
            <a:spLocks noGrp="1"/>
          </p:cNvSpPr>
          <p:nvPr>
            <p:ph idx="1"/>
          </p:nvPr>
        </p:nvSpPr>
        <p:spPr/>
        <p:txBody>
          <a:bodyPr/>
          <a:lstStyle/>
          <a:p>
            <a:r>
              <a:rPr lang="en-US" dirty="0"/>
              <a:t>Slicing a buffer</a:t>
            </a:r>
          </a:p>
          <a:p>
            <a:pPr lvl="1"/>
            <a:r>
              <a:rPr lang="en-US" dirty="0" err="1"/>
              <a:t>buffer.slice</a:t>
            </a:r>
            <a:r>
              <a:rPr lang="en-US" dirty="0"/>
              <a:t>([start],[end]) : We can slice a buffer and extract a portion from it, to create another smaller buffer by specifying the starting and ending positions</a:t>
            </a:r>
            <a:r>
              <a:rPr lang="en-US" dirty="0" smtClean="0"/>
              <a:t>.</a:t>
            </a:r>
          </a:p>
          <a:p>
            <a:pPr lvl="1"/>
            <a:endParaRPr lang="en-US" dirty="0"/>
          </a:p>
          <a:p>
            <a:endParaRPr lang="en-US" dirty="0"/>
          </a:p>
          <a:p>
            <a:endParaRPr lang="en-US" dirty="0"/>
          </a:p>
          <a:p>
            <a:endParaRPr lang="en-US" dirty="0"/>
          </a:p>
          <a:p>
            <a:r>
              <a:rPr lang="en-US" dirty="0"/>
              <a:t>Copying a buffer</a:t>
            </a:r>
          </a:p>
          <a:p>
            <a:pPr lvl="1"/>
            <a:r>
              <a:rPr lang="en-US" dirty="0" err="1"/>
              <a:t>buffer.copy</a:t>
            </a:r>
            <a:r>
              <a:rPr lang="en-US" dirty="0"/>
              <a:t>(</a:t>
            </a:r>
            <a:r>
              <a:rPr lang="en-US" dirty="0" err="1"/>
              <a:t>targetBuffer</a:t>
            </a:r>
            <a:r>
              <a:rPr lang="en-US" dirty="0"/>
              <a:t>, [</a:t>
            </a:r>
            <a:r>
              <a:rPr lang="en-US" dirty="0" err="1"/>
              <a:t>targetStart</a:t>
            </a:r>
            <a:r>
              <a:rPr lang="en-US" dirty="0"/>
              <a:t>], [</a:t>
            </a:r>
            <a:r>
              <a:rPr lang="en-US" dirty="0" err="1"/>
              <a:t>sourceStart</a:t>
            </a:r>
            <a:r>
              <a:rPr lang="en-US" dirty="0"/>
              <a:t>], [</a:t>
            </a:r>
            <a:r>
              <a:rPr lang="en-US" dirty="0" err="1"/>
              <a:t>sourceEnd</a:t>
            </a:r>
            <a:r>
              <a:rPr lang="en-US" dirty="0"/>
              <a:t>]) : It is used to copy the contents of one buffer onto </a:t>
            </a:r>
            <a:r>
              <a:rPr lang="en-US" dirty="0" smtClean="0"/>
              <a:t>another</a:t>
            </a:r>
          </a:p>
          <a:p>
            <a:pPr lvl="1"/>
            <a:endParaRPr lang="en-US" dirty="0"/>
          </a:p>
          <a:p>
            <a:endParaRPr lang="en-US" dirty="0"/>
          </a:p>
          <a:p>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436" y="2524743"/>
            <a:ext cx="5137128" cy="1253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478" y="4950408"/>
            <a:ext cx="5448311" cy="1322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95488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1.5:  Event Handling</a:t>
            </a:r>
            <a:r>
              <a:rPr lang="en-US" dirty="0"/>
              <a:t/>
            </a:r>
            <a:br>
              <a:rPr lang="en-US" dirty="0"/>
            </a:br>
            <a:r>
              <a:rPr lang="en-US" dirty="0"/>
              <a:t>Event Handling in Node</a:t>
            </a:r>
          </a:p>
        </p:txBody>
      </p:sp>
      <p:sp>
        <p:nvSpPr>
          <p:cNvPr id="3" name="Content Placeholder 2"/>
          <p:cNvSpPr>
            <a:spLocks noGrp="1"/>
          </p:cNvSpPr>
          <p:nvPr>
            <p:ph idx="1"/>
          </p:nvPr>
        </p:nvSpPr>
        <p:spPr/>
        <p:txBody>
          <a:bodyPr/>
          <a:lstStyle/>
          <a:p>
            <a:r>
              <a:rPr lang="en-US" dirty="0"/>
              <a:t>In node there are two event handling techniques. They are called callbacks and </a:t>
            </a:r>
            <a:r>
              <a:rPr lang="en-US" dirty="0" err="1"/>
              <a:t>EventEmitter</a:t>
            </a:r>
            <a:r>
              <a:rPr lang="en-US" dirty="0"/>
              <a:t>.</a:t>
            </a:r>
          </a:p>
          <a:p>
            <a:r>
              <a:rPr lang="en-US" dirty="0"/>
              <a:t>Callbacks are for the </a:t>
            </a:r>
            <a:r>
              <a:rPr lang="en-US" dirty="0" err="1"/>
              <a:t>async</a:t>
            </a:r>
            <a:r>
              <a:rPr lang="en-US" dirty="0"/>
              <a:t> equivalent of a function. Any </a:t>
            </a:r>
            <a:r>
              <a:rPr lang="en-US" dirty="0" err="1"/>
              <a:t>async</a:t>
            </a:r>
            <a:r>
              <a:rPr lang="en-US" dirty="0"/>
              <a:t> function in node accepts a callback as it's last parameter</a:t>
            </a:r>
          </a:p>
          <a:p>
            <a:endParaRPr lang="en-US" dirty="0"/>
          </a:p>
        </p:txBody>
      </p:sp>
      <p:sp>
        <p:nvSpPr>
          <p:cNvPr id="4" name="Rounded Rectangle 3"/>
          <p:cNvSpPr/>
          <p:nvPr/>
        </p:nvSpPr>
        <p:spPr>
          <a:xfrm>
            <a:off x="1496291" y="2945078"/>
            <a:ext cx="5035137" cy="3099461"/>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mj-lt"/>
              </a:rPr>
              <a:t>var</a:t>
            </a:r>
            <a:r>
              <a:rPr lang="en-US" dirty="0">
                <a:solidFill>
                  <a:schemeClr val="tx1"/>
                </a:solidFill>
                <a:latin typeface="+mj-lt"/>
              </a:rPr>
              <a:t> </a:t>
            </a:r>
            <a:r>
              <a:rPr lang="en-US" dirty="0" err="1" smtClean="0">
                <a:solidFill>
                  <a:schemeClr val="tx1"/>
                </a:solidFill>
                <a:latin typeface="+mj-lt"/>
              </a:rPr>
              <a:t>myCallback</a:t>
            </a:r>
            <a:r>
              <a:rPr lang="en-US" dirty="0" smtClean="0">
                <a:solidFill>
                  <a:schemeClr val="tx1"/>
                </a:solidFill>
                <a:latin typeface="+mj-lt"/>
              </a:rPr>
              <a:t> = function(data) </a:t>
            </a:r>
            <a:r>
              <a:rPr lang="en-US" dirty="0">
                <a:solidFill>
                  <a:schemeClr val="tx1"/>
                </a:solidFill>
                <a:latin typeface="+mj-lt"/>
              </a:rPr>
              <a:t>{</a:t>
            </a:r>
          </a:p>
          <a:p>
            <a:r>
              <a:rPr lang="en-US" dirty="0">
                <a:solidFill>
                  <a:schemeClr val="tx1"/>
                </a:solidFill>
                <a:latin typeface="+mj-lt"/>
              </a:rPr>
              <a:t>  </a:t>
            </a:r>
            <a:r>
              <a:rPr lang="en-US" dirty="0" smtClean="0">
                <a:solidFill>
                  <a:schemeClr val="tx1"/>
                </a:solidFill>
                <a:latin typeface="+mj-lt"/>
              </a:rPr>
              <a:t>console.log('got data: '+data);</a:t>
            </a:r>
            <a:endParaRPr lang="en-US" dirty="0">
              <a:solidFill>
                <a:schemeClr val="tx1"/>
              </a:solidFill>
              <a:latin typeface="+mj-lt"/>
            </a:endParaRPr>
          </a:p>
          <a:p>
            <a:r>
              <a:rPr lang="en-US" dirty="0">
                <a:solidFill>
                  <a:schemeClr val="tx1"/>
                </a:solidFill>
                <a:latin typeface="+mj-lt"/>
              </a:rPr>
              <a:t>};</a:t>
            </a:r>
          </a:p>
          <a:p>
            <a:endParaRPr lang="en-US" dirty="0">
              <a:solidFill>
                <a:schemeClr val="tx1"/>
              </a:solidFill>
              <a:latin typeface="+mj-lt"/>
            </a:endParaRPr>
          </a:p>
          <a:p>
            <a:r>
              <a:rPr lang="en-US" dirty="0" err="1">
                <a:solidFill>
                  <a:schemeClr val="tx1"/>
                </a:solidFill>
                <a:latin typeface="+mj-lt"/>
              </a:rPr>
              <a:t>var</a:t>
            </a:r>
            <a:r>
              <a:rPr lang="en-US" dirty="0">
                <a:solidFill>
                  <a:schemeClr val="tx1"/>
                </a:solidFill>
                <a:latin typeface="+mj-lt"/>
              </a:rPr>
              <a:t> </a:t>
            </a:r>
            <a:r>
              <a:rPr lang="en-US" dirty="0" err="1" smtClean="0">
                <a:solidFill>
                  <a:schemeClr val="tx1"/>
                </a:solidFill>
                <a:latin typeface="+mj-lt"/>
              </a:rPr>
              <a:t>fn</a:t>
            </a:r>
            <a:r>
              <a:rPr lang="en-US" dirty="0" smtClean="0">
                <a:solidFill>
                  <a:schemeClr val="tx1"/>
                </a:solidFill>
                <a:latin typeface="+mj-lt"/>
              </a:rPr>
              <a:t> </a:t>
            </a:r>
            <a:r>
              <a:rPr lang="en-US" dirty="0">
                <a:solidFill>
                  <a:schemeClr val="tx1"/>
                </a:solidFill>
                <a:latin typeface="+mj-lt"/>
              </a:rPr>
              <a:t>= function(callback) {</a:t>
            </a:r>
          </a:p>
          <a:p>
            <a:r>
              <a:rPr lang="en-US" dirty="0">
                <a:solidFill>
                  <a:schemeClr val="tx1"/>
                </a:solidFill>
                <a:latin typeface="+mj-lt"/>
              </a:rPr>
              <a:t>  </a:t>
            </a:r>
            <a:r>
              <a:rPr lang="en-US" dirty="0" smtClean="0">
                <a:solidFill>
                  <a:schemeClr val="tx1"/>
                </a:solidFill>
                <a:latin typeface="+mj-lt"/>
              </a:rPr>
              <a:t>   callback('Data from Callback');</a:t>
            </a:r>
            <a:endParaRPr lang="en-US" dirty="0">
              <a:solidFill>
                <a:schemeClr val="tx1"/>
              </a:solidFill>
              <a:latin typeface="+mj-lt"/>
            </a:endParaRPr>
          </a:p>
          <a:p>
            <a:r>
              <a:rPr lang="en-US" dirty="0" smtClean="0">
                <a:solidFill>
                  <a:schemeClr val="tx1"/>
                </a:solidFill>
                <a:latin typeface="+mj-lt"/>
              </a:rPr>
              <a:t>};</a:t>
            </a:r>
          </a:p>
          <a:p>
            <a:endParaRPr lang="en-US" dirty="0" smtClean="0">
              <a:solidFill>
                <a:schemeClr val="tx1"/>
              </a:solidFill>
              <a:latin typeface="+mj-lt"/>
            </a:endParaRPr>
          </a:p>
          <a:p>
            <a:r>
              <a:rPr lang="en-US" dirty="0" err="1" smtClean="0">
                <a:solidFill>
                  <a:schemeClr val="tx1"/>
                </a:solidFill>
                <a:latin typeface="+mj-lt"/>
              </a:rPr>
              <a:t>fn</a:t>
            </a:r>
            <a:r>
              <a:rPr lang="en-US" dirty="0" smtClean="0">
                <a:solidFill>
                  <a:schemeClr val="tx1"/>
                </a:solidFill>
                <a:latin typeface="+mj-lt"/>
              </a:rPr>
              <a:t>(</a:t>
            </a:r>
            <a:r>
              <a:rPr lang="en-US" dirty="0" err="1" smtClean="0">
                <a:solidFill>
                  <a:schemeClr val="tx1"/>
                </a:solidFill>
                <a:latin typeface="+mj-lt"/>
              </a:rPr>
              <a:t>myCallback</a:t>
            </a:r>
            <a:r>
              <a:rPr lang="en-US" dirty="0" smtClean="0">
                <a:solidFill>
                  <a:schemeClr val="tx1"/>
                </a:solidFill>
                <a:latin typeface="+mj-lt"/>
              </a:rPr>
              <a:t>);</a:t>
            </a:r>
          </a:p>
          <a:p>
            <a:endParaRPr lang="en-US" dirty="0">
              <a:solidFill>
                <a:schemeClr val="tx1"/>
              </a:solidFill>
              <a:latin typeface="Candara" panose="020E0502030303020204" pitchFamily="34" charset="0"/>
            </a:endParaRPr>
          </a:p>
        </p:txBody>
      </p:sp>
    </p:spTree>
    <p:extLst>
      <p:ext uri="{BB962C8B-B14F-4D97-AF65-F5344CB8AC3E}">
        <p14:creationId xmlns:p14="http://schemas.microsoft.com/office/powerpoint/2010/main" val="593091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1.5:  Event Handling</a:t>
            </a:r>
            <a:r>
              <a:rPr lang="en-US" dirty="0"/>
              <a:t/>
            </a:r>
            <a:br>
              <a:rPr lang="en-US" dirty="0"/>
            </a:br>
            <a:r>
              <a:rPr lang="en-US" dirty="0" err="1"/>
              <a:t>EventEmitter</a:t>
            </a:r>
            <a:endParaRPr lang="en-US" dirty="0"/>
          </a:p>
        </p:txBody>
      </p:sp>
      <p:sp>
        <p:nvSpPr>
          <p:cNvPr id="3" name="Content Placeholder 2"/>
          <p:cNvSpPr>
            <a:spLocks noGrp="1"/>
          </p:cNvSpPr>
          <p:nvPr>
            <p:ph idx="1"/>
          </p:nvPr>
        </p:nvSpPr>
        <p:spPr/>
        <p:txBody>
          <a:bodyPr/>
          <a:lstStyle/>
          <a:p>
            <a:r>
              <a:rPr lang="en-US" dirty="0"/>
              <a:t>In node.js an event can be described simply as a string with a corresponding callback and it can be emitted.</a:t>
            </a:r>
          </a:p>
          <a:p>
            <a:r>
              <a:rPr lang="en-US" dirty="0"/>
              <a:t>The on or </a:t>
            </a:r>
            <a:r>
              <a:rPr lang="en-US" dirty="0" err="1"/>
              <a:t>addListener</a:t>
            </a:r>
            <a:r>
              <a:rPr lang="en-US" dirty="0"/>
              <a:t> method allows us to subscribe the callback to the event.</a:t>
            </a:r>
          </a:p>
          <a:p>
            <a:r>
              <a:rPr lang="en-US" dirty="0"/>
              <a:t>The emit method  "emits" event, which causes the callbacks registered to the event to trigger</a:t>
            </a:r>
            <a:r>
              <a:rPr lang="en-US" dirty="0" smtClean="0"/>
              <a:t>.</a:t>
            </a:r>
          </a:p>
          <a:p>
            <a:endParaRPr lang="en-US" dirty="0"/>
          </a:p>
          <a:p>
            <a:endParaRPr lang="en-US" dirty="0"/>
          </a:p>
          <a:p>
            <a:endParaRPr lang="en-US" dirty="0"/>
          </a:p>
          <a:p>
            <a:endParaRPr lang="en-US" dirty="0"/>
          </a:p>
          <a:p>
            <a:endParaRPr lang="en-US" dirty="0"/>
          </a:p>
        </p:txBody>
      </p:sp>
      <p:sp>
        <p:nvSpPr>
          <p:cNvPr id="4" name="Rounded Rectangle 3"/>
          <p:cNvSpPr/>
          <p:nvPr/>
        </p:nvSpPr>
        <p:spPr>
          <a:xfrm>
            <a:off x="1009405" y="3587080"/>
            <a:ext cx="6032664" cy="2688144"/>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latin typeface="+mj-lt"/>
              </a:rPr>
              <a:t>var</a:t>
            </a:r>
            <a:r>
              <a:rPr lang="en-US" sz="1600" dirty="0">
                <a:solidFill>
                  <a:schemeClr val="tx1"/>
                </a:solidFill>
                <a:latin typeface="+mj-lt"/>
              </a:rPr>
              <a:t> events = require('events');</a:t>
            </a:r>
          </a:p>
          <a:p>
            <a:r>
              <a:rPr lang="en-US" sz="1600" dirty="0" err="1">
                <a:solidFill>
                  <a:schemeClr val="tx1"/>
                </a:solidFill>
                <a:latin typeface="+mj-lt"/>
              </a:rPr>
              <a:t>var</a:t>
            </a:r>
            <a:r>
              <a:rPr lang="en-US" sz="1600" dirty="0">
                <a:solidFill>
                  <a:schemeClr val="tx1"/>
                </a:solidFill>
                <a:latin typeface="+mj-lt"/>
              </a:rPr>
              <a:t> </a:t>
            </a:r>
            <a:r>
              <a:rPr lang="en-US" sz="1600" dirty="0" err="1">
                <a:solidFill>
                  <a:schemeClr val="tx1"/>
                </a:solidFill>
                <a:latin typeface="+mj-lt"/>
              </a:rPr>
              <a:t>eventEmitter</a:t>
            </a:r>
            <a:r>
              <a:rPr lang="en-US" sz="1600" dirty="0">
                <a:solidFill>
                  <a:schemeClr val="tx1"/>
                </a:solidFill>
                <a:latin typeface="+mj-lt"/>
              </a:rPr>
              <a:t> = new </a:t>
            </a:r>
            <a:r>
              <a:rPr lang="en-US" sz="1600" dirty="0" err="1">
                <a:solidFill>
                  <a:schemeClr val="tx1"/>
                </a:solidFill>
                <a:latin typeface="+mj-lt"/>
              </a:rPr>
              <a:t>events.EventEmitter</a:t>
            </a:r>
            <a:r>
              <a:rPr lang="en-US" sz="1600" dirty="0">
                <a:solidFill>
                  <a:schemeClr val="tx1"/>
                </a:solidFill>
                <a:latin typeface="+mj-lt"/>
              </a:rPr>
              <a:t>();</a:t>
            </a:r>
          </a:p>
          <a:p>
            <a:r>
              <a:rPr lang="en-US" sz="1600" dirty="0" err="1">
                <a:solidFill>
                  <a:schemeClr val="tx1"/>
                </a:solidFill>
                <a:latin typeface="+mj-lt"/>
              </a:rPr>
              <a:t>var</a:t>
            </a:r>
            <a:r>
              <a:rPr lang="en-US" sz="1600" dirty="0">
                <a:solidFill>
                  <a:schemeClr val="tx1"/>
                </a:solidFill>
                <a:latin typeface="+mj-lt"/>
              </a:rPr>
              <a:t> </a:t>
            </a:r>
            <a:r>
              <a:rPr lang="en-US" sz="1600" dirty="0" err="1">
                <a:solidFill>
                  <a:schemeClr val="tx1"/>
                </a:solidFill>
                <a:latin typeface="+mj-lt"/>
              </a:rPr>
              <a:t>myCallback</a:t>
            </a:r>
            <a:r>
              <a:rPr lang="en-US" sz="1600" dirty="0">
                <a:solidFill>
                  <a:schemeClr val="tx1"/>
                </a:solidFill>
                <a:latin typeface="+mj-lt"/>
              </a:rPr>
              <a:t> = function(data) {</a:t>
            </a:r>
          </a:p>
          <a:p>
            <a:r>
              <a:rPr lang="en-US" sz="1600" dirty="0">
                <a:solidFill>
                  <a:schemeClr val="tx1"/>
                </a:solidFill>
                <a:latin typeface="+mj-lt"/>
              </a:rPr>
              <a:t>  </a:t>
            </a:r>
            <a:r>
              <a:rPr lang="en-US" sz="1600" dirty="0" smtClean="0">
                <a:solidFill>
                  <a:schemeClr val="tx1"/>
                </a:solidFill>
                <a:latin typeface="+mj-lt"/>
              </a:rPr>
              <a:t>   console.log</a:t>
            </a:r>
            <a:r>
              <a:rPr lang="en-US" sz="1600" dirty="0">
                <a:solidFill>
                  <a:schemeClr val="tx1"/>
                </a:solidFill>
                <a:latin typeface="+mj-lt"/>
              </a:rPr>
              <a:t>(</a:t>
            </a:r>
            <a:r>
              <a:rPr lang="en-US" sz="1600" dirty="0" smtClean="0">
                <a:solidFill>
                  <a:schemeClr val="tx1"/>
                </a:solidFill>
                <a:latin typeface="+mj-lt"/>
              </a:rPr>
              <a:t>'Got </a:t>
            </a:r>
            <a:r>
              <a:rPr lang="en-US" sz="1600" dirty="0">
                <a:solidFill>
                  <a:schemeClr val="tx1"/>
                </a:solidFill>
                <a:latin typeface="+mj-lt"/>
              </a:rPr>
              <a:t>data: '+data);</a:t>
            </a:r>
          </a:p>
          <a:p>
            <a:r>
              <a:rPr lang="en-US" sz="1600" dirty="0" smtClean="0">
                <a:solidFill>
                  <a:schemeClr val="tx1"/>
                </a:solidFill>
                <a:latin typeface="+mj-lt"/>
              </a:rPr>
              <a:t>};</a:t>
            </a:r>
          </a:p>
          <a:p>
            <a:endParaRPr lang="en-US" sz="1600" dirty="0">
              <a:solidFill>
                <a:schemeClr val="tx1"/>
              </a:solidFill>
              <a:latin typeface="+mj-lt"/>
            </a:endParaRPr>
          </a:p>
          <a:p>
            <a:r>
              <a:rPr lang="en-US" sz="1600" dirty="0" err="1">
                <a:solidFill>
                  <a:schemeClr val="tx1"/>
                </a:solidFill>
                <a:latin typeface="+mj-lt"/>
              </a:rPr>
              <a:t>eventEmitter.on</a:t>
            </a:r>
            <a:r>
              <a:rPr lang="en-US" sz="1600" dirty="0">
                <a:solidFill>
                  <a:schemeClr val="tx1"/>
                </a:solidFill>
                <a:latin typeface="+mj-lt"/>
              </a:rPr>
              <a:t>('</a:t>
            </a:r>
            <a:r>
              <a:rPr lang="en-US" sz="1600" dirty="0" err="1">
                <a:solidFill>
                  <a:schemeClr val="tx1"/>
                </a:solidFill>
                <a:latin typeface="+mj-lt"/>
              </a:rPr>
              <a:t>karthikEvent</a:t>
            </a:r>
            <a:r>
              <a:rPr lang="en-US" sz="1600" dirty="0">
                <a:solidFill>
                  <a:schemeClr val="tx1"/>
                </a:solidFill>
                <a:latin typeface="+mj-lt"/>
              </a:rPr>
              <a:t>', </a:t>
            </a:r>
            <a:r>
              <a:rPr lang="en-US" sz="1600" dirty="0" err="1">
                <a:solidFill>
                  <a:schemeClr val="tx1"/>
                </a:solidFill>
                <a:latin typeface="+mj-lt"/>
              </a:rPr>
              <a:t>myCallback</a:t>
            </a:r>
            <a:r>
              <a:rPr lang="en-US" sz="1600" dirty="0">
                <a:solidFill>
                  <a:schemeClr val="tx1"/>
                </a:solidFill>
                <a:latin typeface="+mj-lt"/>
              </a:rPr>
              <a:t>);</a:t>
            </a:r>
          </a:p>
          <a:p>
            <a:r>
              <a:rPr lang="en-US" sz="1600" dirty="0" err="1">
                <a:solidFill>
                  <a:schemeClr val="tx1"/>
                </a:solidFill>
                <a:latin typeface="+mj-lt"/>
              </a:rPr>
              <a:t>var</a:t>
            </a:r>
            <a:r>
              <a:rPr lang="en-US" sz="1600" dirty="0">
                <a:solidFill>
                  <a:schemeClr val="tx1"/>
                </a:solidFill>
                <a:latin typeface="+mj-lt"/>
              </a:rPr>
              <a:t> </a:t>
            </a:r>
            <a:r>
              <a:rPr lang="en-US" sz="1600" dirty="0" err="1">
                <a:solidFill>
                  <a:schemeClr val="tx1"/>
                </a:solidFill>
                <a:latin typeface="+mj-lt"/>
              </a:rPr>
              <a:t>fn</a:t>
            </a:r>
            <a:r>
              <a:rPr lang="en-US" sz="1600" dirty="0">
                <a:solidFill>
                  <a:schemeClr val="tx1"/>
                </a:solidFill>
                <a:latin typeface="+mj-lt"/>
              </a:rPr>
              <a:t> = function() {</a:t>
            </a:r>
          </a:p>
          <a:p>
            <a:r>
              <a:rPr lang="en-US" sz="1600" dirty="0" smtClean="0">
                <a:solidFill>
                  <a:schemeClr val="tx1"/>
                </a:solidFill>
                <a:latin typeface="+mj-lt"/>
              </a:rPr>
              <a:t>      </a:t>
            </a:r>
            <a:r>
              <a:rPr lang="en-US" sz="1600" dirty="0" err="1" smtClean="0">
                <a:solidFill>
                  <a:schemeClr val="tx1"/>
                </a:solidFill>
                <a:latin typeface="+mj-lt"/>
              </a:rPr>
              <a:t>eventEmitter.emit</a:t>
            </a:r>
            <a:r>
              <a:rPr lang="en-US" sz="1600" dirty="0">
                <a:solidFill>
                  <a:schemeClr val="tx1"/>
                </a:solidFill>
                <a:latin typeface="+mj-lt"/>
              </a:rPr>
              <a:t>('</a:t>
            </a:r>
            <a:r>
              <a:rPr lang="en-US" sz="1600" dirty="0" err="1">
                <a:solidFill>
                  <a:schemeClr val="tx1"/>
                </a:solidFill>
                <a:latin typeface="+mj-lt"/>
              </a:rPr>
              <a:t>karthikEvent</a:t>
            </a:r>
            <a:r>
              <a:rPr lang="en-US" sz="1600" dirty="0">
                <a:solidFill>
                  <a:schemeClr val="tx1"/>
                </a:solidFill>
                <a:latin typeface="+mj-lt"/>
              </a:rPr>
              <a:t>','Data from Emitter');</a:t>
            </a:r>
          </a:p>
          <a:p>
            <a:r>
              <a:rPr lang="en-US" sz="1600" dirty="0">
                <a:solidFill>
                  <a:schemeClr val="tx1"/>
                </a:solidFill>
                <a:latin typeface="+mj-lt"/>
              </a:rPr>
              <a:t>};</a:t>
            </a:r>
          </a:p>
          <a:p>
            <a:r>
              <a:rPr lang="en-US" sz="1600" dirty="0" err="1">
                <a:solidFill>
                  <a:schemeClr val="tx1"/>
                </a:solidFill>
                <a:latin typeface="+mj-lt"/>
              </a:rPr>
              <a:t>fn</a:t>
            </a:r>
            <a:r>
              <a:rPr lang="en-US" sz="1600" dirty="0">
                <a:solidFill>
                  <a:schemeClr val="tx1"/>
                </a:solidFill>
                <a:latin typeface="+mj-lt"/>
              </a:rPr>
              <a:t>();</a:t>
            </a:r>
          </a:p>
        </p:txBody>
      </p:sp>
    </p:spTree>
    <p:extLst>
      <p:ext uri="{BB962C8B-B14F-4D97-AF65-F5344CB8AC3E}">
        <p14:creationId xmlns:p14="http://schemas.microsoft.com/office/powerpoint/2010/main" val="2366623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1.5:  Event Handling</a:t>
            </a:r>
            <a:r>
              <a:rPr lang="en-US" dirty="0"/>
              <a:t/>
            </a:r>
            <a:br>
              <a:rPr lang="en-US" dirty="0"/>
            </a:br>
            <a:r>
              <a:rPr lang="en-US" dirty="0" err="1"/>
              <a:t>EventEmitter</a:t>
            </a:r>
            <a:r>
              <a:rPr lang="en-US" dirty="0"/>
              <a:t> Methods</a:t>
            </a:r>
          </a:p>
        </p:txBody>
      </p:sp>
      <p:sp>
        <p:nvSpPr>
          <p:cNvPr id="3" name="Content Placeholder 2"/>
          <p:cNvSpPr>
            <a:spLocks noGrp="1"/>
          </p:cNvSpPr>
          <p:nvPr>
            <p:ph idx="1"/>
          </p:nvPr>
        </p:nvSpPr>
        <p:spPr/>
        <p:txBody>
          <a:bodyPr/>
          <a:lstStyle/>
          <a:p>
            <a:r>
              <a:rPr lang="en-US" dirty="0"/>
              <a:t>All objects which emit events in node are instances of </a:t>
            </a:r>
            <a:r>
              <a:rPr lang="en-US" dirty="0" err="1"/>
              <a:t>events.EventEmitter</a:t>
            </a:r>
            <a:r>
              <a:rPr lang="en-US" dirty="0"/>
              <a:t> which is available inside Event module.</a:t>
            </a:r>
          </a:p>
          <a:p>
            <a:r>
              <a:rPr lang="en-US" dirty="0"/>
              <a:t>We can access the Event module using require("events")</a:t>
            </a:r>
          </a:p>
          <a:p>
            <a:pPr lvl="1"/>
            <a:r>
              <a:rPr lang="en-US" dirty="0" err="1"/>
              <a:t>addListener</a:t>
            </a:r>
            <a:r>
              <a:rPr lang="en-US" dirty="0"/>
              <a:t>(event, listener) / on(event, listener)</a:t>
            </a:r>
          </a:p>
          <a:p>
            <a:pPr lvl="2"/>
            <a:r>
              <a:rPr lang="en-US" dirty="0"/>
              <a:t>Adds a listener to the end of the listeners array for the specified event. Where listener is a function which needs to be executed when an event is emitted.</a:t>
            </a:r>
          </a:p>
          <a:p>
            <a:pPr lvl="1"/>
            <a:r>
              <a:rPr lang="en-US" dirty="0"/>
              <a:t>once(event, listener)</a:t>
            </a:r>
          </a:p>
          <a:p>
            <a:pPr lvl="2"/>
            <a:r>
              <a:rPr lang="en-US" dirty="0"/>
              <a:t>Adds a one time listener for the event. This listener is invoked only the next time the event is fired, after which it is removed.</a:t>
            </a:r>
          </a:p>
          <a:p>
            <a:pPr lvl="1"/>
            <a:r>
              <a:rPr lang="en-US" dirty="0" err="1"/>
              <a:t>removeListener</a:t>
            </a:r>
            <a:r>
              <a:rPr lang="en-US" dirty="0"/>
              <a:t>(event, listener)</a:t>
            </a:r>
          </a:p>
          <a:p>
            <a:pPr lvl="2"/>
            <a:r>
              <a:rPr lang="en-US" dirty="0"/>
              <a:t>Remove a listener from the listener array for the specified event</a:t>
            </a:r>
          </a:p>
          <a:p>
            <a:pPr lvl="1"/>
            <a:r>
              <a:rPr lang="en-US" dirty="0" err="1"/>
              <a:t>removeAllListeners</a:t>
            </a:r>
            <a:r>
              <a:rPr lang="en-US" dirty="0"/>
              <a:t>([event])</a:t>
            </a:r>
          </a:p>
          <a:p>
            <a:pPr lvl="2"/>
            <a:r>
              <a:rPr lang="en-US" dirty="0"/>
              <a:t>Removes all listeners, or those of the specified event</a:t>
            </a:r>
          </a:p>
          <a:p>
            <a:endParaRPr lang="en-US" dirty="0"/>
          </a:p>
          <a:p>
            <a:endParaRPr lang="en-US" dirty="0"/>
          </a:p>
        </p:txBody>
      </p:sp>
    </p:spTree>
    <p:extLst>
      <p:ext uri="{BB962C8B-B14F-4D97-AF65-F5344CB8AC3E}">
        <p14:creationId xmlns:p14="http://schemas.microsoft.com/office/powerpoint/2010/main" val="3463563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1.5:  Event Handling</a:t>
            </a:r>
            <a:r>
              <a:rPr lang="en-US" dirty="0"/>
              <a:t/>
            </a:r>
            <a:br>
              <a:rPr lang="en-US" dirty="0"/>
            </a:br>
            <a:r>
              <a:rPr lang="en-US" dirty="0"/>
              <a:t>Creating an </a:t>
            </a:r>
            <a:r>
              <a:rPr lang="en-US" dirty="0" err="1"/>
              <a:t>EventEmitter</a:t>
            </a:r>
            <a:endParaRPr lang="en-US" dirty="0"/>
          </a:p>
        </p:txBody>
      </p:sp>
      <p:sp>
        <p:nvSpPr>
          <p:cNvPr id="3" name="Content Placeholder 2"/>
          <p:cNvSpPr>
            <a:spLocks noGrp="1"/>
          </p:cNvSpPr>
          <p:nvPr>
            <p:ph idx="1"/>
          </p:nvPr>
        </p:nvSpPr>
        <p:spPr/>
        <p:txBody>
          <a:bodyPr/>
          <a:lstStyle/>
          <a:p>
            <a:r>
              <a:rPr lang="en-US" sz="1800" dirty="0">
                <a:solidFill>
                  <a:schemeClr val="tx1"/>
                </a:solidFill>
              </a:rPr>
              <a:t>We can create Event Emitter pattern by creating a constructor function / pseudo-class and inheriting from the </a:t>
            </a:r>
            <a:r>
              <a:rPr lang="en-US" sz="1800" dirty="0" err="1">
                <a:solidFill>
                  <a:schemeClr val="tx1"/>
                </a:solidFill>
              </a:rPr>
              <a:t>EventEmitter</a:t>
            </a:r>
            <a:r>
              <a:rPr lang="en-US" sz="1800" dirty="0">
                <a:solidFill>
                  <a:schemeClr val="tx1"/>
                </a:solidFill>
              </a:rPr>
              <a:t>.</a:t>
            </a:r>
          </a:p>
          <a:p>
            <a:endParaRPr lang="en-US" sz="1800" dirty="0"/>
          </a:p>
        </p:txBody>
      </p:sp>
      <p:sp>
        <p:nvSpPr>
          <p:cNvPr id="4" name="Rounded Rectangle 3"/>
          <p:cNvSpPr/>
          <p:nvPr/>
        </p:nvSpPr>
        <p:spPr>
          <a:xfrm>
            <a:off x="905811" y="2101177"/>
            <a:ext cx="5708998" cy="4200075"/>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mj-lt"/>
              </a:rPr>
              <a:t>     </a:t>
            </a:r>
            <a:r>
              <a:rPr lang="en-US" sz="1400" dirty="0" err="1" smtClean="0">
                <a:solidFill>
                  <a:schemeClr val="tx1"/>
                </a:solidFill>
                <a:latin typeface="+mj-lt"/>
              </a:rPr>
              <a:t>var</a:t>
            </a:r>
            <a:r>
              <a:rPr lang="en-US" sz="1400" dirty="0" smtClean="0">
                <a:solidFill>
                  <a:schemeClr val="tx1"/>
                </a:solidFill>
                <a:latin typeface="+mj-lt"/>
              </a:rPr>
              <a:t> </a:t>
            </a:r>
            <a:r>
              <a:rPr lang="en-US" sz="1400" dirty="0" err="1">
                <a:solidFill>
                  <a:schemeClr val="tx1"/>
                </a:solidFill>
                <a:latin typeface="+mj-lt"/>
              </a:rPr>
              <a:t>EventEmitter</a:t>
            </a:r>
            <a:r>
              <a:rPr lang="en-US" sz="1400" dirty="0">
                <a:solidFill>
                  <a:schemeClr val="tx1"/>
                </a:solidFill>
                <a:latin typeface="+mj-lt"/>
              </a:rPr>
              <a:t> = require('events').</a:t>
            </a:r>
            <a:r>
              <a:rPr lang="en-US" sz="1400" dirty="0" err="1">
                <a:solidFill>
                  <a:schemeClr val="tx1"/>
                </a:solidFill>
                <a:latin typeface="+mj-lt"/>
              </a:rPr>
              <a:t>EventEmitter</a:t>
            </a:r>
            <a:r>
              <a:rPr lang="en-US" sz="1400" dirty="0">
                <a:solidFill>
                  <a:schemeClr val="tx1"/>
                </a:solidFill>
                <a:latin typeface="+mj-lt"/>
              </a:rPr>
              <a:t>,</a:t>
            </a:r>
          </a:p>
          <a:p>
            <a:r>
              <a:rPr lang="en-US" sz="1400" dirty="0">
                <a:solidFill>
                  <a:schemeClr val="tx1"/>
                </a:solidFill>
                <a:latin typeface="+mj-lt"/>
              </a:rPr>
              <a:t>    </a:t>
            </a:r>
            <a:r>
              <a:rPr lang="en-US" sz="1400" dirty="0" smtClean="0">
                <a:solidFill>
                  <a:schemeClr val="tx1"/>
                </a:solidFill>
                <a:latin typeface="+mj-lt"/>
              </a:rPr>
              <a:t>                           </a:t>
            </a:r>
            <a:r>
              <a:rPr lang="en-US" sz="1400" dirty="0" err="1" smtClean="0">
                <a:solidFill>
                  <a:schemeClr val="tx1"/>
                </a:solidFill>
                <a:latin typeface="+mj-lt"/>
              </a:rPr>
              <a:t>util</a:t>
            </a:r>
            <a:r>
              <a:rPr lang="en-US" sz="1400" dirty="0" smtClean="0">
                <a:solidFill>
                  <a:schemeClr val="tx1"/>
                </a:solidFill>
                <a:latin typeface="+mj-lt"/>
              </a:rPr>
              <a:t> </a:t>
            </a:r>
            <a:r>
              <a:rPr lang="en-US" sz="1400" dirty="0">
                <a:solidFill>
                  <a:schemeClr val="tx1"/>
                </a:solidFill>
                <a:latin typeface="+mj-lt"/>
              </a:rPr>
              <a:t>= require('</a:t>
            </a:r>
            <a:r>
              <a:rPr lang="en-US" sz="1400" dirty="0" err="1">
                <a:solidFill>
                  <a:schemeClr val="tx1"/>
                </a:solidFill>
                <a:latin typeface="+mj-lt"/>
              </a:rPr>
              <a:t>util</a:t>
            </a:r>
            <a:r>
              <a:rPr lang="en-US" sz="1400" dirty="0">
                <a:solidFill>
                  <a:schemeClr val="tx1"/>
                </a:solidFill>
                <a:latin typeface="+mj-lt"/>
              </a:rPr>
              <a:t>');</a:t>
            </a:r>
          </a:p>
          <a:p>
            <a:endParaRPr lang="en-US" sz="1400" dirty="0" smtClean="0">
              <a:solidFill>
                <a:schemeClr val="tx1"/>
              </a:solidFill>
              <a:latin typeface="+mj-lt"/>
            </a:endParaRPr>
          </a:p>
          <a:p>
            <a:r>
              <a:rPr lang="en-US" sz="1400" dirty="0" smtClean="0">
                <a:solidFill>
                  <a:schemeClr val="tx1"/>
                </a:solidFill>
                <a:latin typeface="+mj-lt"/>
              </a:rPr>
              <a:t>    </a:t>
            </a:r>
            <a:r>
              <a:rPr lang="en-US" sz="1400" dirty="0" err="1" smtClean="0">
                <a:solidFill>
                  <a:schemeClr val="tx1"/>
                </a:solidFill>
                <a:latin typeface="+mj-lt"/>
              </a:rPr>
              <a:t>var</a:t>
            </a:r>
            <a:r>
              <a:rPr lang="en-US" sz="1400" dirty="0" smtClean="0">
                <a:solidFill>
                  <a:schemeClr val="tx1"/>
                </a:solidFill>
                <a:latin typeface="+mj-lt"/>
              </a:rPr>
              <a:t> </a:t>
            </a:r>
            <a:r>
              <a:rPr lang="en-US" sz="1400" dirty="0">
                <a:solidFill>
                  <a:schemeClr val="tx1"/>
                </a:solidFill>
                <a:latin typeface="+mj-lt"/>
              </a:rPr>
              <a:t>Foo = function</a:t>
            </a:r>
            <a:r>
              <a:rPr lang="en-US" sz="1400" dirty="0" smtClean="0">
                <a:solidFill>
                  <a:schemeClr val="tx1"/>
                </a:solidFill>
                <a:latin typeface="+mj-lt"/>
              </a:rPr>
              <a:t>(){ }</a:t>
            </a:r>
            <a:endParaRPr lang="en-US" sz="1400" dirty="0">
              <a:solidFill>
                <a:schemeClr val="tx1"/>
              </a:solidFill>
              <a:latin typeface="+mj-lt"/>
            </a:endParaRPr>
          </a:p>
          <a:p>
            <a:endParaRPr lang="en-US" sz="1400" dirty="0">
              <a:solidFill>
                <a:schemeClr val="tx1"/>
              </a:solidFill>
              <a:latin typeface="+mj-lt"/>
            </a:endParaRPr>
          </a:p>
          <a:p>
            <a:r>
              <a:rPr lang="en-US" sz="1400" dirty="0" smtClean="0">
                <a:solidFill>
                  <a:schemeClr val="tx1"/>
                </a:solidFill>
                <a:latin typeface="+mj-lt"/>
              </a:rPr>
              <a:t>    </a:t>
            </a:r>
            <a:r>
              <a:rPr lang="en-US" sz="1400" dirty="0" err="1" smtClean="0">
                <a:solidFill>
                  <a:schemeClr val="tx1"/>
                </a:solidFill>
                <a:latin typeface="+mj-lt"/>
              </a:rPr>
              <a:t>util.inherits</a:t>
            </a:r>
            <a:r>
              <a:rPr lang="en-US" sz="1400" dirty="0" smtClean="0">
                <a:solidFill>
                  <a:schemeClr val="tx1"/>
                </a:solidFill>
                <a:latin typeface="+mj-lt"/>
              </a:rPr>
              <a:t>(Foo</a:t>
            </a:r>
            <a:r>
              <a:rPr lang="en-US" sz="1400" dirty="0">
                <a:solidFill>
                  <a:schemeClr val="tx1"/>
                </a:solidFill>
                <a:latin typeface="+mj-lt"/>
              </a:rPr>
              <a:t>, </a:t>
            </a:r>
            <a:r>
              <a:rPr lang="en-US" sz="1400" dirty="0" err="1">
                <a:solidFill>
                  <a:schemeClr val="tx1"/>
                </a:solidFill>
                <a:latin typeface="+mj-lt"/>
              </a:rPr>
              <a:t>EventEmitter</a:t>
            </a:r>
            <a:r>
              <a:rPr lang="en-US" sz="1400" dirty="0">
                <a:solidFill>
                  <a:schemeClr val="tx1"/>
                </a:solidFill>
                <a:latin typeface="+mj-lt"/>
              </a:rPr>
              <a:t>);</a:t>
            </a:r>
          </a:p>
          <a:p>
            <a:endParaRPr lang="en-US" sz="1400" dirty="0">
              <a:solidFill>
                <a:schemeClr val="tx1"/>
              </a:solidFill>
              <a:latin typeface="+mj-lt"/>
            </a:endParaRPr>
          </a:p>
          <a:p>
            <a:r>
              <a:rPr lang="en-US" sz="1400" dirty="0" smtClean="0">
                <a:solidFill>
                  <a:schemeClr val="tx1"/>
                </a:solidFill>
                <a:latin typeface="+mj-lt"/>
              </a:rPr>
              <a:t>    </a:t>
            </a:r>
            <a:r>
              <a:rPr lang="en-US" sz="1400" dirty="0" err="1" smtClean="0">
                <a:solidFill>
                  <a:schemeClr val="tx1"/>
                </a:solidFill>
                <a:latin typeface="+mj-lt"/>
              </a:rPr>
              <a:t>Foo.prototype.someMethod</a:t>
            </a:r>
            <a:r>
              <a:rPr lang="en-US" sz="1400" dirty="0" smtClean="0">
                <a:solidFill>
                  <a:schemeClr val="tx1"/>
                </a:solidFill>
                <a:latin typeface="+mj-lt"/>
              </a:rPr>
              <a:t> </a:t>
            </a:r>
            <a:r>
              <a:rPr lang="en-US" sz="1400" dirty="0">
                <a:solidFill>
                  <a:schemeClr val="tx1"/>
                </a:solidFill>
                <a:latin typeface="+mj-lt"/>
              </a:rPr>
              <a:t>= function() {</a:t>
            </a:r>
          </a:p>
          <a:p>
            <a:r>
              <a:rPr lang="en-US" sz="1400" dirty="0">
                <a:solidFill>
                  <a:schemeClr val="tx1"/>
                </a:solidFill>
                <a:latin typeface="+mj-lt"/>
              </a:rPr>
              <a:t>   </a:t>
            </a:r>
            <a:r>
              <a:rPr lang="en-US" sz="1400" dirty="0" smtClean="0">
                <a:solidFill>
                  <a:schemeClr val="tx1"/>
                </a:solidFill>
                <a:latin typeface="+mj-lt"/>
              </a:rPr>
              <a:t>       </a:t>
            </a:r>
            <a:r>
              <a:rPr lang="en-US" sz="1400" dirty="0" err="1" smtClean="0">
                <a:solidFill>
                  <a:schemeClr val="tx1"/>
                </a:solidFill>
                <a:latin typeface="+mj-lt"/>
              </a:rPr>
              <a:t>this.emit</a:t>
            </a:r>
            <a:r>
              <a:rPr lang="en-US" sz="1400" dirty="0">
                <a:solidFill>
                  <a:schemeClr val="tx1"/>
                </a:solidFill>
                <a:latin typeface="+mj-lt"/>
              </a:rPr>
              <a:t>('</a:t>
            </a:r>
            <a:r>
              <a:rPr lang="en-US" sz="1400" dirty="0" err="1">
                <a:solidFill>
                  <a:schemeClr val="tx1"/>
                </a:solidFill>
                <a:latin typeface="+mj-lt"/>
              </a:rPr>
              <a:t>customEvent</a:t>
            </a:r>
            <a:r>
              <a:rPr lang="en-US" sz="1400" dirty="0">
                <a:solidFill>
                  <a:schemeClr val="tx1"/>
                </a:solidFill>
                <a:latin typeface="+mj-lt"/>
              </a:rPr>
              <a:t>', 'Data from Some Method');</a:t>
            </a:r>
          </a:p>
          <a:p>
            <a:r>
              <a:rPr lang="en-US" sz="1400" dirty="0" smtClean="0">
                <a:solidFill>
                  <a:schemeClr val="tx1"/>
                </a:solidFill>
                <a:latin typeface="+mj-lt"/>
              </a:rPr>
              <a:t>    }</a:t>
            </a:r>
            <a:endParaRPr lang="en-US" sz="1400" dirty="0">
              <a:solidFill>
                <a:schemeClr val="tx1"/>
              </a:solidFill>
              <a:latin typeface="+mj-lt"/>
            </a:endParaRPr>
          </a:p>
          <a:p>
            <a:endParaRPr lang="en-US" sz="1400" dirty="0">
              <a:solidFill>
                <a:schemeClr val="tx1"/>
              </a:solidFill>
              <a:latin typeface="+mj-lt"/>
            </a:endParaRPr>
          </a:p>
          <a:p>
            <a:r>
              <a:rPr lang="en-US" sz="1400" dirty="0" smtClean="0">
                <a:solidFill>
                  <a:schemeClr val="tx1"/>
                </a:solidFill>
                <a:latin typeface="+mj-lt"/>
              </a:rPr>
              <a:t>     </a:t>
            </a:r>
            <a:r>
              <a:rPr lang="en-US" sz="1400" dirty="0" err="1" smtClean="0">
                <a:solidFill>
                  <a:schemeClr val="tx1"/>
                </a:solidFill>
                <a:latin typeface="+mj-lt"/>
              </a:rPr>
              <a:t>var</a:t>
            </a:r>
            <a:r>
              <a:rPr lang="en-US" sz="1400" dirty="0" smtClean="0">
                <a:solidFill>
                  <a:schemeClr val="tx1"/>
                </a:solidFill>
                <a:latin typeface="+mj-lt"/>
              </a:rPr>
              <a:t> </a:t>
            </a:r>
            <a:r>
              <a:rPr lang="en-US" sz="1400" dirty="0" err="1">
                <a:solidFill>
                  <a:schemeClr val="tx1"/>
                </a:solidFill>
                <a:latin typeface="+mj-lt"/>
              </a:rPr>
              <a:t>fooObj</a:t>
            </a:r>
            <a:r>
              <a:rPr lang="en-US" sz="1400" dirty="0">
                <a:solidFill>
                  <a:schemeClr val="tx1"/>
                </a:solidFill>
                <a:latin typeface="+mj-lt"/>
              </a:rPr>
              <a:t> = new Foo();</a:t>
            </a:r>
          </a:p>
          <a:p>
            <a:r>
              <a:rPr lang="en-US" sz="1400" dirty="0" smtClean="0">
                <a:solidFill>
                  <a:schemeClr val="tx1"/>
                </a:solidFill>
                <a:latin typeface="+mj-lt"/>
              </a:rPr>
              <a:t>     </a:t>
            </a:r>
            <a:r>
              <a:rPr lang="en-US" sz="1400" dirty="0" err="1" smtClean="0">
                <a:solidFill>
                  <a:schemeClr val="tx1"/>
                </a:solidFill>
                <a:latin typeface="+mj-lt"/>
              </a:rPr>
              <a:t>fooObj.on</a:t>
            </a:r>
            <a:r>
              <a:rPr lang="en-US" sz="1400" dirty="0">
                <a:solidFill>
                  <a:schemeClr val="tx1"/>
                </a:solidFill>
                <a:latin typeface="+mj-lt"/>
              </a:rPr>
              <a:t>('</a:t>
            </a:r>
            <a:r>
              <a:rPr lang="en-US" sz="1400" dirty="0" err="1">
                <a:solidFill>
                  <a:schemeClr val="tx1"/>
                </a:solidFill>
                <a:latin typeface="+mj-lt"/>
              </a:rPr>
              <a:t>customEvent</a:t>
            </a:r>
            <a:r>
              <a:rPr lang="en-US" sz="1400" dirty="0">
                <a:solidFill>
                  <a:schemeClr val="tx1"/>
                </a:solidFill>
                <a:latin typeface="+mj-lt"/>
              </a:rPr>
              <a:t>',function(</a:t>
            </a:r>
            <a:r>
              <a:rPr lang="en-US" sz="1400" dirty="0" err="1">
                <a:solidFill>
                  <a:schemeClr val="tx1"/>
                </a:solidFill>
                <a:latin typeface="+mj-lt"/>
              </a:rPr>
              <a:t>arg</a:t>
            </a:r>
            <a:r>
              <a:rPr lang="en-US" sz="1400" dirty="0">
                <a:solidFill>
                  <a:schemeClr val="tx1"/>
                </a:solidFill>
                <a:latin typeface="+mj-lt"/>
              </a:rPr>
              <a:t>){</a:t>
            </a:r>
          </a:p>
          <a:p>
            <a:r>
              <a:rPr lang="en-US" sz="1400" dirty="0">
                <a:solidFill>
                  <a:schemeClr val="tx1"/>
                </a:solidFill>
                <a:latin typeface="+mj-lt"/>
              </a:rPr>
              <a:t>	console.log('Custom Event Occurred : '+</a:t>
            </a:r>
            <a:r>
              <a:rPr lang="en-US" sz="1400" dirty="0" err="1">
                <a:solidFill>
                  <a:schemeClr val="tx1"/>
                </a:solidFill>
                <a:latin typeface="+mj-lt"/>
              </a:rPr>
              <a:t>arg</a:t>
            </a:r>
            <a:r>
              <a:rPr lang="en-US" sz="1400" dirty="0">
                <a:solidFill>
                  <a:schemeClr val="tx1"/>
                </a:solidFill>
                <a:latin typeface="+mj-lt"/>
              </a:rPr>
              <a:t>);</a:t>
            </a:r>
          </a:p>
          <a:p>
            <a:r>
              <a:rPr lang="en-US" sz="1400" dirty="0" smtClean="0">
                <a:solidFill>
                  <a:schemeClr val="tx1"/>
                </a:solidFill>
                <a:latin typeface="+mj-lt"/>
              </a:rPr>
              <a:t>     });</a:t>
            </a:r>
          </a:p>
          <a:p>
            <a:endParaRPr lang="en-US" sz="1400" dirty="0">
              <a:solidFill>
                <a:schemeClr val="tx1"/>
              </a:solidFill>
              <a:latin typeface="+mj-lt"/>
            </a:endParaRPr>
          </a:p>
          <a:p>
            <a:r>
              <a:rPr lang="en-US" sz="1400" dirty="0" smtClean="0">
                <a:solidFill>
                  <a:schemeClr val="tx1"/>
                </a:solidFill>
                <a:latin typeface="+mj-lt"/>
              </a:rPr>
              <a:t>    </a:t>
            </a:r>
            <a:r>
              <a:rPr lang="en-US" sz="1400" dirty="0" err="1" smtClean="0">
                <a:solidFill>
                  <a:schemeClr val="tx1"/>
                </a:solidFill>
                <a:latin typeface="+mj-lt"/>
              </a:rPr>
              <a:t>fooObj.someMethod</a:t>
            </a:r>
            <a:r>
              <a:rPr lang="en-US" sz="1400" dirty="0">
                <a:solidFill>
                  <a:schemeClr val="tx1"/>
                </a:solidFill>
                <a:latin typeface="+mj-lt"/>
              </a:rPr>
              <a:t>();</a:t>
            </a:r>
          </a:p>
        </p:txBody>
      </p:sp>
    </p:spTree>
    <p:extLst>
      <p:ext uri="{BB962C8B-B14F-4D97-AF65-F5344CB8AC3E}">
        <p14:creationId xmlns:p14="http://schemas.microsoft.com/office/powerpoint/2010/main" val="2856147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1.6:  Working with File System &amp; Streams</a:t>
            </a:r>
            <a:r>
              <a:rPr lang="en-US" dirty="0"/>
              <a:t/>
            </a:r>
            <a:br>
              <a:rPr lang="en-US" dirty="0"/>
            </a:br>
            <a:r>
              <a:rPr lang="en-US" dirty="0"/>
              <a:t>File System Module</a:t>
            </a:r>
          </a:p>
        </p:txBody>
      </p:sp>
      <p:sp>
        <p:nvSpPr>
          <p:cNvPr id="5" name="Content Placeholder 4"/>
          <p:cNvSpPr>
            <a:spLocks noGrp="1"/>
          </p:cNvSpPr>
          <p:nvPr>
            <p:ph idx="1"/>
          </p:nvPr>
        </p:nvSpPr>
        <p:spPr/>
        <p:txBody>
          <a:bodyPr/>
          <a:lstStyle/>
          <a:p>
            <a:r>
              <a:rPr lang="en-US" sz="2000" dirty="0"/>
              <a:t>By default Node.js installations come with the file system module.</a:t>
            </a:r>
          </a:p>
          <a:p>
            <a:r>
              <a:rPr lang="en-US" sz="2000" dirty="0"/>
              <a:t>This module provides a wrapper for the standard file I/O operations. </a:t>
            </a:r>
          </a:p>
          <a:p>
            <a:r>
              <a:rPr lang="en-US" sz="2000" dirty="0"/>
              <a:t>We can access the file system module using require("fs")</a:t>
            </a:r>
          </a:p>
          <a:p>
            <a:r>
              <a:rPr lang="en-US" sz="2000" dirty="0"/>
              <a:t>All the methods in this module has asynchronous and synchronous forms. </a:t>
            </a:r>
          </a:p>
          <a:p>
            <a:r>
              <a:rPr lang="en-US" sz="2000" dirty="0"/>
              <a:t>synchronous methods in this module ends with 'Sync'. For instance </a:t>
            </a:r>
            <a:r>
              <a:rPr lang="en-US" sz="2000" dirty="0" err="1"/>
              <a:t>renameSync</a:t>
            </a:r>
            <a:r>
              <a:rPr lang="en-US" sz="2000" dirty="0"/>
              <a:t> is the synchronous method for rename asynchronous method.</a:t>
            </a:r>
          </a:p>
          <a:p>
            <a:r>
              <a:rPr lang="en-US" sz="2000" dirty="0"/>
              <a:t>The asynchronous form always take a completion callback as its last argument. The arguments passed to the completion callback depend on the method, but the first argument is always reserved for an exception. If the operation was completed successfully, then the first argument will be null or undefined.</a:t>
            </a:r>
          </a:p>
          <a:p>
            <a:r>
              <a:rPr lang="en-US" sz="2000" dirty="0"/>
              <a:t>When using the synchronous form any exceptions are immediately thrown. You can use try/catch to handle exceptions or allow them to bubble up.</a:t>
            </a:r>
          </a:p>
          <a:p>
            <a:endParaRPr lang="en-US" sz="2000" dirty="0"/>
          </a:p>
        </p:txBody>
      </p:sp>
    </p:spTree>
    <p:extLst>
      <p:ext uri="{BB962C8B-B14F-4D97-AF65-F5344CB8AC3E}">
        <p14:creationId xmlns:p14="http://schemas.microsoft.com/office/powerpoint/2010/main" val="796160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Working with File System &amp; Streams</a:t>
            </a:r>
            <a:r>
              <a:rPr lang="en-US" dirty="0"/>
              <a:t/>
            </a:r>
            <a:br>
              <a:rPr lang="en-US" dirty="0"/>
            </a:br>
            <a:r>
              <a:rPr lang="en-US" dirty="0"/>
              <a:t>File I/O methods</a:t>
            </a:r>
          </a:p>
        </p:txBody>
      </p:sp>
      <p:sp>
        <p:nvSpPr>
          <p:cNvPr id="3" name="Content Placeholder 2"/>
          <p:cNvSpPr>
            <a:spLocks noGrp="1"/>
          </p:cNvSpPr>
          <p:nvPr>
            <p:ph idx="1"/>
          </p:nvPr>
        </p:nvSpPr>
        <p:spPr/>
        <p:txBody>
          <a:bodyPr/>
          <a:lstStyle/>
          <a:p>
            <a:r>
              <a:rPr lang="en-US" dirty="0" err="1"/>
              <a:t>fs.stat</a:t>
            </a:r>
            <a:r>
              <a:rPr lang="en-US" dirty="0"/>
              <a:t>(path, callback) </a:t>
            </a:r>
          </a:p>
          <a:p>
            <a:pPr lvl="1"/>
            <a:r>
              <a:rPr lang="en-US" dirty="0"/>
              <a:t>Used to retrieve meta-info on a file or directory.</a:t>
            </a:r>
          </a:p>
          <a:p>
            <a:r>
              <a:rPr lang="en-US" dirty="0" err="1"/>
              <a:t>fs.readFile</a:t>
            </a:r>
            <a:r>
              <a:rPr lang="en-US" dirty="0"/>
              <a:t>(filename, [options], callback)</a:t>
            </a:r>
          </a:p>
          <a:p>
            <a:pPr lvl="1"/>
            <a:r>
              <a:rPr lang="en-US" dirty="0"/>
              <a:t>Asynchronously reads the entire contents of a file.</a:t>
            </a:r>
          </a:p>
          <a:p>
            <a:r>
              <a:rPr lang="en-US" dirty="0" err="1"/>
              <a:t>fs.writeFile</a:t>
            </a:r>
            <a:r>
              <a:rPr lang="en-US" dirty="0"/>
              <a:t>(filename, data, [options], callback)</a:t>
            </a:r>
          </a:p>
          <a:p>
            <a:pPr lvl="1"/>
            <a:r>
              <a:rPr lang="en-US" dirty="0"/>
              <a:t>Asynchronously writes data to a file, replacing the file if it already exists. Data can be a string or a buffer.</a:t>
            </a:r>
          </a:p>
          <a:p>
            <a:r>
              <a:rPr lang="en-US" dirty="0" err="1"/>
              <a:t>fs.unlink</a:t>
            </a:r>
            <a:r>
              <a:rPr lang="en-US" dirty="0"/>
              <a:t>(path, callback) </a:t>
            </a:r>
          </a:p>
          <a:p>
            <a:pPr lvl="1"/>
            <a:r>
              <a:rPr lang="en-US" dirty="0"/>
              <a:t>Asynchronously deletes  a file.</a:t>
            </a:r>
          </a:p>
          <a:p>
            <a:r>
              <a:rPr lang="en-US" dirty="0" err="1"/>
              <a:t>fs.watchFile</a:t>
            </a:r>
            <a:r>
              <a:rPr lang="en-US" dirty="0"/>
              <a:t>(filename, [options], listener)</a:t>
            </a:r>
          </a:p>
          <a:p>
            <a:pPr lvl="1"/>
            <a:r>
              <a:rPr lang="en-US" dirty="0"/>
              <a:t>Watch for changes on filename. The callback listener will be called each time the file is accessed. Second argument is optional by default it is { persistent: true, interval: 5007 }. The listener gets two arguments the current stat object and the previous stat object.</a:t>
            </a:r>
          </a:p>
          <a:p>
            <a:endParaRPr lang="en-US" dirty="0"/>
          </a:p>
        </p:txBody>
      </p:sp>
    </p:spTree>
    <p:extLst>
      <p:ext uri="{BB962C8B-B14F-4D97-AF65-F5344CB8AC3E}">
        <p14:creationId xmlns:p14="http://schemas.microsoft.com/office/powerpoint/2010/main" val="3003778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Working with File System &amp; Streams</a:t>
            </a:r>
            <a:r>
              <a:rPr lang="en-US" dirty="0"/>
              <a:t/>
            </a:r>
            <a:br>
              <a:rPr lang="en-US" dirty="0"/>
            </a:br>
            <a:r>
              <a:rPr lang="en-US" dirty="0"/>
              <a:t>File I/O methods</a:t>
            </a:r>
          </a:p>
        </p:txBody>
      </p:sp>
      <p:sp>
        <p:nvSpPr>
          <p:cNvPr id="3" name="Content Placeholder 2"/>
          <p:cNvSpPr>
            <a:spLocks noGrp="1"/>
          </p:cNvSpPr>
          <p:nvPr>
            <p:ph idx="1"/>
          </p:nvPr>
        </p:nvSpPr>
        <p:spPr/>
        <p:txBody>
          <a:bodyPr/>
          <a:lstStyle/>
          <a:p>
            <a:r>
              <a:rPr lang="en-US" dirty="0" err="1"/>
              <a:t>fs.exists</a:t>
            </a:r>
            <a:r>
              <a:rPr lang="en-US" dirty="0"/>
              <a:t>(path, callback)</a:t>
            </a:r>
          </a:p>
          <a:p>
            <a:pPr lvl="1"/>
            <a:r>
              <a:rPr lang="en-US" dirty="0"/>
              <a:t>Test whether or not the given path exists by checking with the file system. The callback argument assigned with either true or false based on the existence.</a:t>
            </a:r>
          </a:p>
          <a:p>
            <a:r>
              <a:rPr lang="en-US" dirty="0" err="1"/>
              <a:t>fs.rmdir</a:t>
            </a:r>
            <a:r>
              <a:rPr lang="en-US" dirty="0"/>
              <a:t>(path, callback)</a:t>
            </a:r>
          </a:p>
          <a:p>
            <a:pPr lvl="1"/>
            <a:r>
              <a:rPr lang="en-US" dirty="0"/>
              <a:t>Asynchronously removes the directory. </a:t>
            </a:r>
          </a:p>
          <a:p>
            <a:r>
              <a:rPr lang="en-US" dirty="0" err="1"/>
              <a:t>fs.mkdir</a:t>
            </a:r>
            <a:r>
              <a:rPr lang="en-US" dirty="0"/>
              <a:t>(path, [mode], callback)</a:t>
            </a:r>
          </a:p>
          <a:p>
            <a:pPr lvl="1"/>
            <a:r>
              <a:rPr lang="en-US" dirty="0"/>
              <a:t>Asynchronously created the directory. </a:t>
            </a:r>
          </a:p>
          <a:p>
            <a:r>
              <a:rPr lang="en-US" dirty="0" err="1"/>
              <a:t>fs.open</a:t>
            </a:r>
            <a:r>
              <a:rPr lang="en-US" dirty="0"/>
              <a:t>(path, flags, [mode], callback)</a:t>
            </a:r>
          </a:p>
          <a:p>
            <a:pPr lvl="1"/>
            <a:r>
              <a:rPr lang="en-US" dirty="0"/>
              <a:t>Asynchronously open the file.	</a:t>
            </a:r>
          </a:p>
          <a:p>
            <a:r>
              <a:rPr lang="en-US" dirty="0" err="1"/>
              <a:t>fs.close</a:t>
            </a:r>
            <a:r>
              <a:rPr lang="en-US" dirty="0"/>
              <a:t>(</a:t>
            </a:r>
            <a:r>
              <a:rPr lang="en-US" dirty="0" err="1"/>
              <a:t>fd</a:t>
            </a:r>
            <a:r>
              <a:rPr lang="en-US" dirty="0"/>
              <a:t>, callback)</a:t>
            </a:r>
          </a:p>
          <a:p>
            <a:pPr lvl="1"/>
            <a:r>
              <a:rPr lang="en-US" dirty="0"/>
              <a:t>Asynchronously closes the file. </a:t>
            </a:r>
          </a:p>
          <a:p>
            <a:r>
              <a:rPr lang="en-US" dirty="0" err="1"/>
              <a:t>fs.read</a:t>
            </a:r>
            <a:r>
              <a:rPr lang="en-US" dirty="0"/>
              <a:t>(</a:t>
            </a:r>
            <a:r>
              <a:rPr lang="en-US" dirty="0" err="1"/>
              <a:t>fd</a:t>
            </a:r>
            <a:r>
              <a:rPr lang="en-US" dirty="0"/>
              <a:t>, buffer, offset, length, position, callback)</a:t>
            </a:r>
          </a:p>
          <a:p>
            <a:pPr lvl="1"/>
            <a:r>
              <a:rPr lang="en-US" dirty="0"/>
              <a:t>Read data from the file specified by </a:t>
            </a:r>
            <a:r>
              <a:rPr lang="en-US" dirty="0" err="1"/>
              <a:t>fd</a:t>
            </a:r>
            <a:r>
              <a:rPr lang="en-US" dirty="0"/>
              <a:t>. </a:t>
            </a:r>
          </a:p>
          <a:p>
            <a:endParaRPr lang="en-US" dirty="0"/>
          </a:p>
        </p:txBody>
      </p:sp>
    </p:spTree>
    <p:extLst>
      <p:ext uri="{BB962C8B-B14F-4D97-AF65-F5344CB8AC3E}">
        <p14:creationId xmlns:p14="http://schemas.microsoft.com/office/powerpoint/2010/main" val="255930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1.6:  Working with File System &amp; Streams</a:t>
            </a:r>
            <a:r>
              <a:rPr lang="en-US" dirty="0"/>
              <a:t/>
            </a:r>
            <a:br>
              <a:rPr lang="en-US" dirty="0"/>
            </a:br>
            <a:r>
              <a:rPr lang="en-US" dirty="0"/>
              <a:t>Stream</a:t>
            </a:r>
          </a:p>
        </p:txBody>
      </p:sp>
      <p:sp>
        <p:nvSpPr>
          <p:cNvPr id="5" name="Content Placeholder 4"/>
          <p:cNvSpPr>
            <a:spLocks noGrp="1"/>
          </p:cNvSpPr>
          <p:nvPr>
            <p:ph idx="1"/>
          </p:nvPr>
        </p:nvSpPr>
        <p:spPr/>
        <p:txBody>
          <a:bodyPr/>
          <a:lstStyle/>
          <a:p>
            <a:r>
              <a:rPr lang="en-US" dirty="0"/>
              <a:t>A stream is an abstract interface implemented by various objects in Node. They represent inbound (</a:t>
            </a:r>
            <a:r>
              <a:rPr lang="en-US" dirty="0" err="1"/>
              <a:t>ReadStream</a:t>
            </a:r>
            <a:r>
              <a:rPr lang="en-US" dirty="0"/>
              <a:t>) or outbound (</a:t>
            </a:r>
            <a:r>
              <a:rPr lang="en-US" dirty="0" err="1"/>
              <a:t>WriteStream</a:t>
            </a:r>
            <a:r>
              <a:rPr lang="en-US" dirty="0"/>
              <a:t>) flow of data.</a:t>
            </a:r>
          </a:p>
          <a:p>
            <a:r>
              <a:rPr lang="en-US" dirty="0"/>
              <a:t>Streams are readable, writable, or both (Duplex). </a:t>
            </a:r>
          </a:p>
          <a:p>
            <a:r>
              <a:rPr lang="en-US" dirty="0"/>
              <a:t>All streams are instances of </a:t>
            </a:r>
            <a:r>
              <a:rPr lang="en-US" dirty="0" err="1"/>
              <a:t>EventEmitter</a:t>
            </a:r>
            <a:r>
              <a:rPr lang="en-US" dirty="0"/>
              <a:t>. </a:t>
            </a:r>
          </a:p>
          <a:p>
            <a:r>
              <a:rPr lang="en-US" dirty="0"/>
              <a:t>Stream base classes can be loaded using require('stream')</a:t>
            </a:r>
          </a:p>
          <a:p>
            <a:r>
              <a:rPr lang="en-US" dirty="0" err="1"/>
              <a:t>ReadStream</a:t>
            </a:r>
            <a:r>
              <a:rPr lang="en-US" dirty="0"/>
              <a:t> is like an outlet of data, once it is created we can wait for the data, pause it, resume it and indicates when it is actually end.</a:t>
            </a:r>
          </a:p>
          <a:p>
            <a:r>
              <a:rPr lang="en-US" dirty="0" err="1"/>
              <a:t>WriteStream</a:t>
            </a:r>
            <a:r>
              <a:rPr lang="en-US" dirty="0"/>
              <a:t> is an abstraction on where we can send data to. It can be a file or a network connection or even an object that outputs data that was transformed(when zipping a file)</a:t>
            </a:r>
          </a:p>
          <a:p>
            <a:endParaRPr lang="en-US" dirty="0"/>
          </a:p>
        </p:txBody>
      </p:sp>
    </p:spTree>
    <p:extLst>
      <p:ext uri="{BB962C8B-B14F-4D97-AF65-F5344CB8AC3E}">
        <p14:creationId xmlns:p14="http://schemas.microsoft.com/office/powerpoint/2010/main" val="35262703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Working with File System &amp; Streams</a:t>
            </a:r>
            <a:r>
              <a:rPr lang="en-US" dirty="0"/>
              <a:t/>
            </a:r>
            <a:br>
              <a:rPr lang="en-US" dirty="0"/>
            </a:br>
            <a:r>
              <a:rPr lang="en-US" dirty="0"/>
              <a:t>Readable Stream</a:t>
            </a:r>
          </a:p>
        </p:txBody>
      </p:sp>
      <p:sp>
        <p:nvSpPr>
          <p:cNvPr id="3" name="Content Placeholder 2"/>
          <p:cNvSpPr>
            <a:spLocks noGrp="1"/>
          </p:cNvSpPr>
          <p:nvPr>
            <p:ph idx="1"/>
          </p:nvPr>
        </p:nvSpPr>
        <p:spPr/>
        <p:txBody>
          <a:bodyPr/>
          <a:lstStyle/>
          <a:p>
            <a:r>
              <a:rPr lang="en-US" dirty="0" err="1"/>
              <a:t>ReadStream</a:t>
            </a:r>
            <a:r>
              <a:rPr lang="en-US" dirty="0"/>
              <a:t> is like an outlet of data, which is an abstraction for a source of data that you are reading from</a:t>
            </a:r>
          </a:p>
          <a:p>
            <a:r>
              <a:rPr lang="en-US" dirty="0"/>
              <a:t>A Readable stream will not start emitting data until you indicate that you are ready to receive it.</a:t>
            </a:r>
          </a:p>
          <a:p>
            <a:r>
              <a:rPr lang="en-US" dirty="0"/>
              <a:t>Readable streams have two "modes": a flowing mode and a non-flowing mode. </a:t>
            </a:r>
          </a:p>
          <a:p>
            <a:pPr lvl="1"/>
            <a:r>
              <a:rPr lang="en-US" dirty="0"/>
              <a:t>In flowing mode, data is read from the underlying system and provided to your program as fast as possible. </a:t>
            </a:r>
          </a:p>
          <a:p>
            <a:pPr lvl="1"/>
            <a:r>
              <a:rPr lang="en-US" dirty="0"/>
              <a:t>In non-flowing mode, you must explicitly call </a:t>
            </a:r>
            <a:r>
              <a:rPr lang="en-US" dirty="0" err="1"/>
              <a:t>stream.read</a:t>
            </a:r>
            <a:r>
              <a:rPr lang="en-US" dirty="0"/>
              <a:t>() to get chunks of data out.</a:t>
            </a:r>
          </a:p>
          <a:p>
            <a:r>
              <a:rPr lang="en-US" dirty="0"/>
              <a:t>Readable streams can emit the following events</a:t>
            </a:r>
          </a:p>
          <a:p>
            <a:pPr lvl="1"/>
            <a:r>
              <a:rPr lang="en-US" dirty="0"/>
              <a:t>'readable' :  This event is fired when a chunk of data can be read from the stream.</a:t>
            </a:r>
          </a:p>
          <a:p>
            <a:pPr lvl="1"/>
            <a:r>
              <a:rPr lang="en-US" dirty="0"/>
              <a:t>'data' :  This event is fired when the data is available. It will switch the stream  to flowing mode when it is attached. It is the best way to get the data from stream as soon as possible.</a:t>
            </a:r>
          </a:p>
          <a:p>
            <a:endParaRPr lang="en-US" dirty="0"/>
          </a:p>
        </p:txBody>
      </p:sp>
    </p:spTree>
    <p:extLst>
      <p:ext uri="{BB962C8B-B14F-4D97-AF65-F5344CB8AC3E}">
        <p14:creationId xmlns:p14="http://schemas.microsoft.com/office/powerpoint/2010/main" val="3255537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1.1: JavaScript Essentials</a:t>
            </a:r>
            <a:br>
              <a:rPr lang="en-US" sz="1200" dirty="0"/>
            </a:br>
            <a:r>
              <a:rPr lang="en-US" dirty="0"/>
              <a:t>Stack, Heap and Queue</a:t>
            </a:r>
          </a:p>
        </p:txBody>
      </p:sp>
      <p:sp>
        <p:nvSpPr>
          <p:cNvPr id="2" name="Content Placeholder 1"/>
          <p:cNvSpPr>
            <a:spLocks noGrp="1"/>
          </p:cNvSpPr>
          <p:nvPr>
            <p:ph idx="1"/>
          </p:nvPr>
        </p:nvSpPr>
        <p:spPr/>
        <p:txBody>
          <a:bodyPr/>
          <a:lstStyle/>
          <a:p>
            <a:r>
              <a:rPr lang="en-US" dirty="0"/>
              <a:t>Different browsers have different JavaScript engines (e.g. Chrome has V8, Firefox has </a:t>
            </a:r>
            <a:r>
              <a:rPr lang="en-US" dirty="0" err="1"/>
              <a:t>OdinMonkey</a:t>
            </a:r>
            <a:r>
              <a:rPr lang="en-US" dirty="0"/>
              <a:t> and IE has Chakra)</a:t>
            </a:r>
          </a:p>
          <a:p>
            <a:r>
              <a:rPr lang="en-US" dirty="0"/>
              <a:t>JavaScript engine has three important features. They are Stack, Heap and Queue</a:t>
            </a:r>
          </a:p>
          <a:p>
            <a:r>
              <a:rPr lang="en-US" dirty="0"/>
              <a:t>Each browser will implement these features differently, but all does the same.</a:t>
            </a:r>
          </a:p>
          <a:p>
            <a:r>
              <a:rPr lang="en-US" dirty="0"/>
              <a:t>Stack </a:t>
            </a:r>
          </a:p>
          <a:p>
            <a:pPr lvl="1"/>
            <a:r>
              <a:rPr lang="en-US" dirty="0"/>
              <a:t>Currently running functions gets added to the stack(frame). Pops out from the once it completes its execution.</a:t>
            </a:r>
          </a:p>
          <a:p>
            <a:r>
              <a:rPr lang="en-US" dirty="0"/>
              <a:t>Heap </a:t>
            </a:r>
          </a:p>
          <a:p>
            <a:pPr lvl="1"/>
            <a:r>
              <a:rPr lang="en-US" dirty="0"/>
              <a:t>Memory allocation happened here. It is a bunch of memory where object’s live in a unordered manner.</a:t>
            </a:r>
          </a:p>
          <a:p>
            <a:r>
              <a:rPr lang="en-US" dirty="0"/>
              <a:t>Queue</a:t>
            </a:r>
          </a:p>
          <a:p>
            <a:pPr lvl="1"/>
            <a:r>
              <a:rPr lang="en-US" dirty="0"/>
              <a:t>function calls are queued up which gets added to the stack once it is empty.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Working with File System &amp; Streams</a:t>
            </a:r>
            <a:r>
              <a:rPr lang="en-US" dirty="0"/>
              <a:t/>
            </a:r>
            <a:br>
              <a:rPr lang="en-US" dirty="0"/>
            </a:br>
            <a:r>
              <a:rPr lang="en-US" dirty="0"/>
              <a:t>Readable Stream</a:t>
            </a:r>
          </a:p>
        </p:txBody>
      </p:sp>
      <p:sp>
        <p:nvSpPr>
          <p:cNvPr id="3" name="Content Placeholder 2"/>
          <p:cNvSpPr>
            <a:spLocks noGrp="1"/>
          </p:cNvSpPr>
          <p:nvPr>
            <p:ph idx="1"/>
          </p:nvPr>
        </p:nvSpPr>
        <p:spPr/>
        <p:txBody>
          <a:bodyPr/>
          <a:lstStyle/>
          <a:p>
            <a:pPr lvl="1"/>
            <a:r>
              <a:rPr lang="en-US" dirty="0"/>
              <a:t>'end' :  This event is fired when there will be no more data to read.</a:t>
            </a:r>
          </a:p>
          <a:p>
            <a:pPr lvl="1"/>
            <a:r>
              <a:rPr lang="en-US" dirty="0"/>
              <a:t>'close' :  Emitted when the underlying resource (for example, the backing file descriptor) has been closed. Not all streams will emit this.</a:t>
            </a:r>
          </a:p>
          <a:p>
            <a:pPr lvl="1"/>
            <a:r>
              <a:rPr lang="en-US" dirty="0"/>
              <a:t>'error' :  Emitted if there was an error receiving data.</a:t>
            </a:r>
          </a:p>
          <a:p>
            <a:r>
              <a:rPr lang="en-US" dirty="0"/>
              <a:t>Readable streams has the following methods</a:t>
            </a:r>
          </a:p>
          <a:p>
            <a:pPr lvl="1"/>
            <a:r>
              <a:rPr lang="en-US" dirty="0" err="1"/>
              <a:t>readable.read</a:t>
            </a:r>
            <a:r>
              <a:rPr lang="en-US" dirty="0"/>
              <a:t>([size]) : Pulls data out of the internal buffer and returns it. If there is no data available, then it will return null.</a:t>
            </a:r>
          </a:p>
          <a:p>
            <a:pPr lvl="1"/>
            <a:r>
              <a:rPr lang="en-US" dirty="0" err="1"/>
              <a:t>readable.setEncoding</a:t>
            </a:r>
            <a:r>
              <a:rPr lang="en-US" dirty="0"/>
              <a:t>(encoding) : Sets the encoding to use.</a:t>
            </a:r>
          </a:p>
          <a:p>
            <a:pPr lvl="1"/>
            <a:r>
              <a:rPr lang="en-US" dirty="0" err="1"/>
              <a:t>readable.resume</a:t>
            </a:r>
            <a:r>
              <a:rPr lang="en-US" dirty="0"/>
              <a:t>() : This method will cause the readable stream to resume emitting data events.</a:t>
            </a:r>
          </a:p>
          <a:p>
            <a:pPr lvl="1"/>
            <a:r>
              <a:rPr lang="en-US" dirty="0" err="1"/>
              <a:t>readable.pause</a:t>
            </a:r>
            <a:r>
              <a:rPr lang="en-US" dirty="0"/>
              <a:t>() : This method will cause a stream in flowing-mode to stop emitting data events. Any data that becomes available will remain in the internal buffer. </a:t>
            </a:r>
          </a:p>
          <a:p>
            <a:pPr lvl="1"/>
            <a:r>
              <a:rPr lang="en-US" dirty="0" err="1"/>
              <a:t>readable.pipe</a:t>
            </a:r>
            <a:r>
              <a:rPr lang="en-US" dirty="0"/>
              <a:t>(destination, [options]) : Pulls all the data out of a readable stream and writes it to the supplied destination, automatically managing the flow.</a:t>
            </a:r>
          </a:p>
          <a:p>
            <a:endParaRPr lang="en-US" dirty="0"/>
          </a:p>
        </p:txBody>
      </p:sp>
    </p:spTree>
    <p:extLst>
      <p:ext uri="{BB962C8B-B14F-4D97-AF65-F5344CB8AC3E}">
        <p14:creationId xmlns:p14="http://schemas.microsoft.com/office/powerpoint/2010/main" val="22770664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Working with File System &amp; Streams</a:t>
            </a:r>
            <a:r>
              <a:rPr lang="en-US" dirty="0"/>
              <a:t/>
            </a:r>
            <a:br>
              <a:rPr lang="en-US" dirty="0"/>
            </a:br>
            <a:r>
              <a:rPr lang="en-US" dirty="0"/>
              <a:t>Writable Stream</a:t>
            </a:r>
          </a:p>
        </p:txBody>
      </p:sp>
      <p:sp>
        <p:nvSpPr>
          <p:cNvPr id="3" name="Content Placeholder 2"/>
          <p:cNvSpPr>
            <a:spLocks noGrp="1"/>
          </p:cNvSpPr>
          <p:nvPr>
            <p:ph idx="1"/>
          </p:nvPr>
        </p:nvSpPr>
        <p:spPr/>
        <p:txBody>
          <a:bodyPr/>
          <a:lstStyle/>
          <a:p>
            <a:r>
              <a:rPr lang="en-US" dirty="0"/>
              <a:t>Writable stream interface is an abstraction for a destination that you are writing data to.</a:t>
            </a:r>
          </a:p>
          <a:p>
            <a:r>
              <a:rPr lang="en-US" dirty="0"/>
              <a:t>Writable streams has the following methods</a:t>
            </a:r>
          </a:p>
          <a:p>
            <a:pPr lvl="1"/>
            <a:r>
              <a:rPr lang="en-US" dirty="0" err="1"/>
              <a:t>writable.write</a:t>
            </a:r>
            <a:r>
              <a:rPr lang="en-US" dirty="0"/>
              <a:t>(chunk, [encoding], [callback]) : This method writes some data to the underlying system and calls the supplied callback once the data has been fully handled. Here chunk is a String / Buffer data to write</a:t>
            </a:r>
          </a:p>
          <a:p>
            <a:pPr lvl="1"/>
            <a:r>
              <a:rPr lang="en-US" dirty="0" err="1"/>
              <a:t>writable.end</a:t>
            </a:r>
            <a:r>
              <a:rPr lang="en-US" dirty="0"/>
              <a:t>([chunk], [encoding], [callback]) : Call this method when no more data will be written to the stream. Here chunk String / Buffer optional data to write</a:t>
            </a:r>
          </a:p>
          <a:p>
            <a:r>
              <a:rPr lang="en-US" dirty="0"/>
              <a:t>Writable streams can emit the following events</a:t>
            </a:r>
          </a:p>
          <a:p>
            <a:pPr lvl="1"/>
            <a:r>
              <a:rPr lang="en-US" dirty="0"/>
              <a:t>'drain' :  If a </a:t>
            </a:r>
            <a:r>
              <a:rPr lang="en-US" dirty="0" err="1"/>
              <a:t>writable.write</a:t>
            </a:r>
            <a:r>
              <a:rPr lang="en-US" dirty="0"/>
              <a:t>(chunk) call returns false, then the drain event will indicate when it is appropriate to begin writing more data to the stream.</a:t>
            </a:r>
          </a:p>
          <a:p>
            <a:pPr lvl="1"/>
            <a:r>
              <a:rPr lang="en-US" dirty="0"/>
              <a:t>'finish' :  When the end() method has been called, and all data has been flushed to the underlying system, this event is emitted</a:t>
            </a:r>
          </a:p>
          <a:p>
            <a:pPr lvl="1"/>
            <a:endParaRPr lang="en-US" dirty="0"/>
          </a:p>
        </p:txBody>
      </p:sp>
    </p:spTree>
    <p:extLst>
      <p:ext uri="{BB962C8B-B14F-4D97-AF65-F5344CB8AC3E}">
        <p14:creationId xmlns:p14="http://schemas.microsoft.com/office/powerpoint/2010/main" val="16012120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Working with File System &amp; Streams</a:t>
            </a:r>
            <a:r>
              <a:rPr lang="en-US" dirty="0"/>
              <a:t/>
            </a:r>
            <a:br>
              <a:rPr lang="en-US" dirty="0"/>
            </a:br>
            <a:r>
              <a:rPr lang="en-US" dirty="0"/>
              <a:t>Writable Stream</a:t>
            </a:r>
          </a:p>
        </p:txBody>
      </p:sp>
      <p:sp>
        <p:nvSpPr>
          <p:cNvPr id="3" name="Content Placeholder 2"/>
          <p:cNvSpPr>
            <a:spLocks noGrp="1"/>
          </p:cNvSpPr>
          <p:nvPr>
            <p:ph idx="1"/>
          </p:nvPr>
        </p:nvSpPr>
        <p:spPr/>
        <p:txBody>
          <a:bodyPr/>
          <a:lstStyle/>
          <a:p>
            <a:pPr lvl="1"/>
            <a:r>
              <a:rPr lang="en-US" dirty="0"/>
              <a:t>'pipe' :  This is emitted whenever the pipe() method is called on a readable stream, adding this writable to its set of destinations.</a:t>
            </a:r>
          </a:p>
          <a:p>
            <a:pPr lvl="1"/>
            <a:r>
              <a:rPr lang="en-US" dirty="0"/>
              <a:t>'</a:t>
            </a:r>
            <a:r>
              <a:rPr lang="en-US" dirty="0" err="1"/>
              <a:t>unpipe</a:t>
            </a:r>
            <a:r>
              <a:rPr lang="en-US" dirty="0"/>
              <a:t>' :  This is emitted whenever the </a:t>
            </a:r>
            <a:r>
              <a:rPr lang="en-US" dirty="0" err="1"/>
              <a:t>unpipe</a:t>
            </a:r>
            <a:r>
              <a:rPr lang="en-US" dirty="0"/>
              <a:t>() method is called on a readable stream, removing this writable from its set of destinations.</a:t>
            </a:r>
          </a:p>
          <a:p>
            <a:pPr lvl="1"/>
            <a:r>
              <a:rPr lang="en-US" dirty="0"/>
              <a:t>'error' :  Emitted if there was an error when writing or piping data.</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30295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1.1: JavaScript Essentials</a:t>
            </a:r>
            <a:br>
              <a:rPr lang="en-US" sz="1200" dirty="0"/>
            </a:br>
            <a:r>
              <a:rPr lang="en-US" dirty="0"/>
              <a:t>Stack, Heap and Queue</a:t>
            </a:r>
          </a:p>
        </p:txBody>
      </p:sp>
      <p:grpSp>
        <p:nvGrpSpPr>
          <p:cNvPr id="5" name="Group 4"/>
          <p:cNvGrpSpPr/>
          <p:nvPr/>
        </p:nvGrpSpPr>
        <p:grpSpPr>
          <a:xfrm>
            <a:off x="1027793" y="1517524"/>
            <a:ext cx="7239907" cy="4585033"/>
            <a:chOff x="798287" y="1262743"/>
            <a:chExt cx="7469413" cy="4928508"/>
          </a:xfrm>
        </p:grpSpPr>
        <p:sp>
          <p:nvSpPr>
            <p:cNvPr id="8" name="Rectangle 7"/>
            <p:cNvSpPr/>
            <p:nvPr/>
          </p:nvSpPr>
          <p:spPr>
            <a:xfrm>
              <a:off x="798287" y="1262743"/>
              <a:ext cx="3068864" cy="308065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9" name="Rectangle 8"/>
            <p:cNvSpPr/>
            <p:nvPr/>
          </p:nvSpPr>
          <p:spPr>
            <a:xfrm>
              <a:off x="950687" y="1522452"/>
              <a:ext cx="1259113" cy="250662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0" name="Rectangle 9"/>
            <p:cNvSpPr/>
            <p:nvPr/>
          </p:nvSpPr>
          <p:spPr>
            <a:xfrm>
              <a:off x="2389869" y="1522452"/>
              <a:ext cx="1182913" cy="252124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 name="TextBox 10"/>
            <p:cNvSpPr txBox="1"/>
            <p:nvPr/>
          </p:nvSpPr>
          <p:spPr>
            <a:xfrm>
              <a:off x="1181100" y="1701284"/>
              <a:ext cx="1028700" cy="347374"/>
            </a:xfrm>
            <a:prstGeom prst="rect">
              <a:avLst/>
            </a:prstGeom>
            <a:noFill/>
          </p:spPr>
          <p:txBody>
            <a:bodyPr wrap="square" rtlCol="0">
              <a:spAutoFit/>
            </a:bodyPr>
            <a:lstStyle/>
            <a:p>
              <a:r>
                <a:rPr lang="en-US" sz="1500" b="1" dirty="0" smtClean="0">
                  <a:latin typeface="Arial" panose="020B0604020202020204" pitchFamily="34" charset="0"/>
                  <a:cs typeface="Arial" panose="020B0604020202020204" pitchFamily="34" charset="0"/>
                </a:rPr>
                <a:t>heap</a:t>
              </a:r>
              <a:endParaRPr lang="en-US" sz="1500" b="1" dirty="0">
                <a:latin typeface="Arial" panose="020B0604020202020204" pitchFamily="34" charset="0"/>
                <a:cs typeface="Arial" panose="020B0604020202020204" pitchFamily="34" charset="0"/>
              </a:endParaRPr>
            </a:p>
          </p:txBody>
        </p:sp>
        <p:sp>
          <p:nvSpPr>
            <p:cNvPr id="12" name="TextBox 11"/>
            <p:cNvSpPr txBox="1"/>
            <p:nvPr/>
          </p:nvSpPr>
          <p:spPr>
            <a:xfrm>
              <a:off x="2581275" y="1707118"/>
              <a:ext cx="1028700" cy="347374"/>
            </a:xfrm>
            <a:prstGeom prst="rect">
              <a:avLst/>
            </a:prstGeom>
            <a:noFill/>
          </p:spPr>
          <p:txBody>
            <a:bodyPr wrap="square" rtlCol="0">
              <a:spAutoFit/>
            </a:bodyPr>
            <a:lstStyle/>
            <a:p>
              <a:r>
                <a:rPr lang="en-US" sz="1500" b="1" dirty="0" smtClean="0">
                  <a:latin typeface="Arial" panose="020B0604020202020204" pitchFamily="34" charset="0"/>
                  <a:cs typeface="Arial" panose="020B0604020202020204" pitchFamily="34" charset="0"/>
                </a:rPr>
                <a:t>stack</a:t>
              </a:r>
              <a:endParaRPr lang="en-US" sz="1500" b="1" dirty="0">
                <a:latin typeface="Arial" panose="020B0604020202020204" pitchFamily="34" charset="0"/>
                <a:cs typeface="Arial" panose="020B0604020202020204" pitchFamily="34" charset="0"/>
              </a:endParaRPr>
            </a:p>
          </p:txBody>
        </p:sp>
        <p:sp>
          <p:nvSpPr>
            <p:cNvPr id="13" name="Rectangle 12"/>
            <p:cNvSpPr/>
            <p:nvPr/>
          </p:nvSpPr>
          <p:spPr>
            <a:xfrm>
              <a:off x="2207987" y="5181601"/>
              <a:ext cx="5316763" cy="1009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 name="TextBox 13"/>
            <p:cNvSpPr txBox="1"/>
            <p:nvPr/>
          </p:nvSpPr>
          <p:spPr>
            <a:xfrm>
              <a:off x="1027793" y="5363260"/>
              <a:ext cx="1028700" cy="595499"/>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c</a:t>
              </a:r>
              <a:r>
                <a:rPr lang="en-US" sz="1500" b="1" dirty="0" smtClean="0">
                  <a:latin typeface="Arial" panose="020B0604020202020204" pitchFamily="34" charset="0"/>
                  <a:cs typeface="Arial" panose="020B0604020202020204" pitchFamily="34" charset="0"/>
                </a:rPr>
                <a:t>allback queue</a:t>
              </a:r>
              <a:endParaRPr lang="en-US" sz="1500" b="1" dirty="0">
                <a:latin typeface="Arial" panose="020B0604020202020204" pitchFamily="34" charset="0"/>
                <a:cs typeface="Arial" panose="020B0604020202020204" pitchFamily="34" charset="0"/>
              </a:endParaRPr>
            </a:p>
          </p:txBody>
        </p:sp>
        <p:sp>
          <p:nvSpPr>
            <p:cNvPr id="15" name="Rectangle 14"/>
            <p:cNvSpPr/>
            <p:nvPr/>
          </p:nvSpPr>
          <p:spPr>
            <a:xfrm>
              <a:off x="2332718" y="5382310"/>
              <a:ext cx="1915431" cy="666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tx1"/>
                  </a:solidFill>
                  <a:latin typeface="Arial" panose="020B0604020202020204" pitchFamily="34" charset="0"/>
                  <a:cs typeface="Arial" panose="020B0604020202020204" pitchFamily="34" charset="0"/>
                </a:rPr>
                <a:t>callbackFunction01</a:t>
              </a:r>
              <a:endParaRPr lang="en-US" sz="1500"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4457699" y="5399991"/>
              <a:ext cx="1915431" cy="666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tx1"/>
                  </a:solidFill>
                  <a:latin typeface="Arial" panose="020B0604020202020204" pitchFamily="34" charset="0"/>
                  <a:cs typeface="Arial" panose="020B0604020202020204" pitchFamily="34" charset="0"/>
                </a:rPr>
                <a:t>callbackFunction02</a:t>
              </a:r>
              <a:endParaRPr lang="en-US" sz="1500"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6567034" y="5399991"/>
              <a:ext cx="729116" cy="666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latin typeface="Arial" panose="020B0604020202020204" pitchFamily="34" charset="0"/>
                  <a:cs typeface="Arial" panose="020B0604020202020204" pitchFamily="34" charset="0"/>
                </a:rPr>
                <a:t>…</a:t>
              </a:r>
              <a:endParaRPr lang="en-US" sz="15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5936681" y="1522451"/>
              <a:ext cx="1588069" cy="347374"/>
            </a:xfrm>
            <a:prstGeom prst="rect">
              <a:avLst/>
            </a:prstGeom>
            <a:noFill/>
          </p:spPr>
          <p:txBody>
            <a:bodyPr wrap="square" rtlCol="0">
              <a:spAutoFit/>
            </a:bodyPr>
            <a:lstStyle/>
            <a:p>
              <a:r>
                <a:rPr lang="en-US" sz="1500" b="1" dirty="0" err="1" smtClean="0">
                  <a:latin typeface="Arial" panose="020B0604020202020204" pitchFamily="34" charset="0"/>
                  <a:cs typeface="Arial" panose="020B0604020202020204" pitchFamily="34" charset="0"/>
                </a:rPr>
                <a:t>WebAPIs</a:t>
              </a:r>
              <a:endParaRPr lang="en-US" sz="1500" b="1" dirty="0">
                <a:latin typeface="Arial" panose="020B0604020202020204" pitchFamily="34" charset="0"/>
                <a:cs typeface="Arial" panose="020B0604020202020204" pitchFamily="34" charset="0"/>
              </a:endParaRPr>
            </a:p>
          </p:txBody>
        </p:sp>
        <p:sp>
          <p:nvSpPr>
            <p:cNvPr id="19" name="Rectangle 18"/>
            <p:cNvSpPr/>
            <p:nvPr/>
          </p:nvSpPr>
          <p:spPr>
            <a:xfrm>
              <a:off x="4866368" y="2076450"/>
              <a:ext cx="3401332" cy="628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tx1"/>
                  </a:solidFill>
                  <a:latin typeface="Arial" panose="020B0604020202020204" pitchFamily="34" charset="0"/>
                  <a:cs typeface="Arial" panose="020B0604020202020204" pitchFamily="34" charset="0"/>
                </a:rPr>
                <a:t>DOM(document)</a:t>
              </a:r>
              <a:endParaRPr lang="en-US" sz="1500" b="1" dirty="0">
                <a:solidFill>
                  <a:schemeClr val="tx1"/>
                </a:solidFill>
                <a:latin typeface="Arial" panose="020B0604020202020204" pitchFamily="34" charset="0"/>
                <a:cs typeface="Arial" panose="020B0604020202020204" pitchFamily="34" charset="0"/>
              </a:endParaRPr>
            </a:p>
          </p:txBody>
        </p:sp>
        <p:sp>
          <p:nvSpPr>
            <p:cNvPr id="20" name="Rectangle 19"/>
            <p:cNvSpPr/>
            <p:nvPr/>
          </p:nvSpPr>
          <p:spPr>
            <a:xfrm>
              <a:off x="4866368" y="2877910"/>
              <a:ext cx="3401332" cy="628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err="1" smtClean="0">
                  <a:solidFill>
                    <a:schemeClr val="tx1"/>
                  </a:solidFill>
                  <a:latin typeface="Arial" panose="020B0604020202020204" pitchFamily="34" charset="0"/>
                  <a:cs typeface="Arial" panose="020B0604020202020204" pitchFamily="34" charset="0"/>
                </a:rPr>
                <a:t>ajax</a:t>
              </a:r>
              <a:r>
                <a:rPr lang="en-US" sz="1500" b="1" dirty="0" smtClean="0">
                  <a:solidFill>
                    <a:schemeClr val="tx1"/>
                  </a:solidFill>
                  <a:latin typeface="Arial" panose="020B0604020202020204" pitchFamily="34" charset="0"/>
                  <a:cs typeface="Arial" panose="020B0604020202020204" pitchFamily="34" charset="0"/>
                </a:rPr>
                <a:t>(</a:t>
              </a:r>
              <a:r>
                <a:rPr lang="en-US" sz="1500" b="1" dirty="0" err="1" smtClean="0">
                  <a:solidFill>
                    <a:schemeClr val="tx1"/>
                  </a:solidFill>
                  <a:latin typeface="Arial" panose="020B0604020202020204" pitchFamily="34" charset="0"/>
                  <a:cs typeface="Arial" panose="020B0604020202020204" pitchFamily="34" charset="0"/>
                </a:rPr>
                <a:t>XMLHttpRequest</a:t>
              </a:r>
              <a:r>
                <a:rPr lang="en-US" sz="1500" b="1" dirty="0" smtClean="0">
                  <a:solidFill>
                    <a:schemeClr val="tx1"/>
                  </a:solidFill>
                  <a:latin typeface="Arial" panose="020B0604020202020204" pitchFamily="34" charset="0"/>
                  <a:cs typeface="Arial" panose="020B0604020202020204" pitchFamily="34" charset="0"/>
                </a:rPr>
                <a:t>)</a:t>
              </a:r>
              <a:endParaRPr lang="en-US" sz="1500" b="1" dirty="0">
                <a:solidFill>
                  <a:schemeClr val="tx1"/>
                </a:solidFill>
                <a:latin typeface="Arial" panose="020B0604020202020204" pitchFamily="34" charset="0"/>
                <a:cs typeface="Arial" panose="020B0604020202020204" pitchFamily="34" charset="0"/>
              </a:endParaRPr>
            </a:p>
          </p:txBody>
        </p:sp>
        <p:sp>
          <p:nvSpPr>
            <p:cNvPr id="21" name="Rectangle 20"/>
            <p:cNvSpPr/>
            <p:nvPr/>
          </p:nvSpPr>
          <p:spPr>
            <a:xfrm>
              <a:off x="4866368" y="3714750"/>
              <a:ext cx="3401332" cy="628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err="1" smtClean="0">
                  <a:solidFill>
                    <a:schemeClr val="tx1"/>
                  </a:solidFill>
                  <a:latin typeface="Arial" panose="020B0604020202020204" pitchFamily="34" charset="0"/>
                  <a:cs typeface="Arial" panose="020B0604020202020204" pitchFamily="34" charset="0"/>
                </a:rPr>
                <a:t>setTimeOut</a:t>
              </a:r>
              <a:endParaRPr lang="en-US" sz="1500" b="1" dirty="0">
                <a:solidFill>
                  <a:schemeClr val="tx1"/>
                </a:solidFill>
                <a:latin typeface="Arial" panose="020B0604020202020204" pitchFamily="34" charset="0"/>
                <a:cs typeface="Arial" panose="020B0604020202020204" pitchFamily="34" charset="0"/>
              </a:endParaRPr>
            </a:p>
          </p:txBody>
        </p:sp>
        <p:cxnSp>
          <p:nvCxnSpPr>
            <p:cNvPr id="22" name="Straight Arrow Connector 21"/>
            <p:cNvCxnSpPr>
              <a:stCxn id="10" idx="3"/>
              <a:endCxn id="20" idx="1"/>
            </p:cNvCxnSpPr>
            <p:nvPr/>
          </p:nvCxnSpPr>
          <p:spPr>
            <a:xfrm>
              <a:off x="3572782" y="2783073"/>
              <a:ext cx="1293586" cy="409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1" idx="2"/>
              <a:endCxn id="13" idx="0"/>
            </p:cNvCxnSpPr>
            <p:nvPr/>
          </p:nvCxnSpPr>
          <p:spPr>
            <a:xfrm flipH="1">
              <a:off x="4866369" y="4343400"/>
              <a:ext cx="1700665" cy="838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71172" y="4577834"/>
              <a:ext cx="1277256" cy="347374"/>
            </a:xfrm>
            <a:prstGeom prst="rect">
              <a:avLst/>
            </a:prstGeom>
            <a:noFill/>
          </p:spPr>
          <p:txBody>
            <a:bodyPr wrap="square" rtlCol="0">
              <a:spAutoFit/>
            </a:bodyPr>
            <a:lstStyle/>
            <a:p>
              <a:r>
                <a:rPr lang="en-US" sz="1500" b="1" dirty="0" smtClean="0">
                  <a:latin typeface="Arial" panose="020B0604020202020204" pitchFamily="34" charset="0"/>
                  <a:cs typeface="Arial" panose="020B0604020202020204" pitchFamily="34" charset="0"/>
                </a:rPr>
                <a:t>event loop</a:t>
              </a:r>
              <a:endParaRPr lang="en-US" sz="1500" b="1" dirty="0">
                <a:latin typeface="Arial" panose="020B0604020202020204" pitchFamily="34" charset="0"/>
                <a:cs typeface="Arial" panose="020B0604020202020204" pitchFamily="34" charset="0"/>
              </a:endParaRPr>
            </a:p>
          </p:txBody>
        </p:sp>
        <p:pic>
          <p:nvPicPr>
            <p:cNvPr id="25"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42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761113" y="4577834"/>
              <a:ext cx="448130" cy="398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1104899" y="2673329"/>
              <a:ext cx="361043" cy="3143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27" name="Rectangle 26"/>
            <p:cNvSpPr/>
            <p:nvPr/>
          </p:nvSpPr>
          <p:spPr>
            <a:xfrm>
              <a:off x="1152978" y="3506560"/>
              <a:ext cx="361043" cy="3143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28" name="Rectangle 27"/>
            <p:cNvSpPr/>
            <p:nvPr/>
          </p:nvSpPr>
          <p:spPr>
            <a:xfrm>
              <a:off x="1664605" y="2987654"/>
              <a:ext cx="361043" cy="3143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29" name="Rectangle 28"/>
            <p:cNvSpPr/>
            <p:nvPr/>
          </p:nvSpPr>
          <p:spPr>
            <a:xfrm>
              <a:off x="1694542" y="2233612"/>
              <a:ext cx="361043" cy="3143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30" name="Rectangle 29"/>
            <p:cNvSpPr/>
            <p:nvPr/>
          </p:nvSpPr>
          <p:spPr>
            <a:xfrm>
              <a:off x="2486025" y="3601810"/>
              <a:ext cx="991507" cy="314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latin typeface="Arial" panose="020B0604020202020204" pitchFamily="34" charset="0"/>
                  <a:cs typeface="Arial" panose="020B0604020202020204" pitchFamily="34" charset="0"/>
                </a:rPr>
                <a:t>Fn1()</a:t>
              </a:r>
              <a:endParaRPr lang="en-US" sz="1500" dirty="0">
                <a:solidFill>
                  <a:schemeClr val="tx1"/>
                </a:solidFill>
                <a:latin typeface="Arial" panose="020B0604020202020204" pitchFamily="34" charset="0"/>
                <a:cs typeface="Arial" panose="020B0604020202020204" pitchFamily="34" charset="0"/>
              </a:endParaRPr>
            </a:p>
          </p:txBody>
        </p:sp>
        <p:sp>
          <p:nvSpPr>
            <p:cNvPr id="31" name="Rectangle 30"/>
            <p:cNvSpPr/>
            <p:nvPr/>
          </p:nvSpPr>
          <p:spPr>
            <a:xfrm>
              <a:off x="2489424" y="3144816"/>
              <a:ext cx="991507" cy="314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latin typeface="Arial" panose="020B0604020202020204" pitchFamily="34" charset="0"/>
                  <a:cs typeface="Arial" panose="020B0604020202020204" pitchFamily="34" charset="0"/>
                </a:rPr>
                <a:t>variable</a:t>
              </a:r>
              <a:endParaRPr lang="en-US" sz="1500" dirty="0">
                <a:solidFill>
                  <a:schemeClr val="tx1"/>
                </a:solidFill>
                <a:latin typeface="Arial" panose="020B0604020202020204" pitchFamily="34" charset="0"/>
                <a:cs typeface="Arial" panose="020B0604020202020204" pitchFamily="34" charset="0"/>
              </a:endParaRPr>
            </a:p>
          </p:txBody>
        </p:sp>
        <p:sp>
          <p:nvSpPr>
            <p:cNvPr id="32" name="Rectangle 31"/>
            <p:cNvSpPr/>
            <p:nvPr/>
          </p:nvSpPr>
          <p:spPr>
            <a:xfrm>
              <a:off x="2485571" y="2725716"/>
              <a:ext cx="991507" cy="314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latin typeface="Arial" panose="020B0604020202020204" pitchFamily="34" charset="0"/>
                  <a:cs typeface="Arial" panose="020B0604020202020204" pitchFamily="34" charset="0"/>
                </a:rPr>
                <a:t>Fn2()</a:t>
              </a:r>
              <a:endParaRPr lang="en-US" sz="1500" dirty="0">
                <a:solidFill>
                  <a:schemeClr val="tx1"/>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a:solidFill>
                  <a:schemeClr val="tx1"/>
                </a:solidFill>
              </a:rPr>
              <a:t>EventLoop</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1.2: Node.js Fundamentals</a:t>
            </a:r>
            <a:r>
              <a:rPr lang="en-US" dirty="0"/>
              <a:t/>
            </a:r>
            <a:br>
              <a:rPr lang="en-US" dirty="0"/>
            </a:br>
            <a:r>
              <a:rPr lang="en-US" dirty="0"/>
              <a:t>Introduction to Node.js</a:t>
            </a:r>
          </a:p>
        </p:txBody>
      </p:sp>
      <p:sp>
        <p:nvSpPr>
          <p:cNvPr id="5" name="Content Placeholder 4"/>
          <p:cNvSpPr>
            <a:spLocks noGrp="1"/>
          </p:cNvSpPr>
          <p:nvPr>
            <p:ph idx="1"/>
          </p:nvPr>
        </p:nvSpPr>
        <p:spPr/>
        <p:txBody>
          <a:bodyPr/>
          <a:lstStyle/>
          <a:p>
            <a:r>
              <a:rPr lang="en-US" sz="2000" dirty="0"/>
              <a:t>In 2009 Ryan Dahl created Node.js or Node, a framework primarily used to create highly scalable servers for web applications. It is written in C++ and JavaScript.</a:t>
            </a:r>
          </a:p>
          <a:p>
            <a:r>
              <a:rPr lang="en-US" sz="2000" dirty="0"/>
              <a:t>Node.js is a platform  built  on  Chrome’s JavaScript runtime(v8 JavaScript Engine)  for easily building fast, scalable network applications.</a:t>
            </a:r>
          </a:p>
          <a:p>
            <a:r>
              <a:rPr lang="en-US" sz="2000" dirty="0"/>
              <a:t>It’s a highly scalable system that uses asynchronous, non-blocking I/O model (input/output), rather than threads or separate processes</a:t>
            </a:r>
          </a:p>
          <a:p>
            <a:r>
              <a:rPr lang="en-US" sz="2000" dirty="0"/>
              <a:t>It is not a framework like jQuery nor a programming language like C# or JAVA . It's a new kind of web server like has a lot in common with other popular web servers, like Microsoft’s Internet Information Services (IIS) or Apache</a:t>
            </a:r>
          </a:p>
          <a:p>
            <a:r>
              <a:rPr lang="en-US" sz="2000" dirty="0"/>
              <a:t>IIS / Apache processes only HTTP requests, leaving application logic to be implemented in a language such as PHP or Java or ASP.NET. Node removes a layer of complexity by combining server and application logic in one place.</a:t>
            </a:r>
          </a:p>
          <a:p>
            <a:endParaRPr lang="en-US" sz="2000" dirty="0"/>
          </a:p>
          <a:p>
            <a:endParaRPr lang="en-US" sz="2000" dirty="0"/>
          </a:p>
        </p:txBody>
      </p:sp>
    </p:spTree>
    <p:extLst>
      <p:ext uri="{BB962C8B-B14F-4D97-AF65-F5344CB8AC3E}">
        <p14:creationId xmlns:p14="http://schemas.microsoft.com/office/powerpoint/2010/main" val="33700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Node.js Fundamentals</a:t>
            </a:r>
            <a:r>
              <a:rPr lang="en-US" dirty="0"/>
              <a:t/>
            </a:r>
            <a:br>
              <a:rPr lang="en-US" dirty="0"/>
            </a:br>
            <a:r>
              <a:rPr lang="en-US" dirty="0"/>
              <a:t>Why Node.js?</a:t>
            </a:r>
          </a:p>
        </p:txBody>
      </p:sp>
      <p:sp>
        <p:nvSpPr>
          <p:cNvPr id="3" name="Content Placeholder 2"/>
          <p:cNvSpPr>
            <a:spLocks noGrp="1"/>
          </p:cNvSpPr>
          <p:nvPr>
            <p:ph idx="1"/>
          </p:nvPr>
        </p:nvSpPr>
        <p:spPr/>
        <p:txBody>
          <a:bodyPr/>
          <a:lstStyle/>
          <a:p>
            <a:r>
              <a:rPr lang="en-US" dirty="0"/>
              <a:t>JavaScript everywhere i.e. Server-side and Client-side applications in JavaScript.</a:t>
            </a:r>
          </a:p>
          <a:p>
            <a:r>
              <a:rPr lang="en-US" dirty="0"/>
              <a:t>Node is very easy to set up and configure.</a:t>
            </a:r>
          </a:p>
          <a:p>
            <a:r>
              <a:rPr lang="en-US" dirty="0"/>
              <a:t>Vibrant Community</a:t>
            </a:r>
          </a:p>
          <a:p>
            <a:r>
              <a:rPr lang="en-US" dirty="0"/>
              <a:t>Small core but large community so far we have 60,000 + packages on </a:t>
            </a:r>
            <a:r>
              <a:rPr lang="en-US" dirty="0" err="1"/>
              <a:t>npm</a:t>
            </a:r>
            <a:endParaRPr lang="en-US" dirty="0"/>
          </a:p>
          <a:p>
            <a:r>
              <a:rPr lang="en-US" dirty="0"/>
              <a:t>Real-time/ high concurrency apps (I/O bound) </a:t>
            </a:r>
          </a:p>
          <a:p>
            <a:r>
              <a:rPr lang="en-US" dirty="0"/>
              <a:t>API tier for single-page apps and rich clients(iOS, Android)</a:t>
            </a:r>
          </a:p>
          <a:p>
            <a:r>
              <a:rPr lang="en-US" dirty="0"/>
              <a:t>Service orchestration</a:t>
            </a:r>
          </a:p>
          <a:p>
            <a:r>
              <a:rPr lang="en-US" dirty="0"/>
              <a:t>Top corporate sponsors like Microsoft,  </a:t>
            </a:r>
            <a:r>
              <a:rPr lang="en-US" dirty="0" err="1"/>
              <a:t>Joyent</a:t>
            </a:r>
            <a:r>
              <a:rPr lang="en-US" dirty="0"/>
              <a:t>, PayPal etc..</a:t>
            </a:r>
          </a:p>
          <a:p>
            <a:r>
              <a:rPr lang="en-US" dirty="0"/>
              <a:t>Working with  NOSQL(MongoDB) Databases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1051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Node.js Fundamentals</a:t>
            </a:r>
            <a:r>
              <a:rPr lang="en-US" dirty="0"/>
              <a:t/>
            </a:r>
            <a:br>
              <a:rPr lang="en-US" dirty="0"/>
            </a:br>
            <a:r>
              <a:rPr lang="en-US" dirty="0"/>
              <a:t>Traditional Programming Limitations</a:t>
            </a:r>
          </a:p>
        </p:txBody>
      </p:sp>
      <p:sp>
        <p:nvSpPr>
          <p:cNvPr id="3" name="Content Placeholder 2"/>
          <p:cNvSpPr>
            <a:spLocks noGrp="1"/>
          </p:cNvSpPr>
          <p:nvPr>
            <p:ph idx="1"/>
          </p:nvPr>
        </p:nvSpPr>
        <p:spPr/>
        <p:txBody>
          <a:bodyPr/>
          <a:lstStyle/>
          <a:p>
            <a:r>
              <a:rPr lang="en-US" dirty="0"/>
              <a:t>In traditional programming  I/O (database, network, file or inter-process communication)  is performed in the same way as it does local function calls. i.e. Processing cannot continue until the operation is completed.</a:t>
            </a:r>
          </a:p>
          <a:p>
            <a:r>
              <a:rPr lang="en-US" dirty="0"/>
              <a:t>When the operation like executing a query against database is being executed, the whole process/thread idles, waiting for the response. This is termed as “Blocking”</a:t>
            </a:r>
          </a:p>
          <a:p>
            <a:r>
              <a:rPr lang="en-US" dirty="0"/>
              <a:t>Due to this blocking  behavior we cannot perform another I/O operation, the call stack becomes frozen waiting for the response.</a:t>
            </a:r>
          </a:p>
          <a:p>
            <a:r>
              <a:rPr lang="en-US" dirty="0"/>
              <a:t>We can overcome this issue by creating more call stacks or by using event callbacks.</a:t>
            </a:r>
          </a:p>
          <a:p>
            <a:endParaRPr lang="en-US" dirty="0"/>
          </a:p>
        </p:txBody>
      </p:sp>
    </p:spTree>
    <p:extLst>
      <p:ext uri="{BB962C8B-B14F-4D97-AF65-F5344CB8AC3E}">
        <p14:creationId xmlns:p14="http://schemas.microsoft.com/office/powerpoint/2010/main" val="9218090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terms/"/>
    <ds:schemaRef ds:uri="http://purl.org/dc/dcmitype/"/>
    <ds:schemaRef ds:uri="http://www.w3.org/XML/1998/namespace"/>
    <ds:schemaRef ds:uri="http://schemas.microsoft.com/office/infopath/2007/PartnerControls"/>
    <ds:schemaRef ds:uri="http://purl.org/dc/elements/1.1/"/>
    <ds:schemaRef ds:uri="952a6df7-b138-4f89-9bc4-e7a874ea3254"/>
    <ds:schemaRef ds:uri="http://schemas.microsoft.com/office/2006/metadata/properties"/>
    <ds:schemaRef ds:uri="http://schemas.microsoft.com/office/2006/documentManagement/types"/>
    <ds:schemaRef ds:uri="http://schemas.openxmlformats.org/package/2006/metadata/core-properties"/>
    <ds:schemaRef ds:uri="a85eb2a3-840f-4054-86f6-d41d0c1cba4b"/>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3144</TotalTime>
  <Words>5384</Words>
  <Application>Microsoft Office PowerPoint</Application>
  <PresentationFormat>On-screen Show (4:3)</PresentationFormat>
  <Paragraphs>422</Paragraphs>
  <Slides>42</Slides>
  <Notes>42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2_Corporate Presentation Template (4x3 - Normal)</vt:lpstr>
      <vt:lpstr>think-cell Slide</vt:lpstr>
      <vt:lpstr>Getting started with Node.js </vt:lpstr>
      <vt:lpstr>1.1: JavaScript Essentials How JavaScript works</vt:lpstr>
      <vt:lpstr>1.1: JavaScript Essentials Event loop</vt:lpstr>
      <vt:lpstr>1.1: JavaScript Essentials Stack, Heap and Queue</vt:lpstr>
      <vt:lpstr>1.1: JavaScript Essentials Stack, Heap and Queue</vt:lpstr>
      <vt:lpstr>Demo</vt:lpstr>
      <vt:lpstr>1.2: Node.js Fundamentals Introduction to Node.js</vt:lpstr>
      <vt:lpstr>1.2: Node.js Fundamentals Why Node.js?</vt:lpstr>
      <vt:lpstr>1.2: Node.js Fundamentals Traditional Programming Limitations</vt:lpstr>
      <vt:lpstr>1.2: Node.js Fundamentals Creating more call stacks</vt:lpstr>
      <vt:lpstr>1.2: Node.js Fundamentals Event-driven Programming</vt:lpstr>
      <vt:lpstr>1.2: Node.js Fundamentals nodejs.org – Node.js official Website</vt:lpstr>
      <vt:lpstr>1.2: Node.js Fundamentals Downloading Node.js</vt:lpstr>
      <vt:lpstr>1.2: Node.js Fundamentals Node.js CLI</vt:lpstr>
      <vt:lpstr>1.2: Node.js Fundamentals Node.js Globals</vt:lpstr>
      <vt:lpstr>1.3: Working with modules Module Introduction</vt:lpstr>
      <vt:lpstr>1.3: Working with modules Modules in Node.js</vt:lpstr>
      <vt:lpstr>1.3: Working with modules Loading a module</vt:lpstr>
      <vt:lpstr>1.3: Working with modules Loading a module</vt:lpstr>
      <vt:lpstr>1.3: Working with modules package.json usage</vt:lpstr>
      <vt:lpstr>1.3: Working with modules package.json usage</vt:lpstr>
      <vt:lpstr>1.3: Working with modules Creating package.json</vt:lpstr>
      <vt:lpstr>1.3: Working with modules Node Package Manager</vt:lpstr>
      <vt:lpstr>1.3: Working with modules Loading a third party module (installed via NPM)</vt:lpstr>
      <vt:lpstr>1.3: Working with modules Creating and exporting a module</vt:lpstr>
      <vt:lpstr>1.4: Working with Buffers Buffers in Node</vt:lpstr>
      <vt:lpstr>1.4: Working with Buffers Creating Buffers in Node</vt:lpstr>
      <vt:lpstr>1.4: Working with Buffers Writing to Buffer</vt:lpstr>
      <vt:lpstr>1.4: Working with Buffers Reading from Buffer</vt:lpstr>
      <vt:lpstr>1.4: Working with Buffers Slicing and copying a buffer</vt:lpstr>
      <vt:lpstr>1.5:  Event Handling Event Handling in Node</vt:lpstr>
      <vt:lpstr>1.5:  Event Handling EventEmitter</vt:lpstr>
      <vt:lpstr>1.5:  Event Handling EventEmitter Methods</vt:lpstr>
      <vt:lpstr>1.5:  Event Handling Creating an EventEmitter</vt:lpstr>
      <vt:lpstr>1.6:  Working with File System &amp; Streams File System Module</vt:lpstr>
      <vt:lpstr>1.6:  Working with File System &amp; Streams File I/O methods</vt:lpstr>
      <vt:lpstr>1.6:  Working with File System &amp; Streams File I/O methods</vt:lpstr>
      <vt:lpstr>1.6:  Working with File System &amp; Streams Stream</vt:lpstr>
      <vt:lpstr>1.6:  Working with File System &amp; Streams Readable Stream</vt:lpstr>
      <vt:lpstr>1.6:  Working with File System &amp; Streams Readable Stream</vt:lpstr>
      <vt:lpstr>1.6:  Working with File System &amp; Streams Writable Stream</vt:lpstr>
      <vt:lpstr>1.6:  Working with File System &amp; Streams Writable Stream</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Kumar, Aditya</cp:lastModifiedBy>
  <cp:revision>161</cp:revision>
  <dcterms:created xsi:type="dcterms:W3CDTF">2012-05-18T02:59:15Z</dcterms:created>
  <dcterms:modified xsi:type="dcterms:W3CDTF">2017-04-12T06:59:17Z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