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66"/>
  </p:notesMasterIdLst>
  <p:handoutMasterIdLst>
    <p:handoutMasterId r:id="rId67"/>
  </p:handoutMasterIdLst>
  <p:sldIdLst>
    <p:sldId id="265" r:id="rId5"/>
    <p:sldId id="280" r:id="rId6"/>
    <p:sldId id="281" r:id="rId7"/>
    <p:sldId id="285" r:id="rId8"/>
    <p:sldId id="286"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47" autoAdjust="0"/>
  </p:normalViewPr>
  <p:slideViewPr>
    <p:cSldViewPr snapToGrid="0" showGuides="1">
      <p:cViewPr>
        <p:scale>
          <a:sx n="96" d="100"/>
          <a:sy n="96" d="100"/>
        </p:scale>
        <p:origin x="-600" y="79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Node.js				                                             Node.js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latin typeface="Arial" panose="020B0604020202020204" pitchFamily="34" charset="0"/>
                <a:cs typeface="Arial" panose="020B0604020202020204" pitchFamily="34" charset="0"/>
              </a:rPr>
              <a:t>Having JavaScript to emit HTML will create the following problems:</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We have to constantly worry about what characters need to be escaped, and how to do that.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Using JavaScript to generate HTML that itself includes will be tough.</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Syntax highlighting and other handy language-specific features of editor will be lost.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It can be much harder to spot malformed HTML.</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It’s hard to visually parse.</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It can make it harder for other people to understand code.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043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0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79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728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868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156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1576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1637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863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182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9632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725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216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303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839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1015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US" dirty="0" smtClean="0">
                <a:latin typeface="Arial" panose="020B0604020202020204" pitchFamily="34" charset="0"/>
                <a:cs typeface="Arial" panose="020B0604020202020204" pitchFamily="34" charset="0"/>
              </a:rPr>
              <a:t>We can build a simple web server using the http module. Connect creates an API  to write code that manages the different HTTP requests sent to your server, handles them properly, and responds to each request with the correct response. </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Connect uses a modular component called middleware, which allows you to simply register your application logic to predefined HTTP request scenarios. Connect middleware are basically callback functions, which get executed when an HTTP request occurs</a:t>
            </a:r>
          </a:p>
          <a:p>
            <a:pPr algn="just"/>
            <a:endParaRPr lang="en-US" b="1" dirty="0" smtClean="0">
              <a:latin typeface="Arial" panose="020B0604020202020204" pitchFamily="34" charset="0"/>
              <a:cs typeface="Arial" panose="020B0604020202020204" pitchFamily="34" charset="0"/>
            </a:endParaRPr>
          </a:p>
          <a:p>
            <a:pPr algn="just"/>
            <a:r>
              <a:rPr lang="en-US" b="1" dirty="0" smtClean="0">
                <a:latin typeface="Arial" panose="020B0604020202020204" pitchFamily="34" charset="0"/>
                <a:cs typeface="Arial" panose="020B0604020202020204" pitchFamily="34" charset="0"/>
              </a:rPr>
              <a:t>Connect middleware</a:t>
            </a:r>
          </a:p>
          <a:p>
            <a:pPr algn="just"/>
            <a:r>
              <a:rPr lang="en-US" dirty="0" smtClean="0">
                <a:latin typeface="Arial" panose="020B0604020202020204" pitchFamily="34" charset="0"/>
                <a:cs typeface="Arial" panose="020B0604020202020204" pitchFamily="34" charset="0"/>
              </a:rPr>
              <a:t>Connect middleware is just JavaScript function with a unique signature.</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Each middleware function is defined with the following three arguments:</a:t>
            </a:r>
          </a:p>
          <a:p>
            <a:pPr algn="just"/>
            <a:endParaRPr lang="en-US" b="1"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This is an object that holds the HTTP request information</a:t>
            </a:r>
          </a:p>
          <a:p>
            <a:pPr algn="just"/>
            <a:r>
              <a:rPr lang="en-US" b="1" dirty="0" smtClean="0">
                <a:latin typeface="Arial" panose="020B0604020202020204" pitchFamily="34" charset="0"/>
                <a:cs typeface="Arial" panose="020B0604020202020204" pitchFamily="34" charset="0"/>
              </a:rPr>
              <a:t>res</a:t>
            </a:r>
            <a:r>
              <a:rPr lang="en-US" dirty="0" smtClean="0">
                <a:latin typeface="Arial" panose="020B0604020202020204" pitchFamily="34" charset="0"/>
                <a:cs typeface="Arial" panose="020B0604020202020204" pitchFamily="34" charset="0"/>
              </a:rPr>
              <a:t>: This is an object that holds the HTTP response information and allows you to set the response properties</a:t>
            </a:r>
          </a:p>
          <a:p>
            <a:pPr algn="just"/>
            <a:r>
              <a:rPr lang="en-US" b="1" dirty="0" smtClean="0">
                <a:latin typeface="Arial" panose="020B0604020202020204" pitchFamily="34" charset="0"/>
                <a:cs typeface="Arial" panose="020B0604020202020204" pitchFamily="34" charset="0"/>
              </a:rPr>
              <a:t>next</a:t>
            </a:r>
            <a:r>
              <a:rPr lang="en-US" dirty="0" smtClean="0">
                <a:latin typeface="Arial" panose="020B0604020202020204" pitchFamily="34" charset="0"/>
                <a:cs typeface="Arial" panose="020B0604020202020204" pitchFamily="34" charset="0"/>
              </a:rPr>
              <a:t>: This is the next middleware function defined in the ordered set of Connect middleware.</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way a Connect application works is by using an object called dispatcher. The dispatcher object handles each HTTP request received by the server and then decides, in a cascading way, the order of middleware execution.</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Connect middleware function will be executed in first-in-first-out (FIFO) order using the next arguments until there are no more middleware functions to execute or the next middleware function is not called.</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29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3289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4464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468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075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3559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0184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2154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775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0400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6517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smtClean="0">
              <a:latin typeface="Arial" panose="020B0604020202020204" pitchFamily="34" charset="0"/>
              <a:cs typeface="Arial" panose="020B0604020202020204" pitchFamily="34" charset="0"/>
            </a:endParaRPr>
          </a:p>
          <a:p>
            <a:pPr algn="just"/>
            <a:r>
              <a:rPr lang="en-US" b="1" dirty="0" smtClean="0">
                <a:latin typeface="Arial" panose="020B0604020202020204" pitchFamily="34" charset="0"/>
                <a:cs typeface="Arial" panose="020B0604020202020204" pitchFamily="34" charset="0"/>
              </a:rPr>
              <a:t>Routes in Express.js</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respond with "Hello World!" on the homepage</a:t>
            </a:r>
          </a:p>
          <a:p>
            <a:pPr algn="just"/>
            <a:r>
              <a:rPr lang="en-US" dirty="0" err="1" smtClean="0">
                <a:latin typeface="Arial" panose="020B0604020202020204" pitchFamily="34" charset="0"/>
                <a:cs typeface="Arial" panose="020B0604020202020204" pitchFamily="34" charset="0"/>
              </a:rPr>
              <a:t>app.get</a:t>
            </a:r>
            <a:r>
              <a:rPr lang="en-US" dirty="0" smtClean="0">
                <a:latin typeface="Arial" panose="020B0604020202020204" pitchFamily="34" charset="0"/>
                <a:cs typeface="Arial" panose="020B0604020202020204" pitchFamily="34" charset="0"/>
              </a:rPr>
              <a:t>('/', function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res) {</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('Hello World!');</a:t>
            </a:r>
          </a:p>
          <a:p>
            <a:pPr algn="just"/>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accept POST request on the homepage</a:t>
            </a:r>
          </a:p>
          <a:p>
            <a:pPr algn="just"/>
            <a:r>
              <a:rPr lang="en-US" dirty="0" err="1" smtClean="0">
                <a:latin typeface="Arial" panose="020B0604020202020204" pitchFamily="34" charset="0"/>
                <a:cs typeface="Arial" panose="020B0604020202020204" pitchFamily="34" charset="0"/>
              </a:rPr>
              <a:t>app.post</a:t>
            </a:r>
            <a:r>
              <a:rPr lang="en-US" dirty="0" smtClean="0">
                <a:latin typeface="Arial" panose="020B0604020202020204" pitchFamily="34" charset="0"/>
                <a:cs typeface="Arial" panose="020B0604020202020204" pitchFamily="34" charset="0"/>
              </a:rPr>
              <a:t>('/', function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res) {</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('Got a POST request');</a:t>
            </a:r>
          </a:p>
          <a:p>
            <a:pPr algn="just"/>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accept PUT request at /user</a:t>
            </a:r>
          </a:p>
          <a:p>
            <a:pPr algn="just"/>
            <a:r>
              <a:rPr lang="en-US" dirty="0" err="1" smtClean="0">
                <a:latin typeface="Arial" panose="020B0604020202020204" pitchFamily="34" charset="0"/>
                <a:cs typeface="Arial" panose="020B0604020202020204" pitchFamily="34" charset="0"/>
              </a:rPr>
              <a:t>app.put</a:t>
            </a:r>
            <a:r>
              <a:rPr lang="en-US" dirty="0" smtClean="0">
                <a:latin typeface="Arial" panose="020B0604020202020204" pitchFamily="34" charset="0"/>
                <a:cs typeface="Arial" panose="020B0604020202020204" pitchFamily="34" charset="0"/>
              </a:rPr>
              <a:t>('/user', function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res) {</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('Got a PUT request at /user');</a:t>
            </a:r>
          </a:p>
          <a:p>
            <a:pPr algn="just"/>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accept DELETE request at /user</a:t>
            </a:r>
          </a:p>
          <a:p>
            <a:pPr algn="just"/>
            <a:r>
              <a:rPr lang="en-US" dirty="0" err="1" smtClean="0">
                <a:latin typeface="Arial" panose="020B0604020202020204" pitchFamily="34" charset="0"/>
                <a:cs typeface="Arial" panose="020B0604020202020204" pitchFamily="34" charset="0"/>
              </a:rPr>
              <a:t>app.delete</a:t>
            </a:r>
            <a:r>
              <a:rPr lang="en-US" dirty="0" smtClean="0">
                <a:latin typeface="Arial" panose="020B0604020202020204" pitchFamily="34" charset="0"/>
                <a:cs typeface="Arial" panose="020B0604020202020204" pitchFamily="34" charset="0"/>
              </a:rPr>
              <a:t>('/user', function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res) {</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('Got a DELETE request at /user');</a:t>
            </a:r>
          </a:p>
          <a:p>
            <a:pPr algn="just"/>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385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3151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378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algn="just"/>
            <a:r>
              <a:rPr lang="en-US" b="1" dirty="0" smtClean="0"/>
              <a:t>HTTP status codes</a:t>
            </a:r>
          </a:p>
          <a:p>
            <a:pPr algn="just"/>
            <a:endParaRPr lang="en-US" b="1" dirty="0" smtClean="0"/>
          </a:p>
          <a:p>
            <a:pPr algn="just"/>
            <a:r>
              <a:rPr lang="en-US" b="1" dirty="0" smtClean="0"/>
              <a:t>1xx</a:t>
            </a:r>
          </a:p>
          <a:p>
            <a:pPr algn="just"/>
            <a:r>
              <a:rPr lang="en-US" dirty="0" smtClean="0"/>
              <a:t>The 1xx series of status codes is classified as Informational, and is used for conveying provisional response from the server.</a:t>
            </a:r>
          </a:p>
          <a:p>
            <a:pPr algn="just"/>
            <a:r>
              <a:rPr lang="en-US" dirty="0" smtClean="0"/>
              <a:t>The available codes in this series are: 100, 101, and 102.</a:t>
            </a:r>
          </a:p>
          <a:p>
            <a:pPr algn="just"/>
            <a:r>
              <a:rPr lang="en-US" b="1" dirty="0" smtClean="0"/>
              <a:t>2xx</a:t>
            </a:r>
          </a:p>
          <a:p>
            <a:pPr algn="just"/>
            <a:r>
              <a:rPr lang="en-US" dirty="0" smtClean="0"/>
              <a:t>The 2xx series of status codes is classified as Success, and is used for conveying a successful request for a resource on the server.</a:t>
            </a:r>
          </a:p>
          <a:p>
            <a:pPr algn="just"/>
            <a:r>
              <a:rPr lang="en-US" dirty="0" smtClean="0"/>
              <a:t>The available codes in this series are: 200, 201, 202, 303, 204, 205, 206, 207, 208, 250, and 226.</a:t>
            </a:r>
          </a:p>
          <a:p>
            <a:pPr algn="just"/>
            <a:r>
              <a:rPr lang="en-US" b="1" dirty="0" smtClean="0"/>
              <a:t>3xx</a:t>
            </a:r>
          </a:p>
          <a:p>
            <a:pPr algn="just"/>
            <a:r>
              <a:rPr lang="en-US" dirty="0" smtClean="0"/>
              <a:t>The 3xx series of status codes is classified as Redirection, and is used for information by the user agent about taking additional action to retrieve the requested resource. The available codes in this series are: 300, 301, 302, 303, 304, 305, 306, 307, and 308.</a:t>
            </a:r>
          </a:p>
          <a:p>
            <a:pPr algn="just"/>
            <a:r>
              <a:rPr lang="en-US" b="1" dirty="0" smtClean="0"/>
              <a:t>4xx</a:t>
            </a:r>
          </a:p>
          <a:p>
            <a:pPr algn="just"/>
            <a:r>
              <a:rPr lang="en-US" dirty="0" smtClean="0"/>
              <a:t>The 4xx series of status codes is classified as Client Error, and is used for informing the user agent of its erroneous requests to the server.</a:t>
            </a:r>
          </a:p>
          <a:p>
            <a:pPr algn="just"/>
            <a:r>
              <a:rPr lang="en-US" dirty="0" smtClean="0"/>
              <a:t>The available codes in this series are: 400, 401, 402, 403, 404, 405, 406, 407, 408, 409, 410, 411, 412, 413, 414, 415, 416, 417, 422, 423, 424, 425, 426, 428, 429, 431, 444, 449, 450, 451, 452, 453, 454, 455, 456, 457, 458, 459, 460, 461, 462, 494, 495, 496, 497, and 499.</a:t>
            </a:r>
          </a:p>
          <a:p>
            <a:pPr algn="just"/>
            <a:r>
              <a:rPr lang="en-US" b="1" dirty="0" smtClean="0"/>
              <a:t>5xx</a:t>
            </a:r>
          </a:p>
          <a:p>
            <a:pPr algn="just"/>
            <a:r>
              <a:rPr lang="en-US" dirty="0" smtClean="0"/>
              <a:t>The 5xx series of status codes is classified as Server Error, and is used for informing the user agent that the server has encountered an error because of which the request was not fulfilled. The available codes in this series are: 500, 501, 502, 503, 504, 505, 506, 507, 508, 509, 510, 511, 551, 598, and 599.</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8239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latin typeface="Arial" panose="020B0604020202020204" pitchFamily="34" charset="0"/>
                <a:cs typeface="Arial" panose="020B0604020202020204" pitchFamily="34" charset="0"/>
              </a:rPr>
              <a:t>The application object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application object is an instance of Express, conventionally represented by the</a:t>
            </a:r>
          </a:p>
          <a:p>
            <a:pPr algn="just"/>
            <a:r>
              <a:rPr lang="en-US" dirty="0" smtClean="0">
                <a:latin typeface="Arial" panose="020B0604020202020204" pitchFamily="34" charset="0"/>
                <a:cs typeface="Arial" panose="020B0604020202020204" pitchFamily="34" charset="0"/>
              </a:rPr>
              <a:t>variable named app. This is the main object of your Express app and the bulk of the functionality is built on it.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This is how you create an instance of the Express module:</a:t>
            </a:r>
          </a:p>
          <a:p>
            <a:pPr algn="just"/>
            <a:endParaRPr lang="en-US" dirty="0" smtClean="0">
              <a:latin typeface="Arial" panose="020B0604020202020204" pitchFamily="34" charset="0"/>
              <a:cs typeface="Arial" panose="020B0604020202020204" pitchFamily="34" charset="0"/>
            </a:endParaRPr>
          </a:p>
          <a:p>
            <a:pPr algn="just"/>
            <a:r>
              <a:rPr lang="en-US" i="1" dirty="0" err="1" smtClean="0">
                <a:latin typeface="Arial" panose="020B0604020202020204" pitchFamily="34" charset="0"/>
                <a:cs typeface="Arial" panose="020B0604020202020204" pitchFamily="34" charset="0"/>
              </a:rPr>
              <a:t>var</a:t>
            </a:r>
            <a:r>
              <a:rPr lang="en-US" i="1" dirty="0" smtClean="0">
                <a:latin typeface="Arial" panose="020B0604020202020204" pitchFamily="34" charset="0"/>
                <a:cs typeface="Arial" panose="020B0604020202020204" pitchFamily="34" charset="0"/>
              </a:rPr>
              <a:t> express = require('express');</a:t>
            </a:r>
          </a:p>
          <a:p>
            <a:pPr algn="just"/>
            <a:r>
              <a:rPr lang="en-US" i="1" dirty="0" err="1" smtClean="0">
                <a:latin typeface="Arial" panose="020B0604020202020204" pitchFamily="34" charset="0"/>
                <a:cs typeface="Arial" panose="020B0604020202020204" pitchFamily="34" charset="0"/>
              </a:rPr>
              <a:t>var</a:t>
            </a:r>
            <a:r>
              <a:rPr lang="en-US" i="1" dirty="0" smtClean="0">
                <a:latin typeface="Arial" panose="020B0604020202020204" pitchFamily="34" charset="0"/>
                <a:cs typeface="Arial" panose="020B0604020202020204" pitchFamily="34" charset="0"/>
              </a:rPr>
              <a:t> app = new express();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3338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latin typeface="Arial" panose="020B0604020202020204" pitchFamily="34" charset="0"/>
                <a:cs typeface="Arial" panose="020B0604020202020204" pitchFamily="34" charset="0"/>
              </a:rPr>
              <a:t>The request object</a:t>
            </a:r>
          </a:p>
          <a:p>
            <a:pPr algn="just"/>
            <a:endParaRPr lang="en-US" b="1"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HTTP request object is created when a client makes a request to the Express app. The object is conventionally represented by a variable named </a:t>
            </a:r>
            <a:r>
              <a:rPr lang="en-US" dirty="0" err="1" smtClean="0">
                <a:latin typeface="Arial" panose="020B0604020202020204" pitchFamily="34" charset="0"/>
                <a:cs typeface="Arial" panose="020B0604020202020204" pitchFamily="34" charset="0"/>
              </a:rPr>
              <a:t>req</a:t>
            </a:r>
            <a:r>
              <a:rPr lang="en-US" dirty="0" smtClean="0">
                <a:latin typeface="Arial" panose="020B0604020202020204" pitchFamily="34" charset="0"/>
                <a:cs typeface="Arial" panose="020B0604020202020204" pitchFamily="34" charset="0"/>
              </a:rPr>
              <a:t>, which contains a number of properties and methods related to the current request.</a:t>
            </a:r>
          </a:p>
          <a:p>
            <a:pPr algn="just"/>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req.query</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This is an object containing the parsed query-string parameters.</a:t>
            </a:r>
          </a:p>
          <a:p>
            <a:pPr algn="just"/>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req.params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This is an object containing the parsed routing parameters.</a:t>
            </a:r>
          </a:p>
          <a:p>
            <a:pPr algn="just"/>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req.body</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This is an object used to retrieve the parsed request body. This property is included in the </a:t>
            </a:r>
            <a:r>
              <a:rPr lang="en-US" dirty="0" err="1" smtClean="0">
                <a:latin typeface="Arial" panose="020B0604020202020204" pitchFamily="34" charset="0"/>
                <a:cs typeface="Arial" panose="020B0604020202020204" pitchFamily="34" charset="0"/>
              </a:rPr>
              <a:t>bodyParser</a:t>
            </a:r>
            <a:r>
              <a:rPr lang="en-US" dirty="0" smtClean="0">
                <a:latin typeface="Arial" panose="020B0604020202020204" pitchFamily="34" charset="0"/>
                <a:cs typeface="Arial" panose="020B0604020202020204" pitchFamily="34" charset="0"/>
              </a:rPr>
              <a:t>() middleware.</a:t>
            </a:r>
          </a:p>
          <a:p>
            <a:pPr algn="just"/>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req.param</a:t>
            </a:r>
            <a:r>
              <a:rPr lang="en-US" b="1" dirty="0" smtClean="0">
                <a:latin typeface="Arial" panose="020B0604020202020204" pitchFamily="34" charset="0"/>
                <a:cs typeface="Arial" panose="020B0604020202020204" pitchFamily="34" charset="0"/>
              </a:rPr>
              <a:t>(name):</a:t>
            </a:r>
            <a:r>
              <a:rPr lang="en-US" dirty="0" smtClean="0">
                <a:latin typeface="Arial" panose="020B0604020202020204" pitchFamily="34" charset="0"/>
                <a:cs typeface="Arial" panose="020B0604020202020204" pitchFamily="34" charset="0"/>
              </a:rPr>
              <a:t> This is used to retrieve a value of a request parameter. Note that the parameter can be a query-string parameter, a routing parameter, or a property from a JSON request body.</a:t>
            </a:r>
          </a:p>
          <a:p>
            <a:pPr algn="just"/>
            <a:r>
              <a:rPr lang="en-US" dirty="0" smtClean="0">
                <a:latin typeface="Arial" panose="020B0604020202020204" pitchFamily="34" charset="0"/>
                <a:cs typeface="Arial" panose="020B0604020202020204" pitchFamily="34" charset="0"/>
              </a:rPr>
              <a:t> </a:t>
            </a:r>
          </a:p>
          <a:p>
            <a:pPr algn="just"/>
            <a:r>
              <a:rPr lang="en-US" b="1" dirty="0" err="1" smtClean="0">
                <a:latin typeface="Arial" panose="020B0604020202020204" pitchFamily="34" charset="0"/>
                <a:cs typeface="Arial" panose="020B0604020202020204" pitchFamily="34" charset="0"/>
              </a:rPr>
              <a:t>req.path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req.host</a:t>
            </a:r>
            <a:r>
              <a:rPr lang="en-US" b="1" dirty="0" smtClean="0">
                <a:latin typeface="Arial" panose="020B0604020202020204" pitchFamily="34" charset="0"/>
                <a:cs typeface="Arial" panose="020B0604020202020204" pitchFamily="34" charset="0"/>
              </a:rPr>
              <a:t>, and </a:t>
            </a:r>
            <a:r>
              <a:rPr lang="en-US" b="1" dirty="0" err="1" smtClean="0">
                <a:latin typeface="Arial" panose="020B0604020202020204" pitchFamily="34" charset="0"/>
                <a:cs typeface="Arial" panose="020B0604020202020204" pitchFamily="34" charset="0"/>
              </a:rPr>
              <a:t>req.ip</a:t>
            </a:r>
            <a:r>
              <a:rPr lang="en-US" dirty="0" smtClean="0">
                <a:latin typeface="Arial" panose="020B0604020202020204" pitchFamily="34" charset="0"/>
                <a:cs typeface="Arial" panose="020B0604020202020204" pitchFamily="34" charset="0"/>
              </a:rPr>
              <a:t>: These are used to retrieve the current request path, host name, and remote IP.</a:t>
            </a:r>
          </a:p>
          <a:p>
            <a:pPr algn="just"/>
            <a:endParaRPr lang="en-US" dirty="0" smtClean="0">
              <a:latin typeface="Arial" panose="020B0604020202020204" pitchFamily="34" charset="0"/>
              <a:cs typeface="Arial" panose="020B0604020202020204" pitchFamily="34" charset="0"/>
            </a:endParaRPr>
          </a:p>
          <a:p>
            <a:pPr algn="just"/>
            <a:r>
              <a:rPr lang="en-US" b="1" dirty="0" err="1" smtClean="0">
                <a:latin typeface="Arial" panose="020B0604020202020204" pitchFamily="34" charset="0"/>
                <a:cs typeface="Arial" panose="020B0604020202020204" pitchFamily="34" charset="0"/>
              </a:rPr>
              <a:t>req.cookies</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This is used in conjunction with the </a:t>
            </a:r>
            <a:r>
              <a:rPr lang="en-US" dirty="0" err="1" smtClean="0">
                <a:latin typeface="Arial" panose="020B0604020202020204" pitchFamily="34" charset="0"/>
                <a:cs typeface="Arial" panose="020B0604020202020204" pitchFamily="34" charset="0"/>
              </a:rPr>
              <a:t>cookieParser</a:t>
            </a:r>
            <a:r>
              <a:rPr lang="en-US" dirty="0" smtClean="0">
                <a:latin typeface="Arial" panose="020B0604020202020204" pitchFamily="34" charset="0"/>
                <a:cs typeface="Arial" panose="020B0604020202020204" pitchFamily="34" charset="0"/>
              </a:rPr>
              <a:t>() middleware to retrieve the cookies sent by the user-agent.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945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4362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algn="just"/>
            <a:r>
              <a:rPr lang="en-US" b="1" dirty="0" smtClean="0">
                <a:latin typeface="Arial" panose="020B0604020202020204" pitchFamily="34" charset="0"/>
                <a:cs typeface="Arial" panose="020B0604020202020204" pitchFamily="34" charset="0"/>
              </a:rPr>
              <a:t>The response object</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response object is created along with the request object, and is conventionally</a:t>
            </a:r>
          </a:p>
          <a:p>
            <a:pPr algn="just"/>
            <a:r>
              <a:rPr lang="en-US" dirty="0" smtClean="0">
                <a:latin typeface="Arial" panose="020B0604020202020204" pitchFamily="34" charset="0"/>
                <a:cs typeface="Arial" panose="020B0604020202020204" pitchFamily="34" charset="0"/>
              </a:rPr>
              <a:t>represented by a variable named res. While it may sound a little strange that both of them should be created together, it is a necessity to give all the </a:t>
            </a:r>
            <a:r>
              <a:rPr lang="en-US" dirty="0" err="1" smtClean="0">
                <a:latin typeface="Arial" panose="020B0604020202020204" pitchFamily="34" charset="0"/>
                <a:cs typeface="Arial" panose="020B0604020202020204" pitchFamily="34" charset="0"/>
              </a:rPr>
              <a:t>middlewares</a:t>
            </a:r>
            <a:r>
              <a:rPr lang="en-US" dirty="0" smtClean="0">
                <a:latin typeface="Arial" panose="020B0604020202020204" pitchFamily="34" charset="0"/>
                <a:cs typeface="Arial" panose="020B0604020202020204" pitchFamily="34" charset="0"/>
              </a:rPr>
              <a:t> a chance to work on the request and the response object, before passing the control to the next middleware.</a:t>
            </a:r>
          </a:p>
          <a:p>
            <a:pPr algn="just"/>
            <a:endParaRPr lang="en-US" i="1" dirty="0" smtClean="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res.status</a:t>
            </a:r>
            <a:r>
              <a:rPr lang="en-US" b="1" i="1" dirty="0" smtClean="0">
                <a:latin typeface="Arial" panose="020B0604020202020204" pitchFamily="34" charset="0"/>
                <a:cs typeface="Arial" panose="020B0604020202020204" pitchFamily="34" charset="0"/>
              </a:rPr>
              <a:t>(code): </a:t>
            </a:r>
            <a:r>
              <a:rPr lang="en-US" i="1" dirty="0" smtClean="0">
                <a:latin typeface="Arial" panose="020B0604020202020204" pitchFamily="34" charset="0"/>
                <a:cs typeface="Arial" panose="020B0604020202020204" pitchFamily="34" charset="0"/>
              </a:rPr>
              <a:t>This is used to set the response HTTP status code.</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res.set</a:t>
            </a:r>
            <a:r>
              <a:rPr lang="en-US" b="1" i="1" dirty="0" smtClean="0">
                <a:latin typeface="Arial" panose="020B0604020202020204" pitchFamily="34" charset="0"/>
                <a:cs typeface="Arial" panose="020B0604020202020204" pitchFamily="34" charset="0"/>
              </a:rPr>
              <a:t>(field, [value]): </a:t>
            </a:r>
            <a:r>
              <a:rPr lang="en-US" i="1" dirty="0" smtClean="0">
                <a:latin typeface="Arial" panose="020B0604020202020204" pitchFamily="34" charset="0"/>
                <a:cs typeface="Arial" panose="020B0604020202020204" pitchFamily="34" charset="0"/>
              </a:rPr>
              <a:t>This is used to set the response HTTP header.</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res.cookie</a:t>
            </a:r>
            <a:r>
              <a:rPr lang="en-US" b="1" i="1" dirty="0" smtClean="0">
                <a:latin typeface="Arial" panose="020B0604020202020204" pitchFamily="34" charset="0"/>
                <a:cs typeface="Arial" panose="020B0604020202020204" pitchFamily="34" charset="0"/>
              </a:rPr>
              <a:t>(name, value, [options]): </a:t>
            </a:r>
            <a:r>
              <a:rPr lang="en-US" i="1" dirty="0" smtClean="0">
                <a:latin typeface="Arial" panose="020B0604020202020204" pitchFamily="34" charset="0"/>
                <a:cs typeface="Arial" panose="020B0604020202020204" pitchFamily="34" charset="0"/>
              </a:rPr>
              <a:t>This is used to set a response cookie. The options argument is used to pass an object defining common cookie configuration, such as the </a:t>
            </a:r>
            <a:r>
              <a:rPr lang="en-US" i="1" dirty="0" err="1" smtClean="0">
                <a:latin typeface="Arial" panose="020B0604020202020204" pitchFamily="34" charset="0"/>
                <a:cs typeface="Arial" panose="020B0604020202020204" pitchFamily="34" charset="0"/>
              </a:rPr>
              <a:t>maxAge</a:t>
            </a:r>
            <a:r>
              <a:rPr lang="en-US" i="1" dirty="0" smtClean="0">
                <a:latin typeface="Arial" panose="020B0604020202020204" pitchFamily="34" charset="0"/>
                <a:cs typeface="Arial" panose="020B0604020202020204" pitchFamily="34" charset="0"/>
              </a:rPr>
              <a:t> property.</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res.redirect</a:t>
            </a:r>
            <a:r>
              <a:rPr lang="en-US" b="1" i="1" dirty="0" smtClean="0">
                <a:latin typeface="Arial" panose="020B0604020202020204" pitchFamily="34" charset="0"/>
                <a:cs typeface="Arial" panose="020B0604020202020204" pitchFamily="34" charset="0"/>
              </a:rPr>
              <a:t>([status], </a:t>
            </a:r>
            <a:r>
              <a:rPr lang="en-US" b="1" i="1" dirty="0" err="1" smtClean="0">
                <a:latin typeface="Arial" panose="020B0604020202020204" pitchFamily="34" charset="0"/>
                <a:cs typeface="Arial" panose="020B0604020202020204" pitchFamily="34" charset="0"/>
              </a:rPr>
              <a:t>url</a:t>
            </a:r>
            <a:r>
              <a:rPr lang="en-US" b="1"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This is used to redirect the request to a given URL. Note that you can add an HTTP status code to the response. When not passing a status code, it will be defaulted to 302 Found.</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res.send</a:t>
            </a:r>
            <a:r>
              <a:rPr lang="en-US" b="1" i="1" dirty="0" smtClean="0">
                <a:latin typeface="Arial" panose="020B0604020202020204" pitchFamily="34" charset="0"/>
                <a:cs typeface="Arial" panose="020B0604020202020204" pitchFamily="34" charset="0"/>
              </a:rPr>
              <a:t>([</a:t>
            </a:r>
            <a:r>
              <a:rPr lang="en-US" b="1" i="1" dirty="0" err="1" smtClean="0">
                <a:latin typeface="Arial" panose="020B0604020202020204" pitchFamily="34" charset="0"/>
                <a:cs typeface="Arial" panose="020B0604020202020204" pitchFamily="34" charset="0"/>
              </a:rPr>
              <a:t>body|status</a:t>
            </a:r>
            <a:r>
              <a:rPr lang="en-US" b="1" i="1" dirty="0" smtClean="0">
                <a:latin typeface="Arial" panose="020B0604020202020204" pitchFamily="34" charset="0"/>
                <a:cs typeface="Arial" panose="020B0604020202020204" pitchFamily="34" charset="0"/>
              </a:rPr>
              <a:t>], [body]): </a:t>
            </a:r>
            <a:r>
              <a:rPr lang="en-US" i="1" dirty="0" smtClean="0">
                <a:latin typeface="Arial" panose="020B0604020202020204" pitchFamily="34" charset="0"/>
                <a:cs typeface="Arial" panose="020B0604020202020204" pitchFamily="34" charset="0"/>
              </a:rPr>
              <a:t>This is used for non-streaming responses. This method does a lot of background work, such as setting the Content-Type and Content-Length headers, and responding with the proper cache headers.</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res.json</a:t>
            </a:r>
            <a:r>
              <a:rPr lang="en-US" b="1" i="1" dirty="0" smtClean="0">
                <a:latin typeface="Arial" panose="020B0604020202020204" pitchFamily="34" charset="0"/>
                <a:cs typeface="Arial" panose="020B0604020202020204" pitchFamily="34" charset="0"/>
              </a:rPr>
              <a:t>([</a:t>
            </a:r>
            <a:r>
              <a:rPr lang="en-US" b="1" i="1" dirty="0" err="1" smtClean="0">
                <a:latin typeface="Arial" panose="020B0604020202020204" pitchFamily="34" charset="0"/>
                <a:cs typeface="Arial" panose="020B0604020202020204" pitchFamily="34" charset="0"/>
              </a:rPr>
              <a:t>status|body</a:t>
            </a:r>
            <a:r>
              <a:rPr lang="en-US" b="1" i="1" dirty="0" smtClean="0">
                <a:latin typeface="Arial" panose="020B0604020202020204" pitchFamily="34" charset="0"/>
                <a:cs typeface="Arial" panose="020B0604020202020204" pitchFamily="34" charset="0"/>
              </a:rPr>
              <a:t>], [body]):</a:t>
            </a:r>
            <a:r>
              <a:rPr lang="en-US" i="1" dirty="0" smtClean="0">
                <a:latin typeface="Arial" panose="020B0604020202020204" pitchFamily="34" charset="0"/>
                <a:cs typeface="Arial" panose="020B0604020202020204" pitchFamily="34" charset="0"/>
              </a:rPr>
              <a:t> This is identical to the </a:t>
            </a:r>
            <a:r>
              <a:rPr lang="en-US" i="1" dirty="0" err="1" smtClean="0">
                <a:latin typeface="Arial" panose="020B0604020202020204" pitchFamily="34" charset="0"/>
                <a:cs typeface="Arial" panose="020B0604020202020204" pitchFamily="34" charset="0"/>
              </a:rPr>
              <a:t>res.send</a:t>
            </a:r>
            <a:r>
              <a:rPr lang="en-US" i="1" dirty="0" smtClean="0">
                <a:latin typeface="Arial" panose="020B0604020202020204" pitchFamily="34" charset="0"/>
                <a:cs typeface="Arial" panose="020B0604020202020204" pitchFamily="34" charset="0"/>
              </a:rPr>
              <a:t>() method when sending an object or array. Most of the times, it is used as syntactic sugar, but sometimes you may need to use it to force a JSON response to non-objects, such as null or undefined.</a:t>
            </a:r>
          </a:p>
          <a:p>
            <a:pPr marL="171450" indent="-171450" algn="just">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res.render</a:t>
            </a:r>
            <a:r>
              <a:rPr lang="en-US" b="1" i="1" dirty="0" smtClean="0">
                <a:latin typeface="Arial" panose="020B0604020202020204" pitchFamily="34" charset="0"/>
                <a:cs typeface="Arial" panose="020B0604020202020204" pitchFamily="34" charset="0"/>
              </a:rPr>
              <a:t>(view, [locals], callback)</a:t>
            </a:r>
            <a:r>
              <a:rPr lang="en-US" i="1" dirty="0" smtClean="0">
                <a:latin typeface="Arial" panose="020B0604020202020204" pitchFamily="34" charset="0"/>
                <a:cs typeface="Arial" panose="020B0604020202020204" pitchFamily="34" charset="0"/>
              </a:rPr>
              <a:t>: This is used to render a view and send an HTML response.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710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smtClean="0">
                <a:latin typeface="Arial" panose="020B0604020202020204" pitchFamily="34" charset="0"/>
                <a:cs typeface="Arial" panose="020B0604020202020204" pitchFamily="34" charset="0"/>
              </a:rPr>
              <a:t>Express can send an HTTP response using one of its response methods:</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res.json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res.jsonp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res.sendfile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res.download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res.render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res.redirect</a:t>
            </a:r>
            <a:r>
              <a:rPr lang="en-US" dirty="0" smtClean="0">
                <a:latin typeface="Arial" panose="020B0604020202020204" pitchFamily="34" charset="0"/>
                <a:cs typeface="Arial" panose="020B0604020202020204" pitchFamily="34" charset="0"/>
              </a:rPr>
              <a:t>(). If none of them is called, the request will be left hanging till the connection times out</a:t>
            </a:r>
            <a:endParaRPr lang="en-US" i="1" dirty="0" smtClean="0">
              <a:latin typeface="Arial" panose="020B0604020202020204" pitchFamily="34" charset="0"/>
              <a:cs typeface="Arial" panose="020B0604020202020204" pitchFamily="34" charset="0"/>
            </a:endParaRPr>
          </a:p>
          <a:p>
            <a:pPr algn="just"/>
            <a:endParaRPr lang="en-US" i="1" dirty="0" smtClean="0">
              <a:latin typeface="Candara" panose="020E0502030303020204" pitchFamily="34" charset="0"/>
            </a:endParaRPr>
          </a:p>
          <a:p>
            <a:endParaRPr lang="en-US" dirty="0"/>
          </a:p>
        </p:txBody>
      </p:sp>
    </p:spTree>
    <p:extLst>
      <p:ext uri="{BB962C8B-B14F-4D97-AF65-F5344CB8AC3E}">
        <p14:creationId xmlns:p14="http://schemas.microsoft.com/office/powerpoint/2010/main" val="17092745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70683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078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38622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362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829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4026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0817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83840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9878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50839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72731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47079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64718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244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06212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11476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823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951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9096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5082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49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2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Working with Express framework</a:t>
            </a:r>
          </a:p>
        </p:txBody>
      </p:sp>
      <p:sp>
        <p:nvSpPr>
          <p:cNvPr id="12" name="Subtitle 11"/>
          <p:cNvSpPr>
            <a:spLocks noGrp="1"/>
          </p:cNvSpPr>
          <p:nvPr>
            <p:ph type="subTitle" idx="1"/>
          </p:nvPr>
        </p:nvSpPr>
        <p:spPr/>
        <p:txBody>
          <a:bodyPr>
            <a:normAutofit/>
          </a:bodyPr>
          <a:lstStyle/>
          <a:p>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Introduction</a:t>
            </a:r>
          </a:p>
        </p:txBody>
      </p:sp>
      <p:sp>
        <p:nvSpPr>
          <p:cNvPr id="4" name="Content Placeholder 3"/>
          <p:cNvSpPr>
            <a:spLocks noGrp="1"/>
          </p:cNvSpPr>
          <p:nvPr>
            <p:ph idx="1"/>
          </p:nvPr>
        </p:nvSpPr>
        <p:spPr/>
        <p:txBody>
          <a:bodyPr/>
          <a:lstStyle/>
          <a:p>
            <a:r>
              <a:rPr lang="en-US" sz="2000" dirty="0"/>
              <a:t>A template engine is a library or a framework that uses some rules/languages to interpret data and render views.</a:t>
            </a:r>
          </a:p>
          <a:p>
            <a:r>
              <a:rPr lang="en-US" sz="2000" dirty="0"/>
              <a:t>Templating solves the problem by allowing you to write in the target language, while at the same time providing the ability to insert dynamic data.</a:t>
            </a:r>
          </a:p>
          <a:p>
            <a:r>
              <a:rPr lang="en-US" sz="2000" dirty="0"/>
              <a:t>For those of you familiar with the model–view–controller concept, templates belong to the view.</a:t>
            </a:r>
          </a:p>
          <a:p>
            <a:r>
              <a:rPr lang="en-US" sz="2000" dirty="0"/>
              <a:t>In the Node world, we have many templating engines to choose. Here are some criteria to consider to choose a template engine :</a:t>
            </a:r>
          </a:p>
          <a:p>
            <a:r>
              <a:rPr lang="en-US" sz="2000" dirty="0"/>
              <a:t>Performance : Templating engine to be as fast as possible</a:t>
            </a:r>
          </a:p>
          <a:p>
            <a:r>
              <a:rPr lang="en-US" sz="2000" dirty="0"/>
              <a:t>Client, server, or both : Most of the templating engines are available on both the server and client sides which makes our coding get well acquainted with the template engine</a:t>
            </a:r>
          </a:p>
          <a:p>
            <a:r>
              <a:rPr lang="en-US" sz="2000" dirty="0"/>
              <a:t>Abstraction : Abstracting the details of HTML away from you</a:t>
            </a:r>
          </a:p>
          <a:p>
            <a:r>
              <a:rPr lang="en-US" sz="2000" dirty="0"/>
              <a:t>Jade, </a:t>
            </a:r>
            <a:r>
              <a:rPr lang="en-US" sz="2000" dirty="0" err="1"/>
              <a:t>ejs</a:t>
            </a:r>
            <a:r>
              <a:rPr lang="en-US" sz="2000" dirty="0"/>
              <a:t> and handlebars are some of the popular templating engines.</a:t>
            </a:r>
          </a:p>
          <a:p>
            <a:endParaRPr lang="en-US" sz="2000" dirty="0"/>
          </a:p>
        </p:txBody>
      </p:sp>
    </p:spTree>
    <p:extLst>
      <p:ext uri="{BB962C8B-B14F-4D97-AF65-F5344CB8AC3E}">
        <p14:creationId xmlns:p14="http://schemas.microsoft.com/office/powerpoint/2010/main" val="1482850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Jade templating engine</a:t>
            </a:r>
          </a:p>
        </p:txBody>
      </p:sp>
      <p:sp>
        <p:nvSpPr>
          <p:cNvPr id="3" name="Content Placeholder 2"/>
          <p:cNvSpPr>
            <a:spLocks noGrp="1"/>
          </p:cNvSpPr>
          <p:nvPr>
            <p:ph idx="1"/>
          </p:nvPr>
        </p:nvSpPr>
        <p:spPr/>
        <p:txBody>
          <a:bodyPr/>
          <a:lstStyle/>
          <a:p>
            <a:r>
              <a:rPr lang="en-US" dirty="0">
                <a:solidFill>
                  <a:schemeClr val="tx1"/>
                </a:solidFill>
              </a:rPr>
              <a:t>Jade abstracts the details of HTML away from us. It uses whitespace and indentation as part of its language</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13" y="2232211"/>
            <a:ext cx="4180114" cy="403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90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Working with Tags in Jade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56" y="1815626"/>
            <a:ext cx="8020194" cy="2720747"/>
          </a:xfrm>
          <a:prstGeom prst="rect">
            <a:avLst/>
          </a:prstGeom>
          <a:solidFill>
            <a:schemeClr val="tx1"/>
          </a:solidFill>
          <a:ln w="3175">
            <a:solidFill>
              <a:schemeClr val="tx1"/>
            </a:solidFill>
            <a:miter lim="800000"/>
            <a:headEnd/>
            <a:tailEnd/>
          </a:ln>
        </p:spPr>
      </p:pic>
    </p:spTree>
    <p:extLst>
      <p:ext uri="{BB962C8B-B14F-4D97-AF65-F5344CB8AC3E}">
        <p14:creationId xmlns:p14="http://schemas.microsoft.com/office/powerpoint/2010/main" val="3238409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sz="1400" dirty="0"/>
              <a:t/>
            </a:r>
            <a:br>
              <a:rPr lang="en-US" sz="1400" dirty="0"/>
            </a:br>
            <a:r>
              <a:rPr lang="en-US" dirty="0"/>
              <a:t>Working with id and classes in Jade</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1775" y="2940844"/>
            <a:ext cx="6438900" cy="1752600"/>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480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sz="1400" dirty="0"/>
              <a:t/>
            </a:r>
            <a:br>
              <a:rPr lang="en-US" sz="1400" dirty="0"/>
            </a:br>
            <a:r>
              <a:rPr lang="en-US" dirty="0"/>
              <a:t>Attributes and Nesting Tags in Jade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89" y="1626920"/>
            <a:ext cx="8617911" cy="32775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7069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sz="1400" dirty="0"/>
              <a:t/>
            </a:r>
            <a:br>
              <a:rPr lang="en-US" sz="1400" dirty="0"/>
            </a:br>
            <a:r>
              <a:rPr lang="en-US" dirty="0"/>
              <a:t>Passing options to Jade template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46" y="1983179"/>
            <a:ext cx="8509571" cy="2743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1596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Using if &amp; unless in Jade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43" y="1626920"/>
            <a:ext cx="8635668" cy="278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5833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Using for &amp; each in Jade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48" y="1769423"/>
            <a:ext cx="8789047" cy="306977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31232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sz="1400" dirty="0"/>
              <a:t/>
            </a:r>
            <a:br>
              <a:rPr lang="en-US" sz="1400" dirty="0"/>
            </a:br>
            <a:r>
              <a:rPr lang="en-US" dirty="0"/>
              <a:t>Using case &amp; </a:t>
            </a:r>
            <a:r>
              <a:rPr lang="en-US" dirty="0" err="1"/>
              <a:t>mixins</a:t>
            </a:r>
            <a:r>
              <a:rPr lang="en-US" dirty="0"/>
              <a:t> in jade</a:t>
            </a:r>
          </a:p>
        </p:txBody>
      </p:sp>
      <p:sp>
        <p:nvSpPr>
          <p:cNvPr id="3" name="Content Placeholder 2"/>
          <p:cNvSpPr>
            <a:spLocks noGrp="1"/>
          </p:cNvSpPr>
          <p:nvPr>
            <p:ph idx="1"/>
          </p:nvPr>
        </p:nvSpPr>
        <p:spPr/>
        <p:txBody>
          <a:bodyPr/>
          <a:lstStyle/>
          <a:p>
            <a:r>
              <a:rPr lang="en-US" dirty="0" err="1"/>
              <a:t>Mixins</a:t>
            </a:r>
            <a:r>
              <a:rPr lang="en-US" dirty="0"/>
              <a:t> are functions that take parameters and produce some HTML. </a:t>
            </a:r>
          </a:p>
          <a:p>
            <a:pPr lvl="1"/>
            <a:r>
              <a:rPr lang="en-US" dirty="0"/>
              <a:t>Syntax : </a:t>
            </a:r>
            <a:r>
              <a:rPr lang="en-US" dirty="0" err="1"/>
              <a:t>mixin</a:t>
            </a:r>
            <a:r>
              <a:rPr lang="en-US" dirty="0"/>
              <a:t> name(</a:t>
            </a:r>
            <a:r>
              <a:rPr lang="en-US" dirty="0" err="1"/>
              <a:t>param</a:t>
            </a:r>
            <a:r>
              <a:rPr lang="en-US" dirty="0"/>
              <a:t>, param2,...)</a:t>
            </a:r>
          </a:p>
          <a:p>
            <a:pPr lvl="1"/>
            <a:r>
              <a:rPr lang="en-US" dirty="0"/>
              <a:t>To use the function  +name(data)</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411" y="2649460"/>
            <a:ext cx="6207552" cy="35281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3389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Include &amp; Extend in Jade</a:t>
            </a:r>
          </a:p>
        </p:txBody>
      </p:sp>
      <p:sp>
        <p:nvSpPr>
          <p:cNvPr id="3" name="Content Placeholder 2"/>
          <p:cNvSpPr>
            <a:spLocks noGrp="1"/>
          </p:cNvSpPr>
          <p:nvPr>
            <p:ph idx="1"/>
          </p:nvPr>
        </p:nvSpPr>
        <p:spPr/>
        <p:txBody>
          <a:bodyPr/>
          <a:lstStyle/>
          <a:p>
            <a:r>
              <a:rPr lang="en-US" dirty="0"/>
              <a:t>include &amp; extend are the ways to split logic into a separate file for the purpose of reusing it across multiple files</a:t>
            </a:r>
          </a:p>
          <a:p>
            <a:r>
              <a:rPr lang="en-US" dirty="0"/>
              <a:t>include is a top-to-bottom approach. i.e. The file that includes is processed then the included file is processed. </a:t>
            </a:r>
          </a:p>
          <a:p>
            <a:r>
              <a:rPr lang="en-US" dirty="0"/>
              <a:t>To include a Jade template use include /path/filename</a:t>
            </a:r>
          </a:p>
          <a:p>
            <a:r>
              <a:rPr lang="en-US" dirty="0"/>
              <a:t>extend is a bottom-to-top approach (opposite to include).</a:t>
            </a:r>
          </a:p>
          <a:p>
            <a:r>
              <a:rPr lang="en-US" dirty="0"/>
              <a:t> It works with extend filename and block </a:t>
            </a:r>
            <a:r>
              <a:rPr lang="en-US" dirty="0" err="1"/>
              <a:t>blockname</a:t>
            </a:r>
            <a:r>
              <a:rPr lang="en-US" dirty="0"/>
              <a:t> statements.</a:t>
            </a:r>
          </a:p>
          <a:p>
            <a:endParaRPr lang="en-US" dirty="0"/>
          </a:p>
        </p:txBody>
      </p:sp>
    </p:spTree>
    <p:extLst>
      <p:ext uri="{BB962C8B-B14F-4D97-AF65-F5344CB8AC3E}">
        <p14:creationId xmlns:p14="http://schemas.microsoft.com/office/powerpoint/2010/main" val="1726836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2.1 :  Web development with Node</a:t>
            </a:r>
            <a:r>
              <a:rPr lang="en-US" dirty="0"/>
              <a:t/>
            </a:r>
            <a:br>
              <a:rPr lang="en-US" dirty="0"/>
            </a:br>
            <a:r>
              <a:rPr lang="en-US" dirty="0"/>
              <a:t>Introduction</a:t>
            </a:r>
            <a:endParaRPr lang="en-US" sz="2400" dirty="0"/>
          </a:p>
        </p:txBody>
      </p:sp>
      <p:sp>
        <p:nvSpPr>
          <p:cNvPr id="2" name="Content Placeholder 1"/>
          <p:cNvSpPr>
            <a:spLocks noGrp="1"/>
          </p:cNvSpPr>
          <p:nvPr>
            <p:ph idx="1"/>
          </p:nvPr>
        </p:nvSpPr>
        <p:spPr/>
        <p:txBody>
          <a:bodyPr/>
          <a:lstStyle/>
          <a:p>
            <a:r>
              <a:rPr lang="en-US" dirty="0"/>
              <a:t>Webserver like IIS / Apache serves static files(like html files) so that a browser can view them over the network.</a:t>
            </a:r>
          </a:p>
          <a:p>
            <a:r>
              <a:rPr lang="en-US" dirty="0"/>
              <a:t>We need to place the files in a proper directory(like </a:t>
            </a:r>
            <a:r>
              <a:rPr lang="en-US" dirty="0" err="1"/>
              <a:t>wwwroot</a:t>
            </a:r>
            <a:r>
              <a:rPr lang="en-US" dirty="0"/>
              <a:t> in IIS), so that we can navigate to it using http protocol. The web server simply knows where the file is on the computer and serves it to the browser.</a:t>
            </a:r>
          </a:p>
          <a:p>
            <a:r>
              <a:rPr lang="en-US" dirty="0"/>
              <a:t>Node offers a different paradigm than that of a traditional web server i.e. it  simply provides the framework to build a web server.</a:t>
            </a:r>
          </a:p>
          <a:p>
            <a:r>
              <a:rPr lang="en-US" dirty="0"/>
              <a:t>Interestingly building a webserver in node is not a cumbersome process, it can be written in just a few lines, moreover we'll have full control over the application.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 Templating Engines</a:t>
            </a:r>
            <a:r>
              <a:rPr lang="en-US" dirty="0"/>
              <a:t/>
            </a:r>
            <a:br>
              <a:rPr lang="en-US" dirty="0"/>
            </a:br>
            <a:r>
              <a:rPr lang="en-US" dirty="0"/>
              <a:t>Include &amp; Extend in Jade</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7550" y="1897856"/>
            <a:ext cx="5467350" cy="3838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2265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solidFill>
                  <a:schemeClr val="tx1"/>
                </a:solidFill>
              </a:rPr>
              <a:t>Working with Jade Templating Engine</a:t>
            </a:r>
          </a:p>
          <a:p>
            <a:endParaRPr lang="en-US" dirty="0"/>
          </a:p>
        </p:txBody>
      </p:sp>
    </p:spTree>
    <p:extLst>
      <p:ext uri="{BB962C8B-B14F-4D97-AF65-F5344CB8AC3E}">
        <p14:creationId xmlns:p14="http://schemas.microsoft.com/office/powerpoint/2010/main" val="2569288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2.2 : Templating Engines</a:t>
            </a:r>
            <a:r>
              <a:rPr lang="en-US" dirty="0"/>
              <a:t/>
            </a:r>
            <a:br>
              <a:rPr lang="en-US" dirty="0"/>
            </a:br>
            <a:r>
              <a:rPr lang="en-US" dirty="0"/>
              <a:t>EJS Templating engine</a:t>
            </a:r>
          </a:p>
        </p:txBody>
      </p:sp>
      <p:sp>
        <p:nvSpPr>
          <p:cNvPr id="5" name="Content Placeholder 4"/>
          <p:cNvSpPr>
            <a:spLocks noGrp="1"/>
          </p:cNvSpPr>
          <p:nvPr>
            <p:ph idx="1"/>
          </p:nvPr>
        </p:nvSpPr>
        <p:spPr/>
        <p:txBody>
          <a:bodyPr/>
          <a:lstStyle/>
          <a:p>
            <a:r>
              <a:rPr lang="en-US" dirty="0"/>
              <a:t>EJS simply embeds JavaScript into the templates with a few simple tags to define how the JavaScript needs to be interpreted.</a:t>
            </a:r>
          </a:p>
          <a:p>
            <a:r>
              <a:rPr lang="en-US" dirty="0"/>
              <a:t>EJS combines data and a template to produce HTML. </a:t>
            </a:r>
          </a:p>
          <a:p>
            <a:r>
              <a:rPr lang="en-US" dirty="0"/>
              <a:t>JavaScript code gets executed inside&lt;% %&gt; and any code placed inside the tag &lt;%= %&gt; gets added with HTML.</a:t>
            </a:r>
          </a:p>
          <a:p>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12" y="3426588"/>
            <a:ext cx="8305681" cy="213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931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solidFill>
                  <a:schemeClr val="tx1"/>
                </a:solidFill>
              </a:rPr>
              <a:t>Working with EJS Templating Engine</a:t>
            </a:r>
          </a:p>
          <a:p>
            <a:endParaRPr lang="en-US" dirty="0"/>
          </a:p>
        </p:txBody>
      </p:sp>
    </p:spTree>
    <p:extLst>
      <p:ext uri="{BB962C8B-B14F-4D97-AF65-F5344CB8AC3E}">
        <p14:creationId xmlns:p14="http://schemas.microsoft.com/office/powerpoint/2010/main" val="3799196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  Working  with Express.js</a:t>
            </a:r>
            <a:r>
              <a:rPr lang="en-US" dirty="0"/>
              <a:t/>
            </a:r>
            <a:br>
              <a:rPr lang="en-US" dirty="0"/>
            </a:br>
            <a:r>
              <a:rPr lang="en-US" dirty="0"/>
              <a:t>Introduction</a:t>
            </a:r>
          </a:p>
        </p:txBody>
      </p:sp>
      <p:sp>
        <p:nvSpPr>
          <p:cNvPr id="5" name="Content Placeholder 4"/>
          <p:cNvSpPr>
            <a:spLocks noGrp="1"/>
          </p:cNvSpPr>
          <p:nvPr>
            <p:ph idx="1"/>
          </p:nvPr>
        </p:nvSpPr>
        <p:spPr/>
        <p:txBody>
          <a:bodyPr/>
          <a:lstStyle/>
          <a:p>
            <a:r>
              <a:rPr lang="en-US" dirty="0"/>
              <a:t>If we try to create apps by only using core Node.js modules we will end up by writing the same code repeatedly for similar tasks such as</a:t>
            </a:r>
          </a:p>
          <a:p>
            <a:pPr lvl="1"/>
            <a:r>
              <a:rPr lang="en-US" dirty="0"/>
              <a:t>Parsing of HTTP request bodies</a:t>
            </a:r>
          </a:p>
          <a:p>
            <a:pPr lvl="1"/>
            <a:r>
              <a:rPr lang="en-US" dirty="0"/>
              <a:t>Parsing of cookies</a:t>
            </a:r>
          </a:p>
          <a:p>
            <a:pPr lvl="1"/>
            <a:r>
              <a:rPr lang="en-US" dirty="0"/>
              <a:t>Managing sessions</a:t>
            </a:r>
          </a:p>
          <a:p>
            <a:pPr lvl="1"/>
            <a:r>
              <a:rPr lang="en-US" dirty="0"/>
              <a:t>Organizing routes with a chain of if conditions based on URL paths and HTTP methods of the requests</a:t>
            </a:r>
          </a:p>
          <a:p>
            <a:pPr lvl="1"/>
            <a:r>
              <a:rPr lang="en-US" dirty="0"/>
              <a:t>Determining proper response headers based on data types</a:t>
            </a:r>
          </a:p>
          <a:p>
            <a:r>
              <a:rPr lang="en-US" dirty="0"/>
              <a:t>Developers have to do a lot of manual work themselves, such as interpreting HTTP methods and URLs into routes, and parsing input and output data.</a:t>
            </a:r>
          </a:p>
          <a:p>
            <a:r>
              <a:rPr lang="en-US" dirty="0"/>
              <a:t>Express.js solves these and many other problems using abstraction and code organization. </a:t>
            </a:r>
          </a:p>
          <a:p>
            <a:endParaRPr lang="en-US" dirty="0"/>
          </a:p>
        </p:txBody>
      </p:sp>
    </p:spTree>
    <p:extLst>
      <p:ext uri="{BB962C8B-B14F-4D97-AF65-F5344CB8AC3E}">
        <p14:creationId xmlns:p14="http://schemas.microsoft.com/office/powerpoint/2010/main" val="224464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Introduction toExpress.js</a:t>
            </a:r>
          </a:p>
        </p:txBody>
      </p:sp>
      <p:sp>
        <p:nvSpPr>
          <p:cNvPr id="3" name="Content Placeholder 2"/>
          <p:cNvSpPr>
            <a:spLocks noGrp="1"/>
          </p:cNvSpPr>
          <p:nvPr>
            <p:ph idx="1"/>
          </p:nvPr>
        </p:nvSpPr>
        <p:spPr/>
        <p:txBody>
          <a:bodyPr/>
          <a:lstStyle/>
          <a:p>
            <a:r>
              <a:rPr lang="en-US" dirty="0"/>
              <a:t>Express.js is a web framework based on the core Node.js http module and Connect components</a:t>
            </a:r>
          </a:p>
          <a:p>
            <a:r>
              <a:rPr lang="en-US" dirty="0"/>
              <a:t>Express.js framework provides a model-view-controller-like structure for your web apps with a clear separation of concerns (views, routes, models)</a:t>
            </a:r>
          </a:p>
          <a:p>
            <a:r>
              <a:rPr lang="en-US" dirty="0"/>
              <a:t>Express.js systems are highly configurable, which allows developers to pick freely whatever libraries they need for a particular project</a:t>
            </a:r>
          </a:p>
          <a:p>
            <a:r>
              <a:rPr lang="en-US" dirty="0"/>
              <a:t>Express.js framework leads to flexibility and high customization in the development of web applications.</a:t>
            </a:r>
          </a:p>
          <a:p>
            <a:r>
              <a:rPr lang="en-US" dirty="0"/>
              <a:t>In Express.js we can define middleware such as error handlers, static files folder, cookies, and other parsers. </a:t>
            </a:r>
          </a:p>
          <a:p>
            <a:r>
              <a:rPr lang="en-US" dirty="0"/>
              <a:t>Middleware is a way to organize and reuse code, and, essentially, it is nothing more than a function with three parameters: request, response, and next.</a:t>
            </a:r>
          </a:p>
          <a:p>
            <a:endParaRPr lang="en-US" dirty="0"/>
          </a:p>
        </p:txBody>
      </p:sp>
    </p:spTree>
    <p:extLst>
      <p:ext uri="{BB962C8B-B14F-4D97-AF65-F5344CB8AC3E}">
        <p14:creationId xmlns:p14="http://schemas.microsoft.com/office/powerpoint/2010/main" val="365223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Connect module</a:t>
            </a:r>
          </a:p>
        </p:txBody>
      </p:sp>
      <p:sp>
        <p:nvSpPr>
          <p:cNvPr id="3" name="Content Placeholder 2"/>
          <p:cNvSpPr>
            <a:spLocks noGrp="1"/>
          </p:cNvSpPr>
          <p:nvPr>
            <p:ph idx="1"/>
          </p:nvPr>
        </p:nvSpPr>
        <p:spPr/>
        <p:txBody>
          <a:bodyPr/>
          <a:lstStyle/>
          <a:p>
            <a:r>
              <a:rPr lang="en-US" dirty="0">
                <a:solidFill>
                  <a:schemeClr val="tx1"/>
                </a:solidFill>
              </a:rPr>
              <a:t>Connect is a module built to support interception of requests in a modular approach.</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46" y="2199362"/>
            <a:ext cx="4598990" cy="40744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41158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solidFill>
                  <a:schemeClr val="tx1"/>
                </a:solidFill>
              </a:rPr>
              <a:t>Working with connect module</a:t>
            </a:r>
          </a:p>
          <a:p>
            <a:endParaRPr lang="en-US" dirty="0"/>
          </a:p>
        </p:txBody>
      </p:sp>
    </p:spTree>
    <p:extLst>
      <p:ext uri="{BB962C8B-B14F-4D97-AF65-F5344CB8AC3E}">
        <p14:creationId xmlns:p14="http://schemas.microsoft.com/office/powerpoint/2010/main" val="2889893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  Working  with Express.js </a:t>
            </a:r>
            <a:r>
              <a:rPr lang="en-US" dirty="0"/>
              <a:t/>
            </a:r>
            <a:br>
              <a:rPr lang="en-US" dirty="0"/>
            </a:br>
            <a:r>
              <a:rPr lang="en-US" dirty="0"/>
              <a:t>Express.js Installation</a:t>
            </a:r>
          </a:p>
        </p:txBody>
      </p:sp>
      <p:sp>
        <p:nvSpPr>
          <p:cNvPr id="5" name="Content Placeholder 4"/>
          <p:cNvSpPr>
            <a:spLocks noGrp="1"/>
          </p:cNvSpPr>
          <p:nvPr>
            <p:ph idx="1"/>
          </p:nvPr>
        </p:nvSpPr>
        <p:spPr/>
        <p:txBody>
          <a:bodyPr/>
          <a:lstStyle/>
          <a:p>
            <a:r>
              <a:rPr lang="en-US" dirty="0"/>
              <a:t>The Express.js package comes in two flavors:</a:t>
            </a:r>
          </a:p>
          <a:p>
            <a:r>
              <a:rPr lang="en-US" dirty="0"/>
              <a:t>express-generator: a global NPM package that provides the command-line tool for rapid app creation (scaffolding)</a:t>
            </a:r>
          </a:p>
          <a:p>
            <a:r>
              <a:rPr lang="en-US" dirty="0"/>
              <a:t>express: a local package module in your Node.js app’s </a:t>
            </a:r>
            <a:r>
              <a:rPr lang="en-US" dirty="0" err="1"/>
              <a:t>node_modules</a:t>
            </a:r>
            <a:r>
              <a:rPr lang="en-US" dirty="0"/>
              <a:t> folder</a:t>
            </a:r>
          </a:p>
          <a:p>
            <a:endParaRPr lang="en-US" dirty="0"/>
          </a:p>
        </p:txBody>
      </p:sp>
    </p:spTree>
    <p:extLst>
      <p:ext uri="{BB962C8B-B14F-4D97-AF65-F5344CB8AC3E}">
        <p14:creationId xmlns:p14="http://schemas.microsoft.com/office/powerpoint/2010/main" val="1741374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app.js</a:t>
            </a:r>
          </a:p>
        </p:txBody>
      </p:sp>
      <p:sp>
        <p:nvSpPr>
          <p:cNvPr id="3" name="Content Placeholder 2"/>
          <p:cNvSpPr>
            <a:spLocks noGrp="1"/>
          </p:cNvSpPr>
          <p:nvPr>
            <p:ph idx="1"/>
          </p:nvPr>
        </p:nvSpPr>
        <p:spPr/>
        <p:txBody>
          <a:bodyPr/>
          <a:lstStyle/>
          <a:p>
            <a:r>
              <a:rPr lang="en-US" dirty="0"/>
              <a:t>App.js is the main file in Express framework. A typical structure of the main Express.js file consists of the following areas</a:t>
            </a:r>
          </a:p>
          <a:p>
            <a:pPr lvl="1"/>
            <a:r>
              <a:rPr lang="en-US" dirty="0"/>
              <a:t>1. Require dependencies</a:t>
            </a:r>
          </a:p>
          <a:p>
            <a:pPr lvl="1"/>
            <a:r>
              <a:rPr lang="en-US" dirty="0"/>
              <a:t>2. Configure settings</a:t>
            </a:r>
          </a:p>
          <a:p>
            <a:pPr lvl="1"/>
            <a:r>
              <a:rPr lang="en-US" dirty="0"/>
              <a:t>3. Connect to database (optional)</a:t>
            </a:r>
          </a:p>
          <a:p>
            <a:pPr lvl="1"/>
            <a:r>
              <a:rPr lang="en-US" dirty="0"/>
              <a:t>4. Define middleware</a:t>
            </a:r>
          </a:p>
          <a:p>
            <a:pPr lvl="1"/>
            <a:r>
              <a:rPr lang="en-US" dirty="0"/>
              <a:t>5. Define routes</a:t>
            </a:r>
          </a:p>
          <a:p>
            <a:pPr lvl="1"/>
            <a:r>
              <a:rPr lang="en-US" dirty="0"/>
              <a:t>6. Start the server</a:t>
            </a:r>
          </a:p>
          <a:p>
            <a:endParaRPr lang="en-US" dirty="0"/>
          </a:p>
          <a:p>
            <a:r>
              <a:rPr lang="en-US" dirty="0"/>
              <a:t>The order here is important, because requests travel from top to bottom in the chain of middleware.</a:t>
            </a:r>
          </a:p>
          <a:p>
            <a:endParaRPr lang="en-US" dirty="0"/>
          </a:p>
        </p:txBody>
      </p:sp>
    </p:spTree>
    <p:extLst>
      <p:ext uri="{BB962C8B-B14F-4D97-AF65-F5344CB8AC3E}">
        <p14:creationId xmlns:p14="http://schemas.microsoft.com/office/powerpoint/2010/main" val="2801016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 :  Web development with Node</a:t>
            </a:r>
            <a:br>
              <a:rPr lang="en-US" sz="1200" dirty="0"/>
            </a:br>
            <a:r>
              <a:rPr lang="en-US" dirty="0"/>
              <a:t>HTTP module in Node.js</a:t>
            </a:r>
          </a:p>
        </p:txBody>
      </p:sp>
      <p:sp>
        <p:nvSpPr>
          <p:cNvPr id="2" name="Content Placeholder 1"/>
          <p:cNvSpPr>
            <a:spLocks noGrp="1"/>
          </p:cNvSpPr>
          <p:nvPr>
            <p:ph idx="1"/>
          </p:nvPr>
        </p:nvSpPr>
        <p:spPr/>
        <p:txBody>
          <a:bodyPr/>
          <a:lstStyle/>
          <a:p>
            <a:r>
              <a:rPr lang="en-US" dirty="0"/>
              <a:t>We can easily create an HTTP server in Node.</a:t>
            </a:r>
          </a:p>
          <a:p>
            <a:r>
              <a:rPr lang="en-US" dirty="0"/>
              <a:t>To use the HTTP server and client one must require('http').</a:t>
            </a:r>
          </a:p>
          <a:p>
            <a:r>
              <a:rPr lang="en-US" dirty="0"/>
              <a:t>The HTTP interfaces in Node are designed to support many features of the protocol which have been traditionally difficult to use. In particular, large, possibly chunk-encoded, messages.</a:t>
            </a:r>
          </a:p>
          <a:p>
            <a:r>
              <a:rPr lang="en-US" dirty="0"/>
              <a:t>Node's HTTP API is very low-level. It deals with stream handling and message parsing only. It parses a message into headers and body but it does not parse the actual headers or the body.</a:t>
            </a:r>
          </a:p>
          <a:p>
            <a:r>
              <a:rPr lang="en-US" dirty="0"/>
              <a:t>HTTP response implements the Writable Stream interface and request implements Readable Stream interface.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app.js</a:t>
            </a:r>
          </a:p>
        </p:txBody>
      </p:sp>
      <p:sp>
        <p:nvSpPr>
          <p:cNvPr id="3" name="Content Placeholder 2"/>
          <p:cNvSpPr>
            <a:spLocks noGrp="1"/>
          </p:cNvSpPr>
          <p:nvPr>
            <p:ph idx="1"/>
          </p:nvPr>
        </p:nvSpPr>
        <p:spPr/>
        <p:txBody>
          <a:bodyPr/>
          <a:lstStyle/>
          <a:p>
            <a:r>
              <a:rPr lang="en-US" dirty="0"/>
              <a:t>First the dependencies need to be included with require()</a:t>
            </a:r>
          </a:p>
          <a:p>
            <a:endParaRPr lang="en-US" dirty="0"/>
          </a:p>
          <a:p>
            <a:endParaRPr lang="en-US" dirty="0"/>
          </a:p>
          <a:p>
            <a:endParaRPr lang="en-US" dirty="0"/>
          </a:p>
          <a:p>
            <a:endParaRPr lang="en-US" dirty="0"/>
          </a:p>
          <a:p>
            <a:endParaRPr lang="en-US" dirty="0"/>
          </a:p>
          <a:p>
            <a:r>
              <a:rPr lang="en-US" dirty="0"/>
              <a:t>Then Express.js object is instantiated (Express.js uses a functional pattern):</a:t>
            </a:r>
          </a:p>
          <a:p>
            <a:endParaRPr lang="en-US" dirty="0"/>
          </a:p>
        </p:txBody>
      </p:sp>
      <p:sp>
        <p:nvSpPr>
          <p:cNvPr id="4" name="Rounded Rectangle 3"/>
          <p:cNvSpPr/>
          <p:nvPr/>
        </p:nvSpPr>
        <p:spPr>
          <a:xfrm>
            <a:off x="1401288" y="1948093"/>
            <a:ext cx="5545777" cy="1673341"/>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err="1">
                <a:solidFill>
                  <a:schemeClr val="tx1"/>
                </a:solidFill>
                <a:latin typeface="+mj-lt"/>
              </a:rPr>
              <a:t>var</a:t>
            </a:r>
            <a:r>
              <a:rPr lang="en-US" dirty="0">
                <a:solidFill>
                  <a:schemeClr val="tx1"/>
                </a:solidFill>
                <a:latin typeface="+mj-lt"/>
              </a:rPr>
              <a:t> express = require('express</a:t>
            </a:r>
            <a:r>
              <a:rPr lang="en-US" dirty="0" smtClean="0">
                <a:solidFill>
                  <a:schemeClr val="tx1"/>
                </a:solidFill>
                <a:latin typeface="+mj-lt"/>
              </a:rPr>
              <a:t>');</a:t>
            </a:r>
          </a:p>
          <a:p>
            <a:pPr lvl="1"/>
            <a:r>
              <a:rPr lang="en-US" dirty="0" err="1">
                <a:solidFill>
                  <a:schemeClr val="tx1"/>
                </a:solidFill>
                <a:latin typeface="+mj-lt"/>
              </a:rPr>
              <a:t>var</a:t>
            </a:r>
            <a:r>
              <a:rPr lang="en-US" dirty="0">
                <a:solidFill>
                  <a:schemeClr val="tx1"/>
                </a:solidFill>
                <a:latin typeface="+mj-lt"/>
              </a:rPr>
              <a:t> </a:t>
            </a:r>
            <a:r>
              <a:rPr lang="en-US" dirty="0" smtClean="0">
                <a:solidFill>
                  <a:schemeClr val="tx1"/>
                </a:solidFill>
                <a:latin typeface="+mj-lt"/>
              </a:rPr>
              <a:t>http = require(http');</a:t>
            </a:r>
            <a:endParaRPr lang="en-US" dirty="0">
              <a:solidFill>
                <a:schemeClr val="tx1"/>
              </a:solidFill>
              <a:latin typeface="+mj-lt"/>
            </a:endParaRPr>
          </a:p>
          <a:p>
            <a:pPr lvl="1"/>
            <a:r>
              <a:rPr lang="en-US" dirty="0" err="1">
                <a:solidFill>
                  <a:schemeClr val="tx1"/>
                </a:solidFill>
                <a:latin typeface="+mj-lt"/>
              </a:rPr>
              <a:t>var</a:t>
            </a:r>
            <a:r>
              <a:rPr lang="en-US" dirty="0">
                <a:solidFill>
                  <a:schemeClr val="tx1"/>
                </a:solidFill>
                <a:latin typeface="+mj-lt"/>
              </a:rPr>
              <a:t> path = require('path</a:t>
            </a:r>
            <a:r>
              <a:rPr lang="en-US" dirty="0" smtClean="0">
                <a:solidFill>
                  <a:schemeClr val="tx1"/>
                </a:solidFill>
                <a:latin typeface="+mj-lt"/>
              </a:rPr>
              <a:t>');</a:t>
            </a:r>
          </a:p>
          <a:p>
            <a:pPr lvl="1"/>
            <a:r>
              <a:rPr lang="en-US" dirty="0" err="1">
                <a:solidFill>
                  <a:schemeClr val="tx1"/>
                </a:solidFill>
                <a:latin typeface="+mj-lt"/>
              </a:rPr>
              <a:t>var</a:t>
            </a:r>
            <a:r>
              <a:rPr lang="en-US" dirty="0">
                <a:solidFill>
                  <a:schemeClr val="tx1"/>
                </a:solidFill>
                <a:latin typeface="+mj-lt"/>
              </a:rPr>
              <a:t> </a:t>
            </a:r>
            <a:r>
              <a:rPr lang="en-US" dirty="0" err="1">
                <a:solidFill>
                  <a:schemeClr val="tx1"/>
                </a:solidFill>
                <a:latin typeface="+mj-lt"/>
              </a:rPr>
              <a:t>cookieParser</a:t>
            </a:r>
            <a:r>
              <a:rPr lang="en-US" dirty="0">
                <a:solidFill>
                  <a:schemeClr val="tx1"/>
                </a:solidFill>
                <a:latin typeface="+mj-lt"/>
              </a:rPr>
              <a:t> = require('cookie-parser</a:t>
            </a:r>
            <a:r>
              <a:rPr lang="en-US" dirty="0" smtClean="0">
                <a:solidFill>
                  <a:schemeClr val="tx1"/>
                </a:solidFill>
                <a:latin typeface="+mj-lt"/>
              </a:rPr>
              <a:t>');</a:t>
            </a:r>
          </a:p>
          <a:p>
            <a:pPr lvl="1"/>
            <a:r>
              <a:rPr lang="en-US" dirty="0" err="1" smtClean="0">
                <a:solidFill>
                  <a:schemeClr val="tx1"/>
                </a:solidFill>
                <a:latin typeface="+mj-lt"/>
              </a:rPr>
              <a:t>var</a:t>
            </a:r>
            <a:r>
              <a:rPr lang="en-US" dirty="0" smtClean="0">
                <a:solidFill>
                  <a:schemeClr val="tx1"/>
                </a:solidFill>
                <a:latin typeface="+mj-lt"/>
              </a:rPr>
              <a:t> </a:t>
            </a:r>
            <a:r>
              <a:rPr lang="en-US" dirty="0" err="1">
                <a:solidFill>
                  <a:schemeClr val="tx1"/>
                </a:solidFill>
                <a:latin typeface="+mj-lt"/>
              </a:rPr>
              <a:t>bodyParser</a:t>
            </a:r>
            <a:r>
              <a:rPr lang="en-US" dirty="0">
                <a:solidFill>
                  <a:schemeClr val="tx1"/>
                </a:solidFill>
                <a:latin typeface="+mj-lt"/>
              </a:rPr>
              <a:t> = require('body-parser');</a:t>
            </a:r>
          </a:p>
        </p:txBody>
      </p:sp>
      <p:sp>
        <p:nvSpPr>
          <p:cNvPr id="5" name="Rounded Rectangle 4"/>
          <p:cNvSpPr/>
          <p:nvPr/>
        </p:nvSpPr>
        <p:spPr>
          <a:xfrm>
            <a:off x="1401288" y="4726559"/>
            <a:ext cx="5545777" cy="854664"/>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solidFill>
                  <a:schemeClr val="tx1"/>
                </a:solidFill>
                <a:latin typeface="+mj-lt"/>
              </a:rPr>
              <a:t>		</a:t>
            </a:r>
            <a:r>
              <a:rPr lang="en-US" dirty="0" err="1" smtClean="0">
                <a:solidFill>
                  <a:schemeClr val="tx1"/>
                </a:solidFill>
                <a:latin typeface="+mj-lt"/>
              </a:rPr>
              <a:t>var</a:t>
            </a:r>
            <a:r>
              <a:rPr lang="en-US" dirty="0" smtClean="0">
                <a:solidFill>
                  <a:schemeClr val="tx1"/>
                </a:solidFill>
                <a:latin typeface="+mj-lt"/>
              </a:rPr>
              <a:t> </a:t>
            </a:r>
            <a:r>
              <a:rPr lang="en-US" dirty="0">
                <a:solidFill>
                  <a:schemeClr val="tx1"/>
                </a:solidFill>
                <a:latin typeface="+mj-lt"/>
              </a:rPr>
              <a:t>app = express();</a:t>
            </a:r>
            <a:endParaRPr lang="en-US" dirty="0" smtClean="0">
              <a:solidFill>
                <a:schemeClr val="tx1"/>
              </a:solidFill>
              <a:latin typeface="+mj-lt"/>
            </a:endParaRPr>
          </a:p>
        </p:txBody>
      </p:sp>
    </p:spTree>
    <p:extLst>
      <p:ext uri="{BB962C8B-B14F-4D97-AF65-F5344CB8AC3E}">
        <p14:creationId xmlns:p14="http://schemas.microsoft.com/office/powerpoint/2010/main" val="2120233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app.js</a:t>
            </a:r>
          </a:p>
        </p:txBody>
      </p:sp>
      <p:sp>
        <p:nvSpPr>
          <p:cNvPr id="3" name="Content Placeholder 2"/>
          <p:cNvSpPr>
            <a:spLocks noGrp="1"/>
          </p:cNvSpPr>
          <p:nvPr>
            <p:ph idx="1"/>
          </p:nvPr>
        </p:nvSpPr>
        <p:spPr/>
        <p:txBody>
          <a:bodyPr/>
          <a:lstStyle/>
          <a:p>
            <a:r>
              <a:rPr lang="en-US" dirty="0"/>
              <a:t>One of the ways to configure Express.js settings is to use </a:t>
            </a:r>
            <a:r>
              <a:rPr lang="en-US" dirty="0" err="1"/>
              <a:t>app.set</a:t>
            </a:r>
            <a:r>
              <a:rPr lang="en-US" dirty="0"/>
              <a:t>(), with the name of the setting and the value.</a:t>
            </a:r>
          </a:p>
          <a:p>
            <a:endParaRPr lang="en-US" dirty="0"/>
          </a:p>
          <a:p>
            <a:endParaRPr lang="en-US" dirty="0"/>
          </a:p>
          <a:p>
            <a:endParaRPr lang="en-US" dirty="0"/>
          </a:p>
          <a:p>
            <a:endParaRPr lang="en-US" dirty="0"/>
          </a:p>
          <a:p>
            <a:endParaRPr lang="en-US" dirty="0"/>
          </a:p>
          <a:p>
            <a:r>
              <a:rPr lang="en-US" dirty="0"/>
              <a:t>Middleware is the backbone of the Express.js framework and it comes in two flavors.</a:t>
            </a:r>
          </a:p>
          <a:p>
            <a:pPr lvl="1"/>
            <a:r>
              <a:rPr lang="en-US" dirty="0"/>
              <a:t>Defined in external (third-party) modules, such as </a:t>
            </a:r>
            <a:r>
              <a:rPr lang="en-US" dirty="0" err="1"/>
              <a:t>bodyParser.json</a:t>
            </a:r>
            <a:r>
              <a:rPr lang="en-US" dirty="0"/>
              <a:t> from Connect/Express.js body-parser: </a:t>
            </a:r>
            <a:r>
              <a:rPr lang="en-US" dirty="0" err="1"/>
              <a:t>app.use</a:t>
            </a:r>
            <a:r>
              <a:rPr lang="en-US" dirty="0"/>
              <a:t>(</a:t>
            </a:r>
            <a:r>
              <a:rPr lang="en-US" dirty="0" err="1"/>
              <a:t>bodyParser.json</a:t>
            </a:r>
            <a:r>
              <a:rPr lang="en-US" dirty="0"/>
              <a:t>());</a:t>
            </a:r>
          </a:p>
          <a:p>
            <a:pPr lvl="1"/>
            <a:r>
              <a:rPr lang="en-US" dirty="0"/>
              <a:t>Defined in the app or its modules, such as </a:t>
            </a:r>
            <a:r>
              <a:rPr lang="en-US" dirty="0" err="1"/>
              <a:t>app.use</a:t>
            </a:r>
            <a:r>
              <a:rPr lang="en-US" dirty="0"/>
              <a:t>(function(</a:t>
            </a:r>
            <a:r>
              <a:rPr lang="en-US" dirty="0" err="1"/>
              <a:t>req</a:t>
            </a:r>
            <a:r>
              <a:rPr lang="en-US" dirty="0"/>
              <a:t>, res, next){...});</a:t>
            </a:r>
          </a:p>
          <a:p>
            <a:endParaRPr lang="en-US" dirty="0"/>
          </a:p>
        </p:txBody>
      </p:sp>
      <p:sp>
        <p:nvSpPr>
          <p:cNvPr id="4" name="Rounded Rectangle 3"/>
          <p:cNvSpPr/>
          <p:nvPr/>
        </p:nvSpPr>
        <p:spPr>
          <a:xfrm>
            <a:off x="722301" y="2228365"/>
            <a:ext cx="7433953" cy="1864427"/>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solidFill>
                  <a:schemeClr val="tx1"/>
                </a:solidFill>
                <a:latin typeface="+mj-lt"/>
              </a:rPr>
              <a:t>/* </a:t>
            </a:r>
            <a:r>
              <a:rPr lang="en-US" b="1" dirty="0" smtClean="0">
                <a:solidFill>
                  <a:schemeClr val="tx1"/>
                </a:solidFill>
                <a:latin typeface="+mj-lt"/>
              </a:rPr>
              <a:t>port</a:t>
            </a:r>
            <a:r>
              <a:rPr lang="en-US" dirty="0">
                <a:solidFill>
                  <a:schemeClr val="tx1"/>
                </a:solidFill>
                <a:latin typeface="+mj-lt"/>
              </a:rPr>
              <a:t>: a number on which our server should listen to </a:t>
            </a:r>
            <a:r>
              <a:rPr lang="en-US" dirty="0" smtClean="0">
                <a:solidFill>
                  <a:schemeClr val="tx1"/>
                </a:solidFill>
                <a:latin typeface="+mj-lt"/>
              </a:rPr>
              <a:t>requests */</a:t>
            </a:r>
          </a:p>
          <a:p>
            <a:pPr lvl="1"/>
            <a:r>
              <a:rPr lang="en-US" dirty="0" err="1">
                <a:solidFill>
                  <a:schemeClr val="tx1"/>
                </a:solidFill>
                <a:latin typeface="+mj-lt"/>
              </a:rPr>
              <a:t>app.set</a:t>
            </a:r>
            <a:r>
              <a:rPr lang="en-US" dirty="0">
                <a:solidFill>
                  <a:schemeClr val="tx1"/>
                </a:solidFill>
                <a:latin typeface="+mj-lt"/>
              </a:rPr>
              <a:t>('port', </a:t>
            </a:r>
            <a:r>
              <a:rPr lang="en-US" dirty="0" err="1">
                <a:solidFill>
                  <a:schemeClr val="tx1"/>
                </a:solidFill>
                <a:latin typeface="+mj-lt"/>
              </a:rPr>
              <a:t>process.env.PORT</a:t>
            </a:r>
            <a:r>
              <a:rPr lang="en-US" dirty="0">
                <a:solidFill>
                  <a:schemeClr val="tx1"/>
                </a:solidFill>
                <a:latin typeface="+mj-lt"/>
              </a:rPr>
              <a:t> || 3000</a:t>
            </a:r>
            <a:r>
              <a:rPr lang="en-US" dirty="0" smtClean="0">
                <a:solidFill>
                  <a:schemeClr val="tx1"/>
                </a:solidFill>
                <a:latin typeface="+mj-lt"/>
              </a:rPr>
              <a:t>);</a:t>
            </a:r>
          </a:p>
          <a:p>
            <a:pPr lvl="1"/>
            <a:r>
              <a:rPr lang="en-US" dirty="0" smtClean="0">
                <a:solidFill>
                  <a:schemeClr val="tx1"/>
                </a:solidFill>
                <a:latin typeface="+mj-lt"/>
              </a:rPr>
              <a:t>/* </a:t>
            </a:r>
            <a:r>
              <a:rPr lang="en-US" b="1" dirty="0" smtClean="0">
                <a:solidFill>
                  <a:schemeClr val="tx1"/>
                </a:solidFill>
                <a:latin typeface="+mj-lt"/>
              </a:rPr>
              <a:t>views</a:t>
            </a:r>
            <a:r>
              <a:rPr lang="en-US" dirty="0">
                <a:solidFill>
                  <a:schemeClr val="tx1"/>
                </a:solidFill>
                <a:latin typeface="+mj-lt"/>
              </a:rPr>
              <a:t>: absolute path to the folder with </a:t>
            </a:r>
            <a:r>
              <a:rPr lang="en-US" dirty="0" smtClean="0">
                <a:solidFill>
                  <a:schemeClr val="tx1"/>
                </a:solidFill>
                <a:latin typeface="+mj-lt"/>
              </a:rPr>
              <a:t>template */</a:t>
            </a:r>
            <a:endParaRPr lang="en-US" dirty="0">
              <a:solidFill>
                <a:schemeClr val="tx1"/>
              </a:solidFill>
              <a:latin typeface="+mj-lt"/>
            </a:endParaRPr>
          </a:p>
          <a:p>
            <a:pPr lvl="1"/>
            <a:r>
              <a:rPr lang="en-US" dirty="0" err="1" smtClean="0">
                <a:solidFill>
                  <a:schemeClr val="tx1"/>
                </a:solidFill>
                <a:latin typeface="+mj-lt"/>
              </a:rPr>
              <a:t>app.set</a:t>
            </a:r>
            <a:r>
              <a:rPr lang="en-US" dirty="0">
                <a:solidFill>
                  <a:schemeClr val="tx1"/>
                </a:solidFill>
                <a:latin typeface="+mj-lt"/>
              </a:rPr>
              <a:t>('views', </a:t>
            </a:r>
            <a:r>
              <a:rPr lang="en-US" dirty="0" err="1">
                <a:solidFill>
                  <a:schemeClr val="tx1"/>
                </a:solidFill>
                <a:latin typeface="+mj-lt"/>
              </a:rPr>
              <a:t>path.join</a:t>
            </a:r>
            <a:r>
              <a:rPr lang="en-US" dirty="0">
                <a:solidFill>
                  <a:schemeClr val="tx1"/>
                </a:solidFill>
                <a:latin typeface="+mj-lt"/>
              </a:rPr>
              <a:t>(__</a:t>
            </a:r>
            <a:r>
              <a:rPr lang="en-US" dirty="0" err="1">
                <a:solidFill>
                  <a:schemeClr val="tx1"/>
                </a:solidFill>
                <a:latin typeface="+mj-lt"/>
              </a:rPr>
              <a:t>dirname</a:t>
            </a:r>
            <a:r>
              <a:rPr lang="en-US" dirty="0">
                <a:solidFill>
                  <a:schemeClr val="tx1"/>
                </a:solidFill>
                <a:latin typeface="+mj-lt"/>
              </a:rPr>
              <a:t>, 'views</a:t>
            </a:r>
            <a:r>
              <a:rPr lang="en-US" dirty="0" smtClean="0">
                <a:solidFill>
                  <a:schemeClr val="tx1"/>
                </a:solidFill>
                <a:latin typeface="+mj-lt"/>
              </a:rPr>
              <a:t>'));</a:t>
            </a:r>
          </a:p>
          <a:p>
            <a:pPr lvl="1"/>
            <a:r>
              <a:rPr lang="en-US" dirty="0" smtClean="0">
                <a:solidFill>
                  <a:schemeClr val="tx1"/>
                </a:solidFill>
                <a:latin typeface="+mj-lt"/>
              </a:rPr>
              <a:t>/* </a:t>
            </a:r>
            <a:r>
              <a:rPr lang="en-US" b="1" dirty="0">
                <a:solidFill>
                  <a:schemeClr val="tx1"/>
                </a:solidFill>
                <a:latin typeface="+mj-lt"/>
              </a:rPr>
              <a:t>view </a:t>
            </a:r>
            <a:r>
              <a:rPr lang="en-US" b="1" dirty="0" smtClean="0">
                <a:solidFill>
                  <a:schemeClr val="tx1"/>
                </a:solidFill>
                <a:latin typeface="+mj-lt"/>
              </a:rPr>
              <a:t>engine</a:t>
            </a:r>
            <a:r>
              <a:rPr lang="en-US" dirty="0">
                <a:solidFill>
                  <a:schemeClr val="tx1"/>
                </a:solidFill>
                <a:latin typeface="+mj-lt"/>
              </a:rPr>
              <a:t>: file extension for the template files */</a:t>
            </a:r>
          </a:p>
          <a:p>
            <a:pPr lvl="1"/>
            <a:r>
              <a:rPr lang="en-US" dirty="0" err="1" smtClean="0">
                <a:solidFill>
                  <a:schemeClr val="tx1"/>
                </a:solidFill>
                <a:latin typeface="+mj-lt"/>
              </a:rPr>
              <a:t>app.set</a:t>
            </a:r>
            <a:r>
              <a:rPr lang="en-US" dirty="0">
                <a:solidFill>
                  <a:schemeClr val="tx1"/>
                </a:solidFill>
                <a:latin typeface="+mj-lt"/>
              </a:rPr>
              <a:t>('view engine', 'jade');</a:t>
            </a:r>
          </a:p>
        </p:txBody>
      </p:sp>
    </p:spTree>
    <p:extLst>
      <p:ext uri="{BB962C8B-B14F-4D97-AF65-F5344CB8AC3E}">
        <p14:creationId xmlns:p14="http://schemas.microsoft.com/office/powerpoint/2010/main" val="3448936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app.js</a:t>
            </a:r>
          </a:p>
        </p:txBody>
      </p:sp>
      <p:sp>
        <p:nvSpPr>
          <p:cNvPr id="3" name="Content Placeholder 2"/>
          <p:cNvSpPr>
            <a:spLocks noGrp="1"/>
          </p:cNvSpPr>
          <p:nvPr>
            <p:ph idx="1"/>
          </p:nvPr>
        </p:nvSpPr>
        <p:spPr/>
        <p:txBody>
          <a:bodyPr/>
          <a:lstStyle/>
          <a:p>
            <a:r>
              <a:rPr lang="en-US" dirty="0"/>
              <a:t>Routes are processed in the order they are defined. Usually, routes are put after middleware, but some middleware may be placed following the routes. A good example of such middleware, found after a routes, is error handler.</a:t>
            </a:r>
          </a:p>
          <a:p>
            <a:r>
              <a:rPr lang="en-US" dirty="0"/>
              <a:t>The way routes are defined in Express.js is with helpers </a:t>
            </a:r>
            <a:r>
              <a:rPr lang="en-US" dirty="0" err="1"/>
              <a:t>app.VERB</a:t>
            </a:r>
            <a:r>
              <a:rPr lang="en-US" dirty="0"/>
              <a:t>(</a:t>
            </a:r>
            <a:r>
              <a:rPr lang="en-US" dirty="0" err="1"/>
              <a:t>url</a:t>
            </a:r>
            <a:r>
              <a:rPr lang="en-US" dirty="0"/>
              <a:t>, fn1, fn2, ..., </a:t>
            </a:r>
            <a:r>
              <a:rPr lang="en-US" dirty="0" err="1"/>
              <a:t>fn</a:t>
            </a:r>
            <a:r>
              <a:rPr lang="en-US" dirty="0"/>
              <a:t>), where </a:t>
            </a:r>
            <a:r>
              <a:rPr lang="en-US" dirty="0" err="1"/>
              <a:t>fnNs</a:t>
            </a:r>
            <a:r>
              <a:rPr lang="en-US" dirty="0"/>
              <a:t> are request handlers, </a:t>
            </a:r>
            <a:r>
              <a:rPr lang="en-US" dirty="0" err="1"/>
              <a:t>url</a:t>
            </a:r>
            <a:r>
              <a:rPr lang="en-US" dirty="0"/>
              <a:t> is on a URL pattern in </a:t>
            </a:r>
            <a:r>
              <a:rPr lang="en-US" dirty="0" err="1"/>
              <a:t>RegExp</a:t>
            </a:r>
            <a:r>
              <a:rPr lang="en-US" dirty="0"/>
              <a:t>, and VERB values are as follows:</a:t>
            </a:r>
          </a:p>
          <a:p>
            <a:pPr lvl="1"/>
            <a:r>
              <a:rPr lang="en-US" dirty="0"/>
              <a:t>all: catch every request (all methods)</a:t>
            </a:r>
          </a:p>
          <a:p>
            <a:pPr lvl="1"/>
            <a:r>
              <a:rPr lang="en-US" dirty="0"/>
              <a:t>get: catch GET requests</a:t>
            </a:r>
          </a:p>
          <a:p>
            <a:pPr lvl="1"/>
            <a:r>
              <a:rPr lang="en-US" dirty="0"/>
              <a:t>post: catch POST requests</a:t>
            </a:r>
          </a:p>
          <a:p>
            <a:pPr lvl="1"/>
            <a:r>
              <a:rPr lang="en-US" dirty="0"/>
              <a:t>put: catch PUT requests</a:t>
            </a:r>
          </a:p>
          <a:p>
            <a:pPr lvl="1"/>
            <a:r>
              <a:rPr lang="en-US" dirty="0"/>
              <a:t>del: catch DELETE requests</a:t>
            </a:r>
          </a:p>
          <a:p>
            <a:endParaRPr lang="en-US" dirty="0"/>
          </a:p>
        </p:txBody>
      </p:sp>
    </p:spTree>
    <p:extLst>
      <p:ext uri="{BB962C8B-B14F-4D97-AF65-F5344CB8AC3E}">
        <p14:creationId xmlns:p14="http://schemas.microsoft.com/office/powerpoint/2010/main" val="206547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app.js</a:t>
            </a:r>
          </a:p>
        </p:txBody>
      </p:sp>
      <p:sp>
        <p:nvSpPr>
          <p:cNvPr id="3" name="Content Placeholder 2"/>
          <p:cNvSpPr>
            <a:spLocks noGrp="1"/>
          </p:cNvSpPr>
          <p:nvPr>
            <p:ph idx="1"/>
          </p:nvPr>
        </p:nvSpPr>
        <p:spPr/>
        <p:txBody>
          <a:bodyPr/>
          <a:lstStyle/>
          <a:p>
            <a:r>
              <a:rPr lang="en-US" dirty="0">
                <a:solidFill>
                  <a:schemeClr val="tx1"/>
                </a:solidFill>
              </a:rPr>
              <a:t>Finally to start the server, we need to use </a:t>
            </a:r>
            <a:r>
              <a:rPr lang="en-US" dirty="0" err="1">
                <a:solidFill>
                  <a:schemeClr val="tx1"/>
                </a:solidFill>
              </a:rPr>
              <a:t>createServer</a:t>
            </a:r>
            <a:r>
              <a:rPr lang="en-US" dirty="0">
                <a:solidFill>
                  <a:schemeClr val="tx1"/>
                </a:solidFill>
              </a:rPr>
              <a:t> method from the core http module. In this method, the system passes the Express.js app object with all the settings and routes</a:t>
            </a:r>
          </a:p>
          <a:p>
            <a:endParaRPr lang="en-US" dirty="0"/>
          </a:p>
        </p:txBody>
      </p:sp>
      <p:sp>
        <p:nvSpPr>
          <p:cNvPr id="4" name="Rounded Rectangle 3"/>
          <p:cNvSpPr/>
          <p:nvPr/>
        </p:nvSpPr>
        <p:spPr>
          <a:xfrm>
            <a:off x="878774" y="2906053"/>
            <a:ext cx="7433953" cy="1014804"/>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err="1">
                <a:solidFill>
                  <a:schemeClr val="tx1"/>
                </a:solidFill>
                <a:latin typeface="+mj-lt"/>
              </a:rPr>
              <a:t>http.createServer</a:t>
            </a:r>
            <a:r>
              <a:rPr lang="en-US" dirty="0">
                <a:solidFill>
                  <a:schemeClr val="tx1"/>
                </a:solidFill>
                <a:latin typeface="+mj-lt"/>
              </a:rPr>
              <a:t>(app).listen(</a:t>
            </a:r>
            <a:r>
              <a:rPr lang="en-US" dirty="0" err="1">
                <a:solidFill>
                  <a:schemeClr val="tx1"/>
                </a:solidFill>
                <a:latin typeface="+mj-lt"/>
              </a:rPr>
              <a:t>app.get</a:t>
            </a:r>
            <a:r>
              <a:rPr lang="en-US" dirty="0">
                <a:solidFill>
                  <a:schemeClr val="tx1"/>
                </a:solidFill>
                <a:latin typeface="+mj-lt"/>
              </a:rPr>
              <a:t>('port'), function(){</a:t>
            </a:r>
          </a:p>
          <a:p>
            <a:pPr lvl="1"/>
            <a:r>
              <a:rPr lang="en-US" dirty="0" smtClean="0">
                <a:solidFill>
                  <a:schemeClr val="tx1"/>
                </a:solidFill>
                <a:latin typeface="+mj-lt"/>
              </a:rPr>
              <a:t>     console.log</a:t>
            </a:r>
            <a:r>
              <a:rPr lang="en-US" dirty="0">
                <a:solidFill>
                  <a:schemeClr val="tx1"/>
                </a:solidFill>
                <a:latin typeface="+mj-lt"/>
              </a:rPr>
              <a:t>('Express server listening on port ' + </a:t>
            </a:r>
            <a:r>
              <a:rPr lang="en-US" dirty="0" err="1">
                <a:solidFill>
                  <a:schemeClr val="tx1"/>
                </a:solidFill>
                <a:latin typeface="+mj-lt"/>
              </a:rPr>
              <a:t>app.get</a:t>
            </a:r>
            <a:r>
              <a:rPr lang="en-US" dirty="0">
                <a:solidFill>
                  <a:schemeClr val="tx1"/>
                </a:solidFill>
                <a:latin typeface="+mj-lt"/>
              </a:rPr>
              <a:t>('port'));</a:t>
            </a:r>
          </a:p>
          <a:p>
            <a:pPr lvl="1"/>
            <a:r>
              <a:rPr lang="en-US" dirty="0">
                <a:solidFill>
                  <a:schemeClr val="tx1"/>
                </a:solidFill>
                <a:latin typeface="+mj-lt"/>
              </a:rPr>
              <a:t>});</a:t>
            </a:r>
          </a:p>
        </p:txBody>
      </p:sp>
    </p:spTree>
    <p:extLst>
      <p:ext uri="{BB962C8B-B14F-4D97-AF65-F5344CB8AC3E}">
        <p14:creationId xmlns:p14="http://schemas.microsoft.com/office/powerpoint/2010/main" val="2197081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sp>
        <p:nvSpPr>
          <p:cNvPr id="3" name="Content Placeholder 2"/>
          <p:cNvSpPr>
            <a:spLocks noGrp="1"/>
          </p:cNvSpPr>
          <p:nvPr>
            <p:ph idx="1"/>
          </p:nvPr>
        </p:nvSpPr>
        <p:spPr/>
        <p:txBody>
          <a:bodyPr/>
          <a:lstStyle/>
          <a:p>
            <a:r>
              <a:rPr lang="en-US" dirty="0"/>
              <a:t>Step – 1 : Create a folder named </a:t>
            </a:r>
            <a:r>
              <a:rPr lang="en-US" dirty="0" err="1"/>
              <a:t>SampleApp</a:t>
            </a:r>
            <a:endParaRPr lang="en-US" dirty="0"/>
          </a:p>
          <a:p>
            <a:r>
              <a:rPr lang="en-US" dirty="0"/>
              <a:t>Step – 2 : Create </a:t>
            </a:r>
            <a:r>
              <a:rPr lang="en-US" dirty="0" err="1"/>
              <a:t>package.json</a:t>
            </a:r>
            <a:r>
              <a:rPr lang="en-US" dirty="0"/>
              <a:t> with the following schema </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 y="2300621"/>
            <a:ext cx="6205612" cy="3953831"/>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2946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sp>
        <p:nvSpPr>
          <p:cNvPr id="3" name="Content Placeholder 2"/>
          <p:cNvSpPr>
            <a:spLocks noGrp="1"/>
          </p:cNvSpPr>
          <p:nvPr>
            <p:ph idx="1"/>
          </p:nvPr>
        </p:nvSpPr>
        <p:spPr/>
        <p:txBody>
          <a:bodyPr/>
          <a:lstStyle/>
          <a:p>
            <a:r>
              <a:rPr lang="en-US" dirty="0"/>
              <a:t>Step – 3 : Install the dependencies using </a:t>
            </a:r>
            <a:r>
              <a:rPr lang="en-US" dirty="0" err="1"/>
              <a:t>npm</a:t>
            </a:r>
            <a:r>
              <a:rPr lang="en-US" dirty="0"/>
              <a:t> install command</a:t>
            </a:r>
          </a:p>
          <a:p>
            <a:pPr lvl="1"/>
            <a:r>
              <a:rPr lang="en-US" dirty="0"/>
              <a:t>D:\Karthik\NodeJS\Lesson02\SampleApp&gt;npm install</a:t>
            </a:r>
          </a:p>
          <a:p>
            <a:r>
              <a:rPr lang="en-US" dirty="0"/>
              <a:t>Step – 4 : Create the following folders under </a:t>
            </a:r>
            <a:r>
              <a:rPr lang="en-US" dirty="0" err="1"/>
              <a:t>SampleApp</a:t>
            </a:r>
            <a:r>
              <a:rPr lang="en-US" dirty="0"/>
              <a:t> folder</a:t>
            </a:r>
          </a:p>
          <a:p>
            <a:pPr lvl="1"/>
            <a:r>
              <a:rPr lang="en-US" dirty="0"/>
              <a:t>public : All the static (front-end) files like HTML</a:t>
            </a:r>
          </a:p>
          <a:p>
            <a:pPr lvl="1"/>
            <a:r>
              <a:rPr lang="en-US" dirty="0"/>
              <a:t>public/</a:t>
            </a:r>
            <a:r>
              <a:rPr lang="en-US" dirty="0" err="1"/>
              <a:t>css</a:t>
            </a:r>
            <a:r>
              <a:rPr lang="en-US" dirty="0"/>
              <a:t> : Stylesheet files</a:t>
            </a:r>
          </a:p>
          <a:p>
            <a:pPr lvl="1"/>
            <a:r>
              <a:rPr lang="en-US" dirty="0"/>
              <a:t>public/</a:t>
            </a:r>
            <a:r>
              <a:rPr lang="en-US" dirty="0" err="1"/>
              <a:t>img</a:t>
            </a:r>
            <a:r>
              <a:rPr lang="en-US" dirty="0"/>
              <a:t> : images</a:t>
            </a:r>
          </a:p>
          <a:p>
            <a:pPr lvl="1"/>
            <a:r>
              <a:rPr lang="en-US" dirty="0"/>
              <a:t>public/</a:t>
            </a:r>
            <a:r>
              <a:rPr lang="en-US" dirty="0" err="1"/>
              <a:t>js</a:t>
            </a:r>
            <a:r>
              <a:rPr lang="en-US" dirty="0"/>
              <a:t> : Scripts</a:t>
            </a:r>
          </a:p>
          <a:p>
            <a:pPr lvl="1"/>
            <a:r>
              <a:rPr lang="en-US" dirty="0" err="1"/>
              <a:t>db</a:t>
            </a:r>
            <a:r>
              <a:rPr lang="en-US" dirty="0"/>
              <a:t> : Seed data and scripts for MongoDB</a:t>
            </a:r>
          </a:p>
          <a:p>
            <a:pPr lvl="1"/>
            <a:r>
              <a:rPr lang="en-US" dirty="0"/>
              <a:t>views : Jade (or any other template engine) files</a:t>
            </a:r>
          </a:p>
          <a:p>
            <a:pPr lvl="1"/>
            <a:r>
              <a:rPr lang="en-US" dirty="0"/>
              <a:t>views/includes : Partial / include files</a:t>
            </a:r>
          </a:p>
          <a:p>
            <a:pPr lvl="1"/>
            <a:r>
              <a:rPr lang="en-US" dirty="0"/>
              <a:t>routes : Node.js modules that contain request handlers</a:t>
            </a:r>
          </a:p>
          <a:p>
            <a:r>
              <a:rPr lang="en-US" dirty="0"/>
              <a:t>Step – 5 : Create the main file named app.js</a:t>
            </a:r>
          </a:p>
          <a:p>
            <a:endParaRPr lang="en-US" dirty="0"/>
          </a:p>
        </p:txBody>
      </p:sp>
    </p:spTree>
    <p:extLst>
      <p:ext uri="{BB962C8B-B14F-4D97-AF65-F5344CB8AC3E}">
        <p14:creationId xmlns:p14="http://schemas.microsoft.com/office/powerpoint/2010/main" val="2713649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pic>
        <p:nvPicPr>
          <p:cNvPr id="2150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4687" y="2155031"/>
            <a:ext cx="55530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8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sp>
        <p:nvSpPr>
          <p:cNvPr id="3" name="Content Placeholder 2"/>
          <p:cNvSpPr>
            <a:spLocks noGrp="1"/>
          </p:cNvSpPr>
          <p:nvPr>
            <p:ph idx="1"/>
          </p:nvPr>
        </p:nvSpPr>
        <p:spPr/>
        <p:txBody>
          <a:bodyPr/>
          <a:lstStyle/>
          <a:p>
            <a:r>
              <a:rPr lang="en-US" dirty="0">
                <a:solidFill>
                  <a:schemeClr val="tx1"/>
                </a:solidFill>
              </a:rPr>
              <a:t>Step – 6 : Type the following contents in app.js</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31" y="2149546"/>
            <a:ext cx="7570603" cy="3962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239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sp>
        <p:nvSpPr>
          <p:cNvPr id="3" name="Content Placeholder 2"/>
          <p:cNvSpPr>
            <a:spLocks noGrp="1"/>
          </p:cNvSpPr>
          <p:nvPr>
            <p:ph idx="1"/>
          </p:nvPr>
        </p:nvSpPr>
        <p:spPr/>
        <p:txBody>
          <a:bodyPr/>
          <a:lstStyle/>
          <a:p>
            <a:r>
              <a:rPr lang="en-US" dirty="0"/>
              <a:t>Step – 7 : Create </a:t>
            </a:r>
            <a:r>
              <a:rPr lang="en-US" dirty="0" err="1"/>
              <a:t>index.jade</a:t>
            </a:r>
            <a:r>
              <a:rPr lang="en-US" dirty="0"/>
              <a:t> under views folder and type the following contents</a:t>
            </a:r>
          </a:p>
          <a:p>
            <a:endParaRPr lang="en-US" dirty="0"/>
          </a:p>
          <a:p>
            <a:endParaRPr lang="en-US" dirty="0"/>
          </a:p>
          <a:p>
            <a:endParaRPr lang="en-US" dirty="0"/>
          </a:p>
          <a:p>
            <a:endParaRPr lang="en-US" dirty="0"/>
          </a:p>
          <a:p>
            <a:endParaRPr lang="en-US" dirty="0"/>
          </a:p>
          <a:p>
            <a:r>
              <a:rPr lang="en-US" dirty="0"/>
              <a:t>Step – 8 : Start the app by typing </a:t>
            </a:r>
            <a:r>
              <a:rPr lang="en-US" dirty="0" err="1"/>
              <a:t>npm</a:t>
            </a:r>
            <a:r>
              <a:rPr lang="en-US" dirty="0"/>
              <a:t> start in command prompt.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412" y="2216418"/>
            <a:ext cx="3073476" cy="1790375"/>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16" y="4582553"/>
            <a:ext cx="8027720" cy="136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114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Steps for creating Express.js Application</a:t>
            </a:r>
          </a:p>
        </p:txBody>
      </p:sp>
      <p:sp>
        <p:nvSpPr>
          <p:cNvPr id="3" name="Content Placeholder 2"/>
          <p:cNvSpPr>
            <a:spLocks noGrp="1"/>
          </p:cNvSpPr>
          <p:nvPr>
            <p:ph idx="1"/>
          </p:nvPr>
        </p:nvSpPr>
        <p:spPr/>
        <p:txBody>
          <a:bodyPr/>
          <a:lstStyle/>
          <a:p>
            <a:r>
              <a:rPr lang="en-US" dirty="0">
                <a:solidFill>
                  <a:schemeClr val="tx1"/>
                </a:solidFill>
              </a:rPr>
              <a:t>Step – 9 : Open browser and type </a:t>
            </a:r>
            <a:r>
              <a:rPr lang="en-US" i="1" dirty="0">
                <a:solidFill>
                  <a:schemeClr val="tx1"/>
                </a:solidFill>
              </a:rPr>
              <a:t>http://localhost:3000 </a:t>
            </a:r>
            <a:r>
              <a:rPr lang="en-US" dirty="0">
                <a:solidFill>
                  <a:schemeClr val="tx1"/>
                </a:solidFill>
              </a:rPr>
              <a:t>to view the </a:t>
            </a:r>
            <a:r>
              <a:rPr lang="en-US" dirty="0" err="1">
                <a:solidFill>
                  <a:schemeClr val="tx1"/>
                </a:solidFill>
              </a:rPr>
              <a:t>SampleApp</a:t>
            </a:r>
            <a:endParaRPr lang="en-US" dirty="0">
              <a:solidFill>
                <a:schemeClr val="tx1"/>
              </a:solidFill>
            </a:endParaRP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090" y="2376725"/>
            <a:ext cx="6160120" cy="3774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158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 :  Web development with Node</a:t>
            </a:r>
            <a:br>
              <a:rPr lang="en-US" sz="1200" dirty="0"/>
            </a:br>
            <a:r>
              <a:rPr lang="en-US" dirty="0"/>
              <a:t>Creating HTTP Server</a:t>
            </a:r>
          </a:p>
        </p:txBody>
      </p:sp>
      <p:sp>
        <p:nvSpPr>
          <p:cNvPr id="2" name="Content Placeholder 1"/>
          <p:cNvSpPr>
            <a:spLocks noGrp="1"/>
          </p:cNvSpPr>
          <p:nvPr>
            <p:ph idx="1"/>
          </p:nvPr>
        </p:nvSpPr>
        <p:spPr/>
        <p:txBody>
          <a:bodyPr/>
          <a:lstStyle/>
          <a:p>
            <a:r>
              <a:rPr lang="en-US" dirty="0" smtClean="0"/>
              <a:t>.</a:t>
            </a:r>
            <a:endParaRPr lang="en-US" dirty="0"/>
          </a:p>
        </p:txBody>
      </p:sp>
      <p:sp>
        <p:nvSpPr>
          <p:cNvPr id="4" name="Rounded Rectangle 3"/>
          <p:cNvSpPr/>
          <p:nvPr/>
        </p:nvSpPr>
        <p:spPr>
          <a:xfrm>
            <a:off x="1511781" y="1791187"/>
            <a:ext cx="6638306" cy="498123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tx1"/>
                </a:solidFill>
                <a:latin typeface="+mj-lt"/>
              </a:rPr>
              <a:t>/* </a:t>
            </a:r>
            <a:r>
              <a:rPr lang="en-US" sz="1400" dirty="0" smtClean="0">
                <a:solidFill>
                  <a:schemeClr val="tx1"/>
                </a:solidFill>
                <a:latin typeface="+mj-lt"/>
              </a:rPr>
              <a:t>Loading http module*/</a:t>
            </a:r>
            <a:endParaRPr lang="en-US" sz="1400" dirty="0">
              <a:solidFill>
                <a:schemeClr val="tx1"/>
              </a:solidFill>
              <a:latin typeface="+mj-lt"/>
            </a:endParaRPr>
          </a:p>
          <a:p>
            <a:pPr lvl="1"/>
            <a:r>
              <a:rPr lang="en-US" sz="1400" dirty="0" err="1" smtClean="0">
                <a:solidFill>
                  <a:schemeClr val="tx1"/>
                </a:solidFill>
                <a:latin typeface="+mj-lt"/>
              </a:rPr>
              <a:t>var</a:t>
            </a:r>
            <a:r>
              <a:rPr lang="en-US" sz="1400" dirty="0" smtClean="0">
                <a:solidFill>
                  <a:schemeClr val="tx1"/>
                </a:solidFill>
                <a:latin typeface="+mj-lt"/>
              </a:rPr>
              <a:t> </a:t>
            </a:r>
            <a:r>
              <a:rPr lang="en-US" sz="1400" dirty="0">
                <a:solidFill>
                  <a:schemeClr val="tx1"/>
                </a:solidFill>
                <a:latin typeface="+mj-lt"/>
              </a:rPr>
              <a:t>http = require('http</a:t>
            </a:r>
            <a:r>
              <a:rPr lang="en-US" sz="1400" dirty="0" smtClean="0">
                <a:solidFill>
                  <a:schemeClr val="tx1"/>
                </a:solidFill>
                <a:latin typeface="+mj-lt"/>
              </a:rPr>
              <a:t>');</a:t>
            </a:r>
          </a:p>
          <a:p>
            <a:pPr lvl="1"/>
            <a:endParaRPr lang="en-US" sz="1400" dirty="0" smtClean="0">
              <a:solidFill>
                <a:schemeClr val="tx1"/>
              </a:solidFill>
              <a:latin typeface="+mj-lt"/>
            </a:endParaRPr>
          </a:p>
          <a:p>
            <a:pPr lvl="1"/>
            <a:r>
              <a:rPr lang="en-US" sz="1400" dirty="0">
                <a:solidFill>
                  <a:schemeClr val="tx1"/>
                </a:solidFill>
                <a:latin typeface="+mj-lt"/>
              </a:rPr>
              <a:t>/* Returns a new web server object*/</a:t>
            </a:r>
          </a:p>
          <a:p>
            <a:pPr lvl="1"/>
            <a:r>
              <a:rPr lang="en-US" sz="1400" dirty="0" err="1">
                <a:solidFill>
                  <a:schemeClr val="tx1"/>
                </a:solidFill>
                <a:latin typeface="+mj-lt"/>
              </a:rPr>
              <a:t>var</a:t>
            </a:r>
            <a:r>
              <a:rPr lang="en-US" sz="1400" dirty="0">
                <a:solidFill>
                  <a:schemeClr val="tx1"/>
                </a:solidFill>
                <a:latin typeface="+mj-lt"/>
              </a:rPr>
              <a:t> server = </a:t>
            </a:r>
            <a:r>
              <a:rPr lang="en-US" sz="1400" dirty="0" err="1">
                <a:solidFill>
                  <a:schemeClr val="tx1"/>
                </a:solidFill>
                <a:latin typeface="+mj-lt"/>
              </a:rPr>
              <a:t>http.createServer</a:t>
            </a:r>
            <a:r>
              <a:rPr lang="en-US" sz="1400" dirty="0">
                <a:solidFill>
                  <a:schemeClr val="tx1"/>
                </a:solidFill>
                <a:latin typeface="+mj-lt"/>
              </a:rPr>
              <a:t>(function(</a:t>
            </a:r>
            <a:r>
              <a:rPr lang="en-US" sz="1400" dirty="0" err="1">
                <a:solidFill>
                  <a:schemeClr val="tx1"/>
                </a:solidFill>
                <a:latin typeface="+mj-lt"/>
              </a:rPr>
              <a:t>req,res</a:t>
            </a:r>
            <a:r>
              <a:rPr lang="en-US" sz="1400" dirty="0" smtClean="0">
                <a:solidFill>
                  <a:schemeClr val="tx1"/>
                </a:solidFill>
                <a:latin typeface="+mj-lt"/>
              </a:rPr>
              <a:t>){</a:t>
            </a:r>
          </a:p>
          <a:p>
            <a:pPr lvl="1"/>
            <a:endParaRPr lang="en-US" sz="1400" dirty="0" smtClean="0">
              <a:solidFill>
                <a:schemeClr val="tx1"/>
              </a:solidFill>
              <a:latin typeface="+mj-lt"/>
            </a:endParaRPr>
          </a:p>
          <a:p>
            <a:pPr lvl="1"/>
            <a:r>
              <a:rPr lang="en-US" sz="1400" dirty="0">
                <a:solidFill>
                  <a:schemeClr val="tx1"/>
                </a:solidFill>
                <a:latin typeface="+mj-lt"/>
              </a:rPr>
              <a:t>	/* Sends a response header to the request</a:t>
            </a:r>
            <a:r>
              <a:rPr lang="en-US" sz="1400" dirty="0" smtClean="0">
                <a:solidFill>
                  <a:schemeClr val="tx1"/>
                </a:solidFill>
                <a:latin typeface="+mj-lt"/>
              </a:rPr>
              <a:t>.*/</a:t>
            </a:r>
            <a:endParaRPr lang="en-US" sz="1400" dirty="0">
              <a:solidFill>
                <a:schemeClr val="tx1"/>
              </a:solidFill>
              <a:latin typeface="+mj-lt"/>
            </a:endParaRPr>
          </a:p>
          <a:p>
            <a:pPr lvl="1"/>
            <a:r>
              <a:rPr lang="en-US" sz="1400" dirty="0">
                <a:solidFill>
                  <a:schemeClr val="tx1"/>
                </a:solidFill>
                <a:latin typeface="+mj-lt"/>
              </a:rPr>
              <a:t>	</a:t>
            </a:r>
            <a:r>
              <a:rPr lang="en-US" sz="1400" dirty="0" err="1">
                <a:solidFill>
                  <a:schemeClr val="tx1"/>
                </a:solidFill>
                <a:latin typeface="+mj-lt"/>
              </a:rPr>
              <a:t>res.writeHead</a:t>
            </a:r>
            <a:r>
              <a:rPr lang="en-US" sz="1400" dirty="0">
                <a:solidFill>
                  <a:schemeClr val="tx1"/>
                </a:solidFill>
                <a:latin typeface="+mj-lt"/>
              </a:rPr>
              <a:t>(200,{'</a:t>
            </a:r>
            <a:r>
              <a:rPr lang="en-US" sz="1400" dirty="0" err="1">
                <a:solidFill>
                  <a:schemeClr val="tx1"/>
                </a:solidFill>
                <a:latin typeface="+mj-lt"/>
              </a:rPr>
              <a:t>content-type':'text</a:t>
            </a:r>
            <a:r>
              <a:rPr lang="en-US" sz="1400" dirty="0">
                <a:solidFill>
                  <a:schemeClr val="tx1"/>
                </a:solidFill>
                <a:latin typeface="+mj-lt"/>
              </a:rPr>
              <a:t>/html</a:t>
            </a:r>
            <a:r>
              <a:rPr lang="en-US" sz="1400" dirty="0" smtClean="0">
                <a:solidFill>
                  <a:schemeClr val="tx1"/>
                </a:solidFill>
                <a:latin typeface="+mj-lt"/>
              </a:rPr>
              <a:t>'});</a:t>
            </a:r>
          </a:p>
          <a:p>
            <a:pPr lvl="1"/>
            <a:r>
              <a:rPr lang="en-US" sz="1400" dirty="0">
                <a:solidFill>
                  <a:schemeClr val="tx1"/>
                </a:solidFill>
                <a:latin typeface="+mj-lt"/>
              </a:rPr>
              <a:t> </a:t>
            </a:r>
            <a:r>
              <a:rPr lang="en-US" sz="1400" dirty="0" smtClean="0">
                <a:solidFill>
                  <a:schemeClr val="tx1"/>
                </a:solidFill>
                <a:latin typeface="+mj-lt"/>
              </a:rPr>
              <a:t>       </a:t>
            </a:r>
          </a:p>
          <a:p>
            <a:pPr lvl="1"/>
            <a:r>
              <a:rPr lang="en-US" sz="1400" dirty="0">
                <a:solidFill>
                  <a:schemeClr val="tx1"/>
                </a:solidFill>
                <a:latin typeface="+mj-lt"/>
              </a:rPr>
              <a:t>          /*sends a chunk of the response body*/</a:t>
            </a:r>
          </a:p>
          <a:p>
            <a:pPr lvl="1"/>
            <a:r>
              <a:rPr lang="en-US" sz="1400" dirty="0">
                <a:solidFill>
                  <a:schemeClr val="tx1"/>
                </a:solidFill>
                <a:latin typeface="+mj-lt"/>
              </a:rPr>
              <a:t>	</a:t>
            </a:r>
            <a:r>
              <a:rPr lang="en-US" sz="1400" dirty="0" err="1">
                <a:solidFill>
                  <a:schemeClr val="tx1"/>
                </a:solidFill>
                <a:latin typeface="+mj-lt"/>
              </a:rPr>
              <a:t>res.write</a:t>
            </a:r>
            <a:r>
              <a:rPr lang="en-US" sz="1400" dirty="0">
                <a:solidFill>
                  <a:schemeClr val="tx1"/>
                </a:solidFill>
                <a:latin typeface="+mj-lt"/>
              </a:rPr>
              <a:t>('&lt;h1&gt;Hello IGATE&lt;/h1</a:t>
            </a:r>
            <a:r>
              <a:rPr lang="en-US" sz="1400" dirty="0" smtClean="0">
                <a:solidFill>
                  <a:schemeClr val="tx1"/>
                </a:solidFill>
                <a:latin typeface="+mj-lt"/>
              </a:rPr>
              <a:t>&gt;')</a:t>
            </a:r>
          </a:p>
          <a:p>
            <a:pPr lvl="1"/>
            <a:endParaRPr lang="en-US" sz="1400" dirty="0">
              <a:solidFill>
                <a:schemeClr val="tx1"/>
              </a:solidFill>
              <a:latin typeface="+mj-lt"/>
            </a:endParaRPr>
          </a:p>
          <a:p>
            <a:pPr lvl="1"/>
            <a:r>
              <a:rPr lang="en-US" sz="1400" dirty="0" smtClean="0">
                <a:solidFill>
                  <a:schemeClr val="tx1"/>
                </a:solidFill>
                <a:latin typeface="+mj-lt"/>
              </a:rPr>
              <a:t>	 /* signals server that all the responses has been sent */</a:t>
            </a:r>
            <a:endParaRPr lang="en-US" sz="1400" dirty="0">
              <a:solidFill>
                <a:schemeClr val="tx1"/>
              </a:solidFill>
              <a:latin typeface="+mj-lt"/>
            </a:endParaRPr>
          </a:p>
          <a:p>
            <a:pPr lvl="1"/>
            <a:r>
              <a:rPr lang="en-US" sz="1400" dirty="0">
                <a:solidFill>
                  <a:schemeClr val="tx1"/>
                </a:solidFill>
                <a:latin typeface="+mj-lt"/>
              </a:rPr>
              <a:t>	</a:t>
            </a:r>
            <a:r>
              <a:rPr lang="en-US" sz="1400" dirty="0" err="1">
                <a:solidFill>
                  <a:schemeClr val="tx1"/>
                </a:solidFill>
                <a:latin typeface="+mj-lt"/>
              </a:rPr>
              <a:t>res.end</a:t>
            </a:r>
            <a:r>
              <a:rPr lang="en-US" sz="1400" dirty="0">
                <a:solidFill>
                  <a:schemeClr val="tx1"/>
                </a:solidFill>
                <a:latin typeface="+mj-lt"/>
              </a:rPr>
              <a:t>('&lt;b&gt;Response Ended&lt;/b&gt;')</a:t>
            </a:r>
            <a:endParaRPr lang="en-US" sz="1400" dirty="0" smtClean="0">
              <a:solidFill>
                <a:schemeClr val="tx1"/>
              </a:solidFill>
              <a:latin typeface="+mj-lt"/>
            </a:endParaRPr>
          </a:p>
          <a:p>
            <a:pPr lvl="1"/>
            <a:endParaRPr lang="en-US" sz="1400" dirty="0" smtClean="0">
              <a:solidFill>
                <a:schemeClr val="tx1"/>
              </a:solidFill>
              <a:latin typeface="+mj-lt"/>
            </a:endParaRPr>
          </a:p>
          <a:p>
            <a:pPr lvl="1"/>
            <a:r>
              <a:rPr lang="en-US" sz="1400" dirty="0" smtClean="0">
                <a:solidFill>
                  <a:schemeClr val="tx1"/>
                </a:solidFill>
                <a:latin typeface="+mj-lt"/>
              </a:rPr>
              <a:t>});</a:t>
            </a:r>
          </a:p>
          <a:p>
            <a:pPr lvl="1"/>
            <a:endParaRPr lang="en-US" sz="1400" dirty="0" smtClean="0">
              <a:solidFill>
                <a:schemeClr val="tx1"/>
              </a:solidFill>
              <a:latin typeface="+mj-lt"/>
            </a:endParaRPr>
          </a:p>
          <a:p>
            <a:pPr lvl="1"/>
            <a:r>
              <a:rPr lang="en-US" sz="1400" dirty="0">
                <a:solidFill>
                  <a:schemeClr val="tx1"/>
                </a:solidFill>
                <a:latin typeface="+mj-lt"/>
              </a:rPr>
              <a:t>/* </a:t>
            </a:r>
            <a:r>
              <a:rPr lang="en-US" sz="1400" dirty="0" smtClean="0">
                <a:solidFill>
                  <a:schemeClr val="tx1"/>
                </a:solidFill>
                <a:latin typeface="+mj-lt"/>
              </a:rPr>
              <a:t>Accepting </a:t>
            </a:r>
            <a:r>
              <a:rPr lang="en-US" sz="1400" dirty="0">
                <a:solidFill>
                  <a:schemeClr val="tx1"/>
                </a:solidFill>
                <a:latin typeface="+mj-lt"/>
              </a:rPr>
              <a:t>connections on the specified port and hostname. */</a:t>
            </a:r>
          </a:p>
          <a:p>
            <a:pPr lvl="1"/>
            <a:r>
              <a:rPr lang="en-US" sz="1400" dirty="0" err="1">
                <a:solidFill>
                  <a:schemeClr val="tx1"/>
                </a:solidFill>
                <a:latin typeface="+mj-lt"/>
              </a:rPr>
              <a:t>server.listen</a:t>
            </a:r>
            <a:r>
              <a:rPr lang="en-US" sz="1400" dirty="0">
                <a:solidFill>
                  <a:schemeClr val="tx1"/>
                </a:solidFill>
                <a:latin typeface="+mj-lt"/>
              </a:rPr>
              <a:t>(3000</a:t>
            </a:r>
            <a:r>
              <a:rPr lang="en-US" sz="1400" dirty="0" smtClean="0">
                <a:solidFill>
                  <a:schemeClr val="tx1"/>
                </a:solidFill>
                <a:latin typeface="+mj-lt"/>
              </a:rPr>
              <a:t>);</a:t>
            </a:r>
          </a:p>
          <a:p>
            <a:pPr lvl="1"/>
            <a:endParaRPr lang="en-US" sz="1600" dirty="0">
              <a:solidFill>
                <a:schemeClr val="tx1"/>
              </a:solidFill>
              <a:latin typeface="Candara" panose="020E0502030303020204" pitchFamily="34" charset="0"/>
            </a:endParaRPr>
          </a:p>
          <a:p>
            <a:pPr lvl="1"/>
            <a:r>
              <a:rPr lang="en-US" sz="1400" dirty="0">
                <a:solidFill>
                  <a:schemeClr val="tx1"/>
                </a:solidFill>
                <a:latin typeface="+mj-lt"/>
              </a:rPr>
              <a:t>console.log('server listening on localhost:3000');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solidFill>
                  <a:schemeClr val="tx1"/>
                </a:solidFill>
              </a:rPr>
              <a:t>Creating </a:t>
            </a:r>
            <a:r>
              <a:rPr lang="en-US" dirty="0" err="1">
                <a:solidFill>
                  <a:schemeClr val="tx1"/>
                </a:solidFill>
              </a:rPr>
              <a:t>ExpressJS</a:t>
            </a:r>
            <a:r>
              <a:rPr lang="en-US" dirty="0">
                <a:solidFill>
                  <a:schemeClr val="tx1"/>
                </a:solidFill>
              </a:rPr>
              <a:t> Sample Application</a:t>
            </a:r>
          </a:p>
          <a:p>
            <a:endParaRPr lang="en-US" dirty="0"/>
          </a:p>
        </p:txBody>
      </p:sp>
    </p:spTree>
    <p:extLst>
      <p:ext uri="{BB962C8B-B14F-4D97-AF65-F5344CB8AC3E}">
        <p14:creationId xmlns:p14="http://schemas.microsoft.com/office/powerpoint/2010/main" val="2528613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  Working  with Express.js</a:t>
            </a:r>
            <a:r>
              <a:rPr lang="en-US" sz="1400" dirty="0"/>
              <a:t/>
            </a:r>
            <a:br>
              <a:rPr lang="en-US" sz="1400" dirty="0"/>
            </a:br>
            <a:r>
              <a:rPr lang="en-US" dirty="0"/>
              <a:t>application object properties &amp; methods</a:t>
            </a:r>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0347" y="1495425"/>
            <a:ext cx="4861755" cy="4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290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request object properties &amp; methods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895" y="1350575"/>
            <a:ext cx="5720546" cy="4753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395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request object properties &amp; methods</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1800" y="1137926"/>
            <a:ext cx="54006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12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response object properties &amp; methods</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17757" y="1119498"/>
            <a:ext cx="54292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256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sz="1400" dirty="0"/>
              <a:t/>
            </a:r>
            <a:br>
              <a:rPr lang="en-US" sz="1400" dirty="0"/>
            </a:br>
            <a:r>
              <a:rPr lang="en-US" dirty="0"/>
              <a:t>response object properties &amp; methods</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5528" y="1147245"/>
            <a:ext cx="53911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269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How Express.js works</a:t>
            </a:r>
          </a:p>
        </p:txBody>
      </p:sp>
      <p:sp>
        <p:nvSpPr>
          <p:cNvPr id="3" name="Content Placeholder 2"/>
          <p:cNvSpPr>
            <a:spLocks noGrp="1"/>
          </p:cNvSpPr>
          <p:nvPr>
            <p:ph idx="1"/>
          </p:nvPr>
        </p:nvSpPr>
        <p:spPr/>
        <p:txBody>
          <a:bodyPr/>
          <a:lstStyle/>
          <a:p>
            <a:r>
              <a:rPr lang="en-US" dirty="0"/>
              <a:t>Express.js usually has an entry point aka, a main file. Most of the time, this is the file that we start with the node command or export as  a module. In the main file we do the following</a:t>
            </a:r>
          </a:p>
          <a:p>
            <a:pPr lvl="1"/>
            <a:r>
              <a:rPr lang="en-US" dirty="0"/>
              <a:t>Include third-party dependencies as well as our own modules, such as controllers, utilities, helpers, and models</a:t>
            </a:r>
          </a:p>
          <a:p>
            <a:pPr lvl="1"/>
            <a:r>
              <a:rPr lang="en-US" dirty="0"/>
              <a:t>Configure Express.js app settings such as template engine and its file extensions</a:t>
            </a:r>
          </a:p>
          <a:p>
            <a:pPr lvl="1"/>
            <a:r>
              <a:rPr lang="en-US" dirty="0"/>
              <a:t>Connect to databases such as MongoDB, </a:t>
            </a:r>
            <a:r>
              <a:rPr lang="en-US" dirty="0" err="1"/>
              <a:t>Redis</a:t>
            </a:r>
            <a:r>
              <a:rPr lang="en-US" dirty="0"/>
              <a:t>, or MySQL (optional)</a:t>
            </a:r>
          </a:p>
          <a:p>
            <a:pPr lvl="1"/>
            <a:r>
              <a:rPr lang="en-US" dirty="0"/>
              <a:t>Define </a:t>
            </a:r>
            <a:r>
              <a:rPr lang="en-US" dirty="0" err="1"/>
              <a:t>middlewares</a:t>
            </a:r>
            <a:r>
              <a:rPr lang="en-US" dirty="0"/>
              <a:t>  and routes</a:t>
            </a:r>
          </a:p>
          <a:p>
            <a:pPr lvl="1"/>
            <a:r>
              <a:rPr lang="en-US" dirty="0"/>
              <a:t>Start the app and Export the app as a module (optional)</a:t>
            </a:r>
          </a:p>
          <a:p>
            <a:r>
              <a:rPr lang="en-US" dirty="0"/>
              <a:t>When the Express.js app is running, it’s listens to requests. Each incoming request is processed according to a defined chain of middleware and routes, starting from top to bottom. </a:t>
            </a:r>
          </a:p>
          <a:p>
            <a:r>
              <a:rPr lang="en-US" dirty="0"/>
              <a:t>Routes / middleware that are higher in the file have precedence over the lower definitions.</a:t>
            </a:r>
          </a:p>
          <a:p>
            <a:endParaRPr lang="en-US" dirty="0"/>
          </a:p>
        </p:txBody>
      </p:sp>
    </p:spTree>
    <p:extLst>
      <p:ext uri="{BB962C8B-B14F-4D97-AF65-F5344CB8AC3E}">
        <p14:creationId xmlns:p14="http://schemas.microsoft.com/office/powerpoint/2010/main" val="2450372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How Express.js works</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0750" y="2183606"/>
            <a:ext cx="7600950" cy="3267075"/>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435377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Request flow in Express</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40012" y="1845469"/>
            <a:ext cx="41624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4124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  Working  with Express.js</a:t>
            </a:r>
            <a:r>
              <a:rPr lang="en-US" dirty="0"/>
              <a:t/>
            </a:r>
            <a:br>
              <a:rPr lang="en-US" dirty="0"/>
            </a:br>
            <a:r>
              <a:rPr lang="en-US" dirty="0"/>
              <a:t>Request flow in Express</a:t>
            </a:r>
          </a:p>
        </p:txBody>
      </p:sp>
      <p:sp>
        <p:nvSpPr>
          <p:cNvPr id="3" name="Content Placeholder 2"/>
          <p:cNvSpPr>
            <a:spLocks noGrp="1"/>
          </p:cNvSpPr>
          <p:nvPr>
            <p:ph idx="1"/>
          </p:nvPr>
        </p:nvSpPr>
        <p:spPr/>
        <p:txBody>
          <a:bodyPr/>
          <a:lstStyle/>
          <a:p>
            <a:r>
              <a:rPr lang="en-US" dirty="0"/>
              <a:t>In Express server the request flow will be :</a:t>
            </a:r>
          </a:p>
          <a:p>
            <a:pPr lvl="1"/>
            <a:r>
              <a:rPr lang="en-US" dirty="0"/>
              <a:t>Route  Route Handler  Template  HTML </a:t>
            </a:r>
          </a:p>
          <a:p>
            <a:r>
              <a:rPr lang="en-US" dirty="0"/>
              <a:t>The route defines the URL schema. It captures the matching request and passed on control to the corresponding route handler</a:t>
            </a:r>
          </a:p>
          <a:p>
            <a:r>
              <a:rPr lang="en-US" dirty="0"/>
              <a:t>The route handler processes the request and passes the control to a template.</a:t>
            </a:r>
          </a:p>
          <a:p>
            <a:r>
              <a:rPr lang="en-US" dirty="0"/>
              <a:t>The template constructs the HTML for the response and sends it to the browser.</a:t>
            </a:r>
          </a:p>
          <a:p>
            <a:r>
              <a:rPr lang="en-US" dirty="0"/>
              <a:t>The route handler need not always pass the control to a template, it can optionally send the response to a request directly.</a:t>
            </a:r>
          </a:p>
          <a:p>
            <a:endParaRPr lang="en-US" dirty="0"/>
          </a:p>
        </p:txBody>
      </p:sp>
    </p:spTree>
    <p:extLst>
      <p:ext uri="{BB962C8B-B14F-4D97-AF65-F5344CB8AC3E}">
        <p14:creationId xmlns:p14="http://schemas.microsoft.com/office/powerpoint/2010/main" val="973356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 :  Web development with Node</a:t>
            </a:r>
            <a:br>
              <a:rPr lang="en-US" sz="1200" dirty="0"/>
            </a:br>
            <a:r>
              <a:rPr lang="en-US" dirty="0"/>
              <a:t>HTTP Properties and Methods</a:t>
            </a:r>
          </a:p>
        </p:txBody>
      </p:sp>
      <p:sp>
        <p:nvSpPr>
          <p:cNvPr id="6" name="Content Placeholder 5"/>
          <p:cNvSpPr>
            <a:spLocks noGrp="1"/>
          </p:cNvSpPr>
          <p:nvPr>
            <p:ph idx="1"/>
          </p:nvPr>
        </p:nvSpPr>
        <p:spPr/>
        <p:txBody>
          <a:bodyPr/>
          <a:lstStyle/>
          <a:p>
            <a:r>
              <a:rPr lang="en-US" dirty="0" err="1"/>
              <a:t>http.STATUS_CODES</a:t>
            </a:r>
            <a:r>
              <a:rPr lang="en-US" dirty="0"/>
              <a:t>  </a:t>
            </a:r>
          </a:p>
          <a:p>
            <a:pPr lvl="1"/>
            <a:r>
              <a:rPr lang="en-US" dirty="0" smtClean="0"/>
              <a:t>Returns </a:t>
            </a:r>
            <a:r>
              <a:rPr lang="en-US" dirty="0"/>
              <a:t>object which is a collection of all the standard HTTP response status codes and its short descriptions</a:t>
            </a:r>
          </a:p>
          <a:p>
            <a:r>
              <a:rPr lang="en-US" dirty="0" err="1"/>
              <a:t>http.createServer</a:t>
            </a:r>
            <a:r>
              <a:rPr lang="en-US" dirty="0"/>
              <a:t>([</a:t>
            </a:r>
            <a:r>
              <a:rPr lang="en-US" dirty="0" err="1"/>
              <a:t>requestListener</a:t>
            </a:r>
            <a:r>
              <a:rPr lang="en-US" dirty="0"/>
              <a:t>]) </a:t>
            </a:r>
          </a:p>
          <a:p>
            <a:pPr lvl="1"/>
            <a:r>
              <a:rPr lang="en-US" dirty="0"/>
              <a:t>Returns a new web server object.</a:t>
            </a:r>
          </a:p>
          <a:p>
            <a:r>
              <a:rPr lang="en-US" dirty="0" err="1"/>
              <a:t>http.request</a:t>
            </a:r>
            <a:r>
              <a:rPr lang="en-US" dirty="0"/>
              <a:t>(options, [callback])</a:t>
            </a:r>
          </a:p>
          <a:p>
            <a:pPr lvl="1"/>
            <a:r>
              <a:rPr lang="en-US" dirty="0"/>
              <a:t>Returns a new web server object.</a:t>
            </a:r>
          </a:p>
          <a:p>
            <a:r>
              <a:rPr lang="en-US" dirty="0" err="1"/>
              <a:t>http.get</a:t>
            </a:r>
            <a:r>
              <a:rPr lang="en-US" dirty="0"/>
              <a:t>(options, [callback])</a:t>
            </a:r>
          </a:p>
          <a:p>
            <a:pPr lvl="1"/>
            <a:r>
              <a:rPr lang="en-US" dirty="0"/>
              <a:t>Returns a new web server object.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Using middleware</a:t>
            </a:r>
          </a:p>
        </p:txBody>
      </p:sp>
      <p:sp>
        <p:nvSpPr>
          <p:cNvPr id="3" name="Content Placeholder 2"/>
          <p:cNvSpPr>
            <a:spLocks noGrp="1"/>
          </p:cNvSpPr>
          <p:nvPr>
            <p:ph idx="1"/>
          </p:nvPr>
        </p:nvSpPr>
        <p:spPr/>
        <p:txBody>
          <a:bodyPr/>
          <a:lstStyle/>
          <a:p>
            <a:r>
              <a:rPr lang="en-US" dirty="0"/>
              <a:t>A middleware is a JavaScript function to handle HTTP requests to an Express app. </a:t>
            </a:r>
          </a:p>
          <a:p>
            <a:r>
              <a:rPr lang="en-US" dirty="0"/>
              <a:t>It can manipulate the request and the response objects or perform an isolated action, or terminate the request flow by sending a response to the client, or pass on the control to the next middleware.</a:t>
            </a:r>
          </a:p>
          <a:p>
            <a:r>
              <a:rPr lang="en-US" dirty="0"/>
              <a:t>A middleware can:</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in the stack.</a:t>
            </a:r>
          </a:p>
          <a:p>
            <a:r>
              <a:rPr lang="en-US" dirty="0"/>
              <a:t>If the current middleware does not end the request-response cycle, it must call next() to pass control to the next middleware, otherwise the request will be left hanging.</a:t>
            </a:r>
          </a:p>
          <a:p>
            <a:endParaRPr lang="en-US" dirty="0"/>
          </a:p>
        </p:txBody>
      </p:sp>
    </p:spTree>
    <p:extLst>
      <p:ext uri="{BB962C8B-B14F-4D97-AF65-F5344CB8AC3E}">
        <p14:creationId xmlns:p14="http://schemas.microsoft.com/office/powerpoint/2010/main" val="26658927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Types of middleware</a:t>
            </a:r>
          </a:p>
        </p:txBody>
      </p:sp>
      <p:sp>
        <p:nvSpPr>
          <p:cNvPr id="3" name="Content Placeholder 2"/>
          <p:cNvSpPr>
            <a:spLocks noGrp="1"/>
          </p:cNvSpPr>
          <p:nvPr>
            <p:ph idx="1"/>
          </p:nvPr>
        </p:nvSpPr>
        <p:spPr/>
        <p:txBody>
          <a:bodyPr/>
          <a:lstStyle/>
          <a:p>
            <a:r>
              <a:rPr lang="en-US" dirty="0"/>
              <a:t>An Express application can use the following kinds of middleware:</a:t>
            </a:r>
          </a:p>
          <a:p>
            <a:r>
              <a:rPr lang="en-US" dirty="0"/>
              <a:t>Application-level middleware</a:t>
            </a:r>
          </a:p>
          <a:p>
            <a:r>
              <a:rPr lang="en-US" dirty="0"/>
              <a:t>Router-level middleware</a:t>
            </a:r>
          </a:p>
          <a:p>
            <a:r>
              <a:rPr lang="en-US" dirty="0"/>
              <a:t>Built-in middleware</a:t>
            </a:r>
          </a:p>
          <a:p>
            <a:r>
              <a:rPr lang="en-US" dirty="0"/>
              <a:t>Third-party middleware</a:t>
            </a:r>
          </a:p>
          <a:p>
            <a:endParaRPr lang="en-US" dirty="0"/>
          </a:p>
        </p:txBody>
      </p:sp>
    </p:spTree>
    <p:extLst>
      <p:ext uri="{BB962C8B-B14F-4D97-AF65-F5344CB8AC3E}">
        <p14:creationId xmlns:p14="http://schemas.microsoft.com/office/powerpoint/2010/main" val="2056533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Application level middleware</a:t>
            </a:r>
          </a:p>
        </p:txBody>
      </p:sp>
      <p:sp>
        <p:nvSpPr>
          <p:cNvPr id="3" name="Content Placeholder 2"/>
          <p:cNvSpPr>
            <a:spLocks noGrp="1"/>
          </p:cNvSpPr>
          <p:nvPr>
            <p:ph idx="1"/>
          </p:nvPr>
        </p:nvSpPr>
        <p:spPr/>
        <p:txBody>
          <a:bodyPr/>
          <a:lstStyle/>
          <a:p>
            <a:r>
              <a:rPr lang="en-US" dirty="0">
                <a:solidFill>
                  <a:schemeClr val="tx1"/>
                </a:solidFill>
              </a:rPr>
              <a:t>Application level middleware are bound to an instance of express, using </a:t>
            </a:r>
            <a:r>
              <a:rPr lang="en-US" dirty="0" err="1">
                <a:solidFill>
                  <a:schemeClr val="tx1"/>
                </a:solidFill>
              </a:rPr>
              <a:t>app.use</a:t>
            </a:r>
            <a:r>
              <a:rPr lang="en-US" dirty="0">
                <a:solidFill>
                  <a:schemeClr val="tx1"/>
                </a:solidFill>
              </a:rPr>
              <a:t>() and </a:t>
            </a:r>
            <a:r>
              <a:rPr lang="en-US" dirty="0" err="1">
                <a:solidFill>
                  <a:schemeClr val="tx1"/>
                </a:solidFill>
              </a:rPr>
              <a:t>app.VERB</a:t>
            </a:r>
            <a:r>
              <a:rPr lang="en-US" dirty="0">
                <a:solidFill>
                  <a:schemeClr val="tx1"/>
                </a:solidFill>
              </a:rPr>
              <a:t>().</a:t>
            </a:r>
          </a:p>
          <a:p>
            <a:endParaRPr lang="en-US" dirty="0"/>
          </a:p>
        </p:txBody>
      </p:sp>
      <p:sp>
        <p:nvSpPr>
          <p:cNvPr id="4" name="Rounded Rectangle 3"/>
          <p:cNvSpPr/>
          <p:nvPr/>
        </p:nvSpPr>
        <p:spPr>
          <a:xfrm>
            <a:off x="273135" y="2257708"/>
            <a:ext cx="8645236" cy="397823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a:solidFill>
                  <a:schemeClr val="tx1"/>
                </a:solidFill>
                <a:latin typeface="+mj-lt"/>
              </a:rPr>
              <a:t>var</a:t>
            </a:r>
            <a:r>
              <a:rPr lang="en-US" sz="1600" dirty="0">
                <a:solidFill>
                  <a:schemeClr val="tx1"/>
                </a:solidFill>
                <a:latin typeface="+mj-lt"/>
              </a:rPr>
              <a:t> app = express();</a:t>
            </a:r>
          </a:p>
          <a:p>
            <a:pPr lvl="1"/>
            <a:r>
              <a:rPr lang="en-US" sz="1600" dirty="0" smtClean="0">
                <a:solidFill>
                  <a:schemeClr val="tx1"/>
                </a:solidFill>
                <a:latin typeface="+mj-lt"/>
              </a:rPr>
              <a:t>/*  </a:t>
            </a:r>
            <a:r>
              <a:rPr lang="en-US" sz="1600" dirty="0">
                <a:solidFill>
                  <a:schemeClr val="tx1"/>
                </a:solidFill>
                <a:latin typeface="+mj-lt"/>
              </a:rPr>
              <a:t>a middleware with no mount path; gets executed for every request to the </a:t>
            </a:r>
            <a:r>
              <a:rPr lang="en-US" sz="1600" dirty="0" smtClean="0">
                <a:solidFill>
                  <a:schemeClr val="tx1"/>
                </a:solidFill>
                <a:latin typeface="+mj-lt"/>
              </a:rPr>
              <a:t>app  */</a:t>
            </a:r>
            <a:endParaRPr lang="en-US" sz="1600" dirty="0">
              <a:solidFill>
                <a:schemeClr val="tx1"/>
              </a:solidFill>
              <a:latin typeface="+mj-lt"/>
            </a:endParaRPr>
          </a:p>
          <a:p>
            <a:pPr lvl="1"/>
            <a:r>
              <a:rPr lang="en-US" sz="1600" dirty="0" err="1">
                <a:solidFill>
                  <a:schemeClr val="tx1"/>
                </a:solidFill>
                <a:latin typeface="+mj-lt"/>
              </a:rPr>
              <a:t>app.use</a:t>
            </a:r>
            <a:r>
              <a:rPr lang="en-US" sz="1600" dirty="0">
                <a:solidFill>
                  <a:schemeClr val="tx1"/>
                </a:solidFill>
                <a:latin typeface="+mj-lt"/>
              </a:rPr>
              <a:t>(function (</a:t>
            </a:r>
            <a:r>
              <a:rPr lang="en-US" sz="1600" dirty="0" err="1">
                <a:solidFill>
                  <a:schemeClr val="tx1"/>
                </a:solidFill>
                <a:latin typeface="+mj-lt"/>
              </a:rPr>
              <a:t>req</a:t>
            </a:r>
            <a:r>
              <a:rPr lang="en-US" sz="1600" dirty="0">
                <a:solidFill>
                  <a:schemeClr val="tx1"/>
                </a:solidFill>
                <a:latin typeface="+mj-lt"/>
              </a:rPr>
              <a:t>, res, next) {</a:t>
            </a:r>
          </a:p>
          <a:p>
            <a:pPr lvl="2"/>
            <a:r>
              <a:rPr lang="en-US" sz="1600" dirty="0">
                <a:solidFill>
                  <a:schemeClr val="tx1"/>
                </a:solidFill>
                <a:latin typeface="+mj-lt"/>
              </a:rPr>
              <a:t>  console.log('Time:', </a:t>
            </a:r>
            <a:r>
              <a:rPr lang="en-US" sz="1600" dirty="0" err="1">
                <a:solidFill>
                  <a:schemeClr val="tx1"/>
                </a:solidFill>
                <a:latin typeface="+mj-lt"/>
              </a:rPr>
              <a:t>Date.now</a:t>
            </a:r>
            <a:r>
              <a:rPr lang="en-US" sz="1600" dirty="0" smtClean="0">
                <a:solidFill>
                  <a:schemeClr val="tx1"/>
                </a:solidFill>
                <a:latin typeface="+mj-lt"/>
              </a:rPr>
              <a:t>());          </a:t>
            </a:r>
            <a:r>
              <a:rPr lang="en-US" sz="1600" dirty="0">
                <a:solidFill>
                  <a:schemeClr val="tx1"/>
                </a:solidFill>
                <a:latin typeface="+mj-lt"/>
              </a:rPr>
              <a:t>next();</a:t>
            </a:r>
          </a:p>
          <a:p>
            <a:pPr lvl="1"/>
            <a:r>
              <a:rPr lang="en-US" sz="1600" dirty="0">
                <a:solidFill>
                  <a:schemeClr val="tx1"/>
                </a:solidFill>
                <a:latin typeface="+mj-lt"/>
              </a:rPr>
              <a:t>});</a:t>
            </a:r>
          </a:p>
          <a:p>
            <a:pPr lvl="1"/>
            <a:r>
              <a:rPr lang="en-US" sz="1600" dirty="0" smtClean="0">
                <a:solidFill>
                  <a:schemeClr val="tx1"/>
                </a:solidFill>
                <a:latin typeface="+mj-lt"/>
              </a:rPr>
              <a:t>/* a </a:t>
            </a:r>
            <a:r>
              <a:rPr lang="en-US" sz="1600" dirty="0">
                <a:solidFill>
                  <a:schemeClr val="tx1"/>
                </a:solidFill>
                <a:latin typeface="+mj-lt"/>
              </a:rPr>
              <a:t>middleware mounted on /user/:id; will be executed for any type of HTTP request to </a:t>
            </a:r>
            <a:r>
              <a:rPr lang="en-US" sz="1600" dirty="0" smtClean="0">
                <a:solidFill>
                  <a:schemeClr val="tx1"/>
                </a:solidFill>
                <a:latin typeface="+mj-lt"/>
              </a:rPr>
              <a:t>/</a:t>
            </a:r>
            <a:r>
              <a:rPr lang="en-US" sz="1600" dirty="0">
                <a:solidFill>
                  <a:schemeClr val="tx1"/>
                </a:solidFill>
                <a:latin typeface="+mj-lt"/>
              </a:rPr>
              <a:t>user/:</a:t>
            </a:r>
            <a:r>
              <a:rPr lang="en-US" sz="1600" dirty="0" smtClean="0">
                <a:solidFill>
                  <a:schemeClr val="tx1"/>
                </a:solidFill>
                <a:latin typeface="+mj-lt"/>
              </a:rPr>
              <a:t>id */</a:t>
            </a:r>
            <a:endParaRPr lang="en-US" sz="1600" dirty="0">
              <a:solidFill>
                <a:schemeClr val="tx1"/>
              </a:solidFill>
              <a:latin typeface="+mj-lt"/>
            </a:endParaRPr>
          </a:p>
          <a:p>
            <a:pPr lvl="1"/>
            <a:r>
              <a:rPr lang="en-US" sz="1600" dirty="0" err="1">
                <a:solidFill>
                  <a:schemeClr val="tx1"/>
                </a:solidFill>
                <a:latin typeface="+mj-lt"/>
              </a:rPr>
              <a:t>app.use</a:t>
            </a:r>
            <a:r>
              <a:rPr lang="en-US" sz="1600" dirty="0">
                <a:solidFill>
                  <a:schemeClr val="tx1"/>
                </a:solidFill>
                <a:latin typeface="+mj-lt"/>
              </a:rPr>
              <a:t>('/user/:id', function (</a:t>
            </a:r>
            <a:r>
              <a:rPr lang="en-US" sz="1600" dirty="0" err="1">
                <a:solidFill>
                  <a:schemeClr val="tx1"/>
                </a:solidFill>
                <a:latin typeface="+mj-lt"/>
              </a:rPr>
              <a:t>req</a:t>
            </a:r>
            <a:r>
              <a:rPr lang="en-US" sz="1600" dirty="0">
                <a:solidFill>
                  <a:schemeClr val="tx1"/>
                </a:solidFill>
                <a:latin typeface="+mj-lt"/>
              </a:rPr>
              <a:t>, res, next) {</a:t>
            </a:r>
          </a:p>
          <a:p>
            <a:pPr lvl="2"/>
            <a:r>
              <a:rPr lang="en-US" sz="1600" dirty="0">
                <a:solidFill>
                  <a:schemeClr val="tx1"/>
                </a:solidFill>
                <a:latin typeface="+mj-lt"/>
              </a:rPr>
              <a:t>  console.log('Request Type:', </a:t>
            </a:r>
            <a:r>
              <a:rPr lang="en-US" sz="1600" dirty="0" err="1">
                <a:solidFill>
                  <a:schemeClr val="tx1"/>
                </a:solidFill>
                <a:latin typeface="+mj-lt"/>
              </a:rPr>
              <a:t>req.method</a:t>
            </a:r>
            <a:r>
              <a:rPr lang="en-US" sz="1600" dirty="0" smtClean="0">
                <a:solidFill>
                  <a:schemeClr val="tx1"/>
                </a:solidFill>
                <a:latin typeface="+mj-lt"/>
              </a:rPr>
              <a:t>);       </a:t>
            </a:r>
            <a:r>
              <a:rPr lang="en-US" sz="1600" dirty="0">
                <a:solidFill>
                  <a:schemeClr val="tx1"/>
                </a:solidFill>
                <a:latin typeface="+mj-lt"/>
              </a:rPr>
              <a:t>next();</a:t>
            </a:r>
          </a:p>
          <a:p>
            <a:pPr lvl="1"/>
            <a:r>
              <a:rPr lang="en-US" sz="1600" dirty="0">
                <a:solidFill>
                  <a:schemeClr val="tx1"/>
                </a:solidFill>
                <a:latin typeface="+mj-lt"/>
              </a:rPr>
              <a:t>});</a:t>
            </a:r>
          </a:p>
          <a:p>
            <a:pPr lvl="1"/>
            <a:r>
              <a:rPr lang="en-US" sz="1600" dirty="0" smtClean="0">
                <a:solidFill>
                  <a:schemeClr val="tx1"/>
                </a:solidFill>
                <a:latin typeface="+mj-lt"/>
              </a:rPr>
              <a:t>/* </a:t>
            </a:r>
            <a:r>
              <a:rPr lang="en-US" sz="1600" dirty="0">
                <a:solidFill>
                  <a:schemeClr val="tx1"/>
                </a:solidFill>
                <a:latin typeface="+mj-lt"/>
              </a:rPr>
              <a:t>a route and its handler function (middleware system) which handles GET requests to /user/:</a:t>
            </a:r>
            <a:r>
              <a:rPr lang="en-US" sz="1600" dirty="0" smtClean="0">
                <a:solidFill>
                  <a:schemeClr val="tx1"/>
                </a:solidFill>
                <a:latin typeface="+mj-lt"/>
              </a:rPr>
              <a:t>id  */</a:t>
            </a:r>
            <a:endParaRPr lang="en-US" sz="1600" dirty="0">
              <a:solidFill>
                <a:schemeClr val="tx1"/>
              </a:solidFill>
              <a:latin typeface="+mj-lt"/>
            </a:endParaRPr>
          </a:p>
          <a:p>
            <a:pPr lvl="1"/>
            <a:r>
              <a:rPr lang="en-US" sz="1600" dirty="0" err="1">
                <a:solidFill>
                  <a:schemeClr val="tx1"/>
                </a:solidFill>
                <a:latin typeface="+mj-lt"/>
              </a:rPr>
              <a:t>app.get</a:t>
            </a:r>
            <a:r>
              <a:rPr lang="en-US" sz="1600" dirty="0">
                <a:solidFill>
                  <a:schemeClr val="tx1"/>
                </a:solidFill>
                <a:latin typeface="+mj-lt"/>
              </a:rPr>
              <a:t>('/user/:id', function (</a:t>
            </a:r>
            <a:r>
              <a:rPr lang="en-US" sz="1600" dirty="0" err="1">
                <a:solidFill>
                  <a:schemeClr val="tx1"/>
                </a:solidFill>
                <a:latin typeface="+mj-lt"/>
              </a:rPr>
              <a:t>req</a:t>
            </a:r>
            <a:r>
              <a:rPr lang="en-US" sz="1600" dirty="0">
                <a:solidFill>
                  <a:schemeClr val="tx1"/>
                </a:solidFill>
                <a:latin typeface="+mj-lt"/>
              </a:rPr>
              <a:t>, res, next) {</a:t>
            </a:r>
          </a:p>
          <a:p>
            <a:pPr lvl="1"/>
            <a:r>
              <a:rPr lang="en-US" sz="1600" dirty="0" smtClean="0">
                <a:solidFill>
                  <a:schemeClr val="tx1"/>
                </a:solidFill>
                <a:latin typeface="+mj-lt"/>
              </a:rPr>
              <a:t>	  </a:t>
            </a:r>
            <a:r>
              <a:rPr lang="en-US" sz="1600" dirty="0" err="1">
                <a:solidFill>
                  <a:schemeClr val="tx1"/>
                </a:solidFill>
                <a:latin typeface="+mj-lt"/>
              </a:rPr>
              <a:t>res.send</a:t>
            </a:r>
            <a:r>
              <a:rPr lang="en-US" sz="1600" dirty="0">
                <a:solidFill>
                  <a:schemeClr val="tx1"/>
                </a:solidFill>
                <a:latin typeface="+mj-lt"/>
              </a:rPr>
              <a:t>('USER');</a:t>
            </a:r>
          </a:p>
          <a:p>
            <a:pPr lvl="1"/>
            <a:r>
              <a:rPr lang="en-US" sz="1600" dirty="0">
                <a:solidFill>
                  <a:schemeClr val="tx1"/>
                </a:solidFill>
                <a:latin typeface="+mj-lt"/>
              </a:rPr>
              <a:t>});</a:t>
            </a:r>
            <a:endParaRPr lang="en-US" dirty="0">
              <a:solidFill>
                <a:schemeClr val="tx1"/>
              </a:solidFill>
              <a:latin typeface="+mj-lt"/>
            </a:endParaRPr>
          </a:p>
        </p:txBody>
      </p:sp>
    </p:spTree>
    <p:extLst>
      <p:ext uri="{BB962C8B-B14F-4D97-AF65-F5344CB8AC3E}">
        <p14:creationId xmlns:p14="http://schemas.microsoft.com/office/powerpoint/2010/main" val="37047681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Router level middleware</a:t>
            </a:r>
          </a:p>
        </p:txBody>
      </p:sp>
      <p:sp>
        <p:nvSpPr>
          <p:cNvPr id="3" name="Content Placeholder 2"/>
          <p:cNvSpPr>
            <a:spLocks noGrp="1"/>
          </p:cNvSpPr>
          <p:nvPr>
            <p:ph idx="1"/>
          </p:nvPr>
        </p:nvSpPr>
        <p:spPr/>
        <p:txBody>
          <a:bodyPr/>
          <a:lstStyle/>
          <a:p>
            <a:r>
              <a:rPr lang="en-US" dirty="0">
                <a:solidFill>
                  <a:schemeClr val="tx1"/>
                </a:solidFill>
              </a:rPr>
              <a:t>Router level middleware are loaded using </a:t>
            </a:r>
            <a:r>
              <a:rPr lang="en-US" dirty="0" err="1">
                <a:solidFill>
                  <a:schemeClr val="tx1"/>
                </a:solidFill>
              </a:rPr>
              <a:t>router.use</a:t>
            </a:r>
            <a:r>
              <a:rPr lang="en-US" dirty="0">
                <a:solidFill>
                  <a:schemeClr val="tx1"/>
                </a:solidFill>
              </a:rPr>
              <a:t>() and </a:t>
            </a:r>
            <a:r>
              <a:rPr lang="en-US" dirty="0" err="1">
                <a:solidFill>
                  <a:schemeClr val="tx1"/>
                </a:solidFill>
              </a:rPr>
              <a:t>router.VERB</a:t>
            </a:r>
            <a:r>
              <a:rPr lang="en-US" dirty="0">
                <a:solidFill>
                  <a:schemeClr val="tx1"/>
                </a:solidFill>
              </a:rPr>
              <a:t>().</a:t>
            </a:r>
          </a:p>
          <a:p>
            <a:endParaRPr lang="en-US" dirty="0"/>
          </a:p>
        </p:txBody>
      </p:sp>
      <p:sp>
        <p:nvSpPr>
          <p:cNvPr id="4" name="Rounded Rectangle 3"/>
          <p:cNvSpPr/>
          <p:nvPr/>
        </p:nvSpPr>
        <p:spPr>
          <a:xfrm>
            <a:off x="273135" y="2311080"/>
            <a:ext cx="8645236" cy="399442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00" dirty="0" err="1">
                <a:solidFill>
                  <a:schemeClr val="tx1"/>
                </a:solidFill>
                <a:latin typeface="+mj-lt"/>
              </a:rPr>
              <a:t>var</a:t>
            </a:r>
            <a:r>
              <a:rPr lang="en-US" sz="1300" dirty="0">
                <a:solidFill>
                  <a:schemeClr val="tx1"/>
                </a:solidFill>
                <a:latin typeface="+mj-lt"/>
              </a:rPr>
              <a:t> app = express();</a:t>
            </a:r>
          </a:p>
          <a:p>
            <a:pPr lvl="1"/>
            <a:r>
              <a:rPr lang="en-US" sz="1300" dirty="0" err="1">
                <a:solidFill>
                  <a:schemeClr val="tx1"/>
                </a:solidFill>
                <a:latin typeface="+mj-lt"/>
              </a:rPr>
              <a:t>var</a:t>
            </a:r>
            <a:r>
              <a:rPr lang="en-US" sz="1300" dirty="0">
                <a:solidFill>
                  <a:schemeClr val="tx1"/>
                </a:solidFill>
                <a:latin typeface="+mj-lt"/>
              </a:rPr>
              <a:t> router = </a:t>
            </a:r>
            <a:r>
              <a:rPr lang="en-US" sz="1300" dirty="0" err="1">
                <a:solidFill>
                  <a:schemeClr val="tx1"/>
                </a:solidFill>
                <a:latin typeface="+mj-lt"/>
              </a:rPr>
              <a:t>express.Router</a:t>
            </a:r>
            <a:r>
              <a:rPr lang="en-US" sz="1300" dirty="0" smtClean="0">
                <a:solidFill>
                  <a:schemeClr val="tx1"/>
                </a:solidFill>
                <a:latin typeface="+mj-lt"/>
              </a:rPr>
              <a:t>();</a:t>
            </a:r>
          </a:p>
          <a:p>
            <a:pPr lvl="1"/>
            <a:r>
              <a:rPr lang="en-US" sz="1300" dirty="0" smtClean="0">
                <a:solidFill>
                  <a:schemeClr val="tx1"/>
                </a:solidFill>
                <a:latin typeface="+mj-lt"/>
              </a:rPr>
              <a:t>/* a </a:t>
            </a:r>
            <a:r>
              <a:rPr lang="en-US" sz="1300" dirty="0">
                <a:solidFill>
                  <a:schemeClr val="tx1"/>
                </a:solidFill>
                <a:latin typeface="+mj-lt"/>
              </a:rPr>
              <a:t>middleware with no mount path, gets executed for every request to the </a:t>
            </a:r>
            <a:r>
              <a:rPr lang="en-US" sz="1300" dirty="0" smtClean="0">
                <a:solidFill>
                  <a:schemeClr val="tx1"/>
                </a:solidFill>
                <a:latin typeface="+mj-lt"/>
              </a:rPr>
              <a:t>router */</a:t>
            </a:r>
            <a:endParaRPr lang="en-US" sz="1300" dirty="0">
              <a:solidFill>
                <a:schemeClr val="tx1"/>
              </a:solidFill>
              <a:latin typeface="+mj-lt"/>
            </a:endParaRPr>
          </a:p>
          <a:p>
            <a:pPr lvl="1"/>
            <a:r>
              <a:rPr lang="en-US" sz="1300" dirty="0" err="1">
                <a:solidFill>
                  <a:schemeClr val="tx1"/>
                </a:solidFill>
                <a:latin typeface="+mj-lt"/>
              </a:rPr>
              <a:t>router.use</a:t>
            </a:r>
            <a:r>
              <a:rPr lang="en-US" sz="1300" dirty="0">
                <a:solidFill>
                  <a:schemeClr val="tx1"/>
                </a:solidFill>
                <a:latin typeface="+mj-lt"/>
              </a:rPr>
              <a:t>(function (</a:t>
            </a:r>
            <a:r>
              <a:rPr lang="en-US" sz="1300" dirty="0" err="1">
                <a:solidFill>
                  <a:schemeClr val="tx1"/>
                </a:solidFill>
                <a:latin typeface="+mj-lt"/>
              </a:rPr>
              <a:t>req</a:t>
            </a:r>
            <a:r>
              <a:rPr lang="en-US" sz="1300" dirty="0">
                <a:solidFill>
                  <a:schemeClr val="tx1"/>
                </a:solidFill>
                <a:latin typeface="+mj-lt"/>
              </a:rPr>
              <a:t>, res, next) {</a:t>
            </a:r>
          </a:p>
          <a:p>
            <a:pPr lvl="2"/>
            <a:r>
              <a:rPr lang="en-US" sz="1300" dirty="0">
                <a:solidFill>
                  <a:schemeClr val="tx1"/>
                </a:solidFill>
                <a:latin typeface="+mj-lt"/>
              </a:rPr>
              <a:t>  console.log('Time:', </a:t>
            </a:r>
            <a:r>
              <a:rPr lang="en-US" sz="1300" dirty="0" err="1">
                <a:solidFill>
                  <a:schemeClr val="tx1"/>
                </a:solidFill>
                <a:latin typeface="+mj-lt"/>
              </a:rPr>
              <a:t>Date.now</a:t>
            </a:r>
            <a:r>
              <a:rPr lang="en-US" sz="1300" dirty="0">
                <a:solidFill>
                  <a:schemeClr val="tx1"/>
                </a:solidFill>
                <a:latin typeface="+mj-lt"/>
              </a:rPr>
              <a:t>());</a:t>
            </a:r>
          </a:p>
          <a:p>
            <a:pPr lvl="2"/>
            <a:r>
              <a:rPr lang="en-US" sz="1300" dirty="0">
                <a:solidFill>
                  <a:schemeClr val="tx1"/>
                </a:solidFill>
                <a:latin typeface="+mj-lt"/>
              </a:rPr>
              <a:t>  next();</a:t>
            </a:r>
          </a:p>
          <a:p>
            <a:pPr lvl="1"/>
            <a:r>
              <a:rPr lang="en-US" sz="1300" dirty="0">
                <a:solidFill>
                  <a:schemeClr val="tx1"/>
                </a:solidFill>
                <a:latin typeface="+mj-lt"/>
              </a:rPr>
              <a:t>});</a:t>
            </a:r>
          </a:p>
          <a:p>
            <a:pPr lvl="1"/>
            <a:r>
              <a:rPr lang="en-US" sz="1300" dirty="0" smtClean="0">
                <a:solidFill>
                  <a:schemeClr val="tx1"/>
                </a:solidFill>
                <a:latin typeface="+mj-lt"/>
              </a:rPr>
              <a:t>/* </a:t>
            </a:r>
            <a:r>
              <a:rPr lang="en-US" sz="1300" dirty="0">
                <a:solidFill>
                  <a:schemeClr val="tx1"/>
                </a:solidFill>
                <a:latin typeface="+mj-lt"/>
              </a:rPr>
              <a:t>a middleware sub-stack which handles GET requests to /user/:</a:t>
            </a:r>
            <a:r>
              <a:rPr lang="en-US" sz="1300" dirty="0" smtClean="0">
                <a:solidFill>
                  <a:schemeClr val="tx1"/>
                </a:solidFill>
                <a:latin typeface="+mj-lt"/>
              </a:rPr>
              <a:t>id */</a:t>
            </a:r>
            <a:endParaRPr lang="en-US" sz="1300" dirty="0">
              <a:solidFill>
                <a:schemeClr val="tx1"/>
              </a:solidFill>
              <a:latin typeface="+mj-lt"/>
            </a:endParaRPr>
          </a:p>
          <a:p>
            <a:pPr lvl="1"/>
            <a:r>
              <a:rPr lang="en-US" sz="1300" dirty="0" err="1">
                <a:solidFill>
                  <a:schemeClr val="tx1"/>
                </a:solidFill>
                <a:latin typeface="+mj-lt"/>
              </a:rPr>
              <a:t>router.get</a:t>
            </a:r>
            <a:r>
              <a:rPr lang="en-US" sz="1300" dirty="0">
                <a:solidFill>
                  <a:schemeClr val="tx1"/>
                </a:solidFill>
                <a:latin typeface="+mj-lt"/>
              </a:rPr>
              <a:t>('/user/:id', function (</a:t>
            </a:r>
            <a:r>
              <a:rPr lang="en-US" sz="1300" dirty="0" err="1">
                <a:solidFill>
                  <a:schemeClr val="tx1"/>
                </a:solidFill>
                <a:latin typeface="+mj-lt"/>
              </a:rPr>
              <a:t>req</a:t>
            </a:r>
            <a:r>
              <a:rPr lang="en-US" sz="1300" dirty="0">
                <a:solidFill>
                  <a:schemeClr val="tx1"/>
                </a:solidFill>
                <a:latin typeface="+mj-lt"/>
              </a:rPr>
              <a:t>, res, next) {</a:t>
            </a:r>
          </a:p>
          <a:p>
            <a:pPr lvl="2"/>
            <a:r>
              <a:rPr lang="en-US" sz="1300" dirty="0">
                <a:solidFill>
                  <a:schemeClr val="tx1"/>
                </a:solidFill>
                <a:latin typeface="+mj-lt"/>
              </a:rPr>
              <a:t>  // if user id is 0, skip to the next router</a:t>
            </a:r>
          </a:p>
          <a:p>
            <a:pPr lvl="2"/>
            <a:r>
              <a:rPr lang="en-US" sz="1300" dirty="0">
                <a:solidFill>
                  <a:schemeClr val="tx1"/>
                </a:solidFill>
                <a:latin typeface="+mj-lt"/>
              </a:rPr>
              <a:t>  if (req.params.id == 0) next('route');</a:t>
            </a:r>
          </a:p>
          <a:p>
            <a:pPr lvl="2"/>
            <a:r>
              <a:rPr lang="en-US" sz="1300" dirty="0">
                <a:solidFill>
                  <a:schemeClr val="tx1"/>
                </a:solidFill>
                <a:latin typeface="+mj-lt"/>
              </a:rPr>
              <a:t>  // else pass the control to the next middleware in this stack</a:t>
            </a:r>
          </a:p>
          <a:p>
            <a:pPr lvl="2"/>
            <a:r>
              <a:rPr lang="en-US" sz="1300" dirty="0">
                <a:solidFill>
                  <a:schemeClr val="tx1"/>
                </a:solidFill>
                <a:latin typeface="+mj-lt"/>
              </a:rPr>
              <a:t>  else next(); // </a:t>
            </a:r>
          </a:p>
          <a:p>
            <a:pPr lvl="1"/>
            <a:r>
              <a:rPr lang="en-US" sz="1300" dirty="0">
                <a:solidFill>
                  <a:schemeClr val="tx1"/>
                </a:solidFill>
                <a:latin typeface="+mj-lt"/>
              </a:rPr>
              <a:t>}, function (</a:t>
            </a:r>
            <a:r>
              <a:rPr lang="en-US" sz="1300" dirty="0" err="1">
                <a:solidFill>
                  <a:schemeClr val="tx1"/>
                </a:solidFill>
                <a:latin typeface="+mj-lt"/>
              </a:rPr>
              <a:t>req</a:t>
            </a:r>
            <a:r>
              <a:rPr lang="en-US" sz="1300" dirty="0">
                <a:solidFill>
                  <a:schemeClr val="tx1"/>
                </a:solidFill>
                <a:latin typeface="+mj-lt"/>
              </a:rPr>
              <a:t>, res, next) {</a:t>
            </a:r>
          </a:p>
          <a:p>
            <a:pPr lvl="2"/>
            <a:r>
              <a:rPr lang="en-US" sz="1300" dirty="0">
                <a:solidFill>
                  <a:schemeClr val="tx1"/>
                </a:solidFill>
                <a:latin typeface="+mj-lt"/>
              </a:rPr>
              <a:t>  // render a regular page</a:t>
            </a:r>
          </a:p>
          <a:p>
            <a:pPr lvl="2"/>
            <a:r>
              <a:rPr lang="en-US" sz="1300" dirty="0">
                <a:solidFill>
                  <a:schemeClr val="tx1"/>
                </a:solidFill>
                <a:latin typeface="+mj-lt"/>
              </a:rPr>
              <a:t>  </a:t>
            </a:r>
            <a:r>
              <a:rPr lang="en-US" sz="1300" dirty="0" err="1">
                <a:solidFill>
                  <a:schemeClr val="tx1"/>
                </a:solidFill>
                <a:latin typeface="+mj-lt"/>
              </a:rPr>
              <a:t>res.render</a:t>
            </a:r>
            <a:r>
              <a:rPr lang="en-US" sz="1300" dirty="0">
                <a:solidFill>
                  <a:schemeClr val="tx1"/>
                </a:solidFill>
                <a:latin typeface="+mj-lt"/>
              </a:rPr>
              <a:t>('regular');</a:t>
            </a:r>
          </a:p>
          <a:p>
            <a:pPr lvl="1"/>
            <a:r>
              <a:rPr lang="en-US" sz="1300" dirty="0" smtClean="0">
                <a:solidFill>
                  <a:schemeClr val="tx1"/>
                </a:solidFill>
                <a:latin typeface="+mj-lt"/>
              </a:rPr>
              <a:t>});</a:t>
            </a:r>
          </a:p>
          <a:p>
            <a:pPr lvl="1"/>
            <a:r>
              <a:rPr lang="en-US" sz="1300" dirty="0" smtClean="0">
                <a:solidFill>
                  <a:schemeClr val="tx1"/>
                </a:solidFill>
                <a:latin typeface="+mj-lt"/>
              </a:rPr>
              <a:t>/* </a:t>
            </a:r>
            <a:r>
              <a:rPr lang="en-US" sz="1300" dirty="0">
                <a:solidFill>
                  <a:schemeClr val="tx1"/>
                </a:solidFill>
                <a:latin typeface="+mj-lt"/>
              </a:rPr>
              <a:t>mount the router on the </a:t>
            </a:r>
            <a:r>
              <a:rPr lang="en-US" sz="1300" dirty="0" smtClean="0">
                <a:solidFill>
                  <a:schemeClr val="tx1"/>
                </a:solidFill>
                <a:latin typeface="+mj-lt"/>
              </a:rPr>
              <a:t>app */</a:t>
            </a:r>
            <a:endParaRPr lang="en-US" sz="1300" dirty="0">
              <a:solidFill>
                <a:schemeClr val="tx1"/>
              </a:solidFill>
              <a:latin typeface="+mj-lt"/>
            </a:endParaRPr>
          </a:p>
          <a:p>
            <a:pPr lvl="1"/>
            <a:r>
              <a:rPr lang="en-US" sz="1300" dirty="0" err="1">
                <a:solidFill>
                  <a:schemeClr val="tx1"/>
                </a:solidFill>
                <a:latin typeface="+mj-lt"/>
              </a:rPr>
              <a:t>app.use</a:t>
            </a:r>
            <a:r>
              <a:rPr lang="en-US" sz="1300" dirty="0">
                <a:solidFill>
                  <a:schemeClr val="tx1"/>
                </a:solidFill>
                <a:latin typeface="+mj-lt"/>
              </a:rPr>
              <a:t>('/', router);</a:t>
            </a:r>
          </a:p>
        </p:txBody>
      </p:sp>
    </p:spTree>
    <p:extLst>
      <p:ext uri="{BB962C8B-B14F-4D97-AF65-F5344CB8AC3E}">
        <p14:creationId xmlns:p14="http://schemas.microsoft.com/office/powerpoint/2010/main" val="40888186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 </a:t>
            </a:r>
            <a:r>
              <a:rPr lang="en-US" dirty="0"/>
              <a:t/>
            </a:r>
            <a:br>
              <a:rPr lang="en-US" dirty="0"/>
            </a:br>
            <a:r>
              <a:rPr lang="en-US" dirty="0"/>
              <a:t>External middleware</a:t>
            </a:r>
          </a:p>
        </p:txBody>
      </p:sp>
      <p:sp>
        <p:nvSpPr>
          <p:cNvPr id="3" name="Content Placeholder 2"/>
          <p:cNvSpPr>
            <a:spLocks noGrp="1"/>
          </p:cNvSpPr>
          <p:nvPr>
            <p:ph idx="1"/>
          </p:nvPr>
        </p:nvSpPr>
        <p:spPr/>
        <p:txBody>
          <a:bodyPr/>
          <a:lstStyle/>
          <a:p>
            <a:r>
              <a:rPr lang="en-US" dirty="0"/>
              <a:t>The Express core is minimal, yet the team behind it provides various predefined middleware to handle common web development features.</a:t>
            </a:r>
          </a:p>
          <a:p>
            <a:r>
              <a:rPr lang="en-US" dirty="0"/>
              <a:t>Those middleware vary in size and functionality and extend Express to provide a better framework support.</a:t>
            </a:r>
          </a:p>
          <a:p>
            <a:r>
              <a:rPr lang="en-US" dirty="0"/>
              <a:t>The popular Express middleware are as follows:</a:t>
            </a:r>
          </a:p>
          <a:p>
            <a:pPr lvl="1"/>
            <a:r>
              <a:rPr lang="en-US" dirty="0" err="1"/>
              <a:t>morgan</a:t>
            </a:r>
            <a:r>
              <a:rPr lang="en-US" dirty="0"/>
              <a:t>: This is an HTTP request logger middleware.</a:t>
            </a:r>
          </a:p>
          <a:p>
            <a:pPr lvl="1"/>
            <a:r>
              <a:rPr lang="en-US" dirty="0"/>
              <a:t>body-parser: This is a body-parsing middleware that is used to parse the request body, and it supports various request types.</a:t>
            </a:r>
          </a:p>
          <a:p>
            <a:pPr lvl="1"/>
            <a:r>
              <a:rPr lang="en-US" dirty="0"/>
              <a:t>method-override: This is a middleware that provides HTTP verb support such as PUT or DELETE in places where the client doesn't support it.</a:t>
            </a:r>
          </a:p>
          <a:p>
            <a:pPr lvl="1"/>
            <a:r>
              <a:rPr lang="en-US" dirty="0"/>
              <a:t>cookie-parser: This is a cookie-parsing middleware that populates the </a:t>
            </a:r>
            <a:r>
              <a:rPr lang="en-US" dirty="0" err="1"/>
              <a:t>req.cookies</a:t>
            </a:r>
            <a:r>
              <a:rPr lang="en-US" dirty="0"/>
              <a:t> object.</a:t>
            </a:r>
          </a:p>
          <a:p>
            <a:pPr lvl="1"/>
            <a:r>
              <a:rPr lang="en-US" dirty="0"/>
              <a:t>express-session: This is a session middleware used to support persistent sessions.</a:t>
            </a:r>
          </a:p>
          <a:p>
            <a:endParaRPr lang="en-US" dirty="0"/>
          </a:p>
        </p:txBody>
      </p:sp>
    </p:spTree>
    <p:extLst>
      <p:ext uri="{BB962C8B-B14F-4D97-AF65-F5344CB8AC3E}">
        <p14:creationId xmlns:p14="http://schemas.microsoft.com/office/powerpoint/2010/main" val="30172439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Built-in middleware</a:t>
            </a:r>
          </a:p>
        </p:txBody>
      </p:sp>
      <p:sp>
        <p:nvSpPr>
          <p:cNvPr id="3" name="Content Placeholder 2"/>
          <p:cNvSpPr>
            <a:spLocks noGrp="1"/>
          </p:cNvSpPr>
          <p:nvPr>
            <p:ph idx="1"/>
          </p:nvPr>
        </p:nvSpPr>
        <p:spPr/>
        <p:txBody>
          <a:bodyPr/>
          <a:lstStyle/>
          <a:p>
            <a:r>
              <a:rPr lang="en-US" dirty="0"/>
              <a:t>Except for </a:t>
            </a:r>
            <a:r>
              <a:rPr lang="en-US" dirty="0" err="1"/>
              <a:t>express.static</a:t>
            </a:r>
            <a:r>
              <a:rPr lang="en-US" dirty="0"/>
              <a:t>, all of Express' previously included middleware are now in separate repo.</a:t>
            </a:r>
          </a:p>
          <a:p>
            <a:r>
              <a:rPr lang="en-US" dirty="0" err="1"/>
              <a:t>express.static</a:t>
            </a:r>
            <a:r>
              <a:rPr lang="en-US" dirty="0"/>
              <a:t> is based on serve-static, and is responsible for serving the static assets of an Express application. We can have more than one static directory per app.</a:t>
            </a:r>
          </a:p>
          <a:p>
            <a:endParaRPr lang="en-US" dirty="0"/>
          </a:p>
        </p:txBody>
      </p:sp>
      <p:sp>
        <p:nvSpPr>
          <p:cNvPr id="4" name="Rounded Rectangle 3"/>
          <p:cNvSpPr/>
          <p:nvPr/>
        </p:nvSpPr>
        <p:spPr>
          <a:xfrm>
            <a:off x="1535765" y="3299149"/>
            <a:ext cx="5415146" cy="290405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500" dirty="0" err="1">
                <a:solidFill>
                  <a:schemeClr val="tx1"/>
                </a:solidFill>
                <a:latin typeface="Arial" panose="020B0604020202020204" pitchFamily="34" charset="0"/>
                <a:cs typeface="Arial" panose="020B0604020202020204" pitchFamily="34" charset="0"/>
              </a:rPr>
              <a:t>var</a:t>
            </a:r>
            <a:r>
              <a:rPr lang="en-US" sz="1500" dirty="0">
                <a:solidFill>
                  <a:schemeClr val="tx1"/>
                </a:solidFill>
                <a:latin typeface="Arial" panose="020B0604020202020204" pitchFamily="34" charset="0"/>
                <a:cs typeface="Arial" panose="020B0604020202020204" pitchFamily="34" charset="0"/>
              </a:rPr>
              <a:t> options = {</a:t>
            </a:r>
          </a:p>
          <a:p>
            <a:pPr lvl="1"/>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dotfiles</a:t>
            </a:r>
            <a:r>
              <a:rPr lang="en-US" sz="1500" dirty="0">
                <a:solidFill>
                  <a:schemeClr val="tx1"/>
                </a:solidFill>
                <a:latin typeface="Arial" panose="020B0604020202020204" pitchFamily="34" charset="0"/>
                <a:cs typeface="Arial" panose="020B0604020202020204" pitchFamily="34" charset="0"/>
              </a:rPr>
              <a:t>: 'ignore',</a:t>
            </a:r>
          </a:p>
          <a:p>
            <a:pPr lvl="1"/>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etag</a:t>
            </a:r>
            <a:r>
              <a:rPr lang="en-US" sz="1500" dirty="0">
                <a:solidFill>
                  <a:schemeClr val="tx1"/>
                </a:solidFill>
                <a:latin typeface="Arial" panose="020B0604020202020204" pitchFamily="34" charset="0"/>
                <a:cs typeface="Arial" panose="020B0604020202020204" pitchFamily="34" charset="0"/>
              </a:rPr>
              <a:t>: false,</a:t>
            </a:r>
          </a:p>
          <a:p>
            <a:pPr lvl="1"/>
            <a:r>
              <a:rPr lang="en-US" sz="1500" dirty="0">
                <a:solidFill>
                  <a:schemeClr val="tx1"/>
                </a:solidFill>
                <a:latin typeface="Arial" panose="020B0604020202020204" pitchFamily="34" charset="0"/>
                <a:cs typeface="Arial" panose="020B0604020202020204" pitchFamily="34" charset="0"/>
              </a:rPr>
              <a:t>  extensions: ['</a:t>
            </a:r>
            <a:r>
              <a:rPr lang="en-US" sz="1500" dirty="0" err="1">
                <a:solidFill>
                  <a:schemeClr val="tx1"/>
                </a:solidFill>
                <a:latin typeface="Arial" panose="020B0604020202020204" pitchFamily="34" charset="0"/>
                <a:cs typeface="Arial" panose="020B0604020202020204" pitchFamily="34" charset="0"/>
              </a:rPr>
              <a:t>htm</a:t>
            </a:r>
            <a:r>
              <a:rPr lang="en-US" sz="1500" dirty="0">
                <a:solidFill>
                  <a:schemeClr val="tx1"/>
                </a:solidFill>
                <a:latin typeface="Arial" panose="020B0604020202020204" pitchFamily="34" charset="0"/>
                <a:cs typeface="Arial" panose="020B0604020202020204" pitchFamily="34" charset="0"/>
              </a:rPr>
              <a:t>', 'html'],</a:t>
            </a:r>
          </a:p>
          <a:p>
            <a:pPr lvl="1"/>
            <a:r>
              <a:rPr lang="en-US" sz="1500" dirty="0">
                <a:solidFill>
                  <a:schemeClr val="tx1"/>
                </a:solidFill>
                <a:latin typeface="Arial" panose="020B0604020202020204" pitchFamily="34" charset="0"/>
                <a:cs typeface="Arial" panose="020B0604020202020204" pitchFamily="34" charset="0"/>
              </a:rPr>
              <a:t>  index: false,</a:t>
            </a:r>
          </a:p>
          <a:p>
            <a:pPr lvl="1"/>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maxAge</a:t>
            </a:r>
            <a:r>
              <a:rPr lang="en-US" sz="1500" dirty="0">
                <a:solidFill>
                  <a:schemeClr val="tx1"/>
                </a:solidFill>
                <a:latin typeface="Arial" panose="020B0604020202020204" pitchFamily="34" charset="0"/>
                <a:cs typeface="Arial" panose="020B0604020202020204" pitchFamily="34" charset="0"/>
              </a:rPr>
              <a:t>: '1d',</a:t>
            </a:r>
          </a:p>
          <a:p>
            <a:pPr lvl="1"/>
            <a:r>
              <a:rPr lang="en-US" sz="1500" dirty="0">
                <a:solidFill>
                  <a:schemeClr val="tx1"/>
                </a:solidFill>
                <a:latin typeface="Arial" panose="020B0604020202020204" pitchFamily="34" charset="0"/>
                <a:cs typeface="Arial" panose="020B0604020202020204" pitchFamily="34" charset="0"/>
              </a:rPr>
              <a:t>  redirect: false,</a:t>
            </a:r>
          </a:p>
          <a:p>
            <a:pPr lvl="1"/>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setHeaders</a:t>
            </a:r>
            <a:r>
              <a:rPr lang="en-US" sz="1500" dirty="0">
                <a:solidFill>
                  <a:schemeClr val="tx1"/>
                </a:solidFill>
                <a:latin typeface="Arial" panose="020B0604020202020204" pitchFamily="34" charset="0"/>
                <a:cs typeface="Arial" panose="020B0604020202020204" pitchFamily="34" charset="0"/>
              </a:rPr>
              <a:t>: function (res, path, stat) {</a:t>
            </a:r>
          </a:p>
          <a:p>
            <a:pPr lvl="1"/>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res.set</a:t>
            </a:r>
            <a:r>
              <a:rPr lang="en-US" sz="1500" dirty="0">
                <a:solidFill>
                  <a:schemeClr val="tx1"/>
                </a:solidFill>
                <a:latin typeface="Arial" panose="020B0604020202020204" pitchFamily="34" charset="0"/>
                <a:cs typeface="Arial" panose="020B0604020202020204" pitchFamily="34" charset="0"/>
              </a:rPr>
              <a:t>('x-timestamp', </a:t>
            </a:r>
            <a:r>
              <a:rPr lang="en-US" sz="1500" dirty="0" err="1">
                <a:solidFill>
                  <a:schemeClr val="tx1"/>
                </a:solidFill>
                <a:latin typeface="Arial" panose="020B0604020202020204" pitchFamily="34" charset="0"/>
                <a:cs typeface="Arial" panose="020B0604020202020204" pitchFamily="34" charset="0"/>
              </a:rPr>
              <a:t>Date.now</a:t>
            </a:r>
            <a:r>
              <a:rPr lang="en-US" sz="1500" dirty="0">
                <a:solidFill>
                  <a:schemeClr val="tx1"/>
                </a:solidFill>
                <a:latin typeface="Arial" panose="020B0604020202020204" pitchFamily="34" charset="0"/>
                <a:cs typeface="Arial" panose="020B0604020202020204" pitchFamily="34" charset="0"/>
              </a:rPr>
              <a:t>())</a:t>
            </a:r>
          </a:p>
          <a:p>
            <a:pPr lvl="1"/>
            <a:r>
              <a:rPr lang="en-US" sz="1500" dirty="0">
                <a:solidFill>
                  <a:schemeClr val="tx1"/>
                </a:solidFill>
                <a:latin typeface="Arial" panose="020B0604020202020204" pitchFamily="34" charset="0"/>
                <a:cs typeface="Arial" panose="020B0604020202020204" pitchFamily="34" charset="0"/>
              </a:rPr>
              <a:t>  }</a:t>
            </a:r>
          </a:p>
          <a:p>
            <a:pPr lvl="1"/>
            <a:r>
              <a:rPr lang="en-US" sz="1500" dirty="0">
                <a:solidFill>
                  <a:schemeClr val="tx1"/>
                </a:solidFill>
                <a:latin typeface="Arial" panose="020B0604020202020204" pitchFamily="34" charset="0"/>
                <a:cs typeface="Arial" panose="020B0604020202020204" pitchFamily="34" charset="0"/>
              </a:rPr>
              <a:t>};</a:t>
            </a:r>
          </a:p>
          <a:p>
            <a:pPr lvl="1"/>
            <a:r>
              <a:rPr lang="en-US" sz="1500" dirty="0" err="1" smtClean="0">
                <a:solidFill>
                  <a:schemeClr val="tx1"/>
                </a:solidFill>
                <a:latin typeface="Arial" panose="020B0604020202020204" pitchFamily="34" charset="0"/>
                <a:cs typeface="Arial" panose="020B0604020202020204" pitchFamily="34" charset="0"/>
              </a:rPr>
              <a:t>app.use</a:t>
            </a:r>
            <a:r>
              <a:rPr lang="en-US" sz="1500" dirty="0" smtClean="0">
                <a:solidFill>
                  <a:schemeClr val="tx1"/>
                </a:solidFill>
                <a:latin typeface="Arial" panose="020B0604020202020204" pitchFamily="34" charset="0"/>
                <a:cs typeface="Arial" panose="020B0604020202020204" pitchFamily="34" charset="0"/>
              </a:rPr>
              <a:t>(</a:t>
            </a:r>
            <a:r>
              <a:rPr lang="en-US" sz="1500" dirty="0" err="1" smtClean="0">
                <a:solidFill>
                  <a:schemeClr val="tx1"/>
                </a:solidFill>
                <a:latin typeface="Arial" panose="020B0604020202020204" pitchFamily="34" charset="0"/>
                <a:cs typeface="Arial" panose="020B0604020202020204" pitchFamily="34" charset="0"/>
              </a:rPr>
              <a:t>express.static</a:t>
            </a:r>
            <a:r>
              <a:rPr lang="en-US" sz="1500" dirty="0">
                <a:solidFill>
                  <a:schemeClr val="tx1"/>
                </a:solidFill>
                <a:latin typeface="Arial" panose="020B0604020202020204" pitchFamily="34" charset="0"/>
                <a:cs typeface="Arial" panose="020B0604020202020204" pitchFamily="34" charset="0"/>
              </a:rPr>
              <a:t>('public', options));</a:t>
            </a:r>
          </a:p>
        </p:txBody>
      </p:sp>
    </p:spTree>
    <p:extLst>
      <p:ext uri="{BB962C8B-B14F-4D97-AF65-F5344CB8AC3E}">
        <p14:creationId xmlns:p14="http://schemas.microsoft.com/office/powerpoint/2010/main" val="5284556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Third-party middleware</a:t>
            </a:r>
          </a:p>
        </p:txBody>
      </p:sp>
      <p:sp>
        <p:nvSpPr>
          <p:cNvPr id="3" name="Content Placeholder 2"/>
          <p:cNvSpPr>
            <a:spLocks noGrp="1"/>
          </p:cNvSpPr>
          <p:nvPr>
            <p:ph idx="1"/>
          </p:nvPr>
        </p:nvSpPr>
        <p:spPr/>
        <p:txBody>
          <a:bodyPr/>
          <a:lstStyle/>
          <a:p>
            <a:r>
              <a:rPr lang="en-US" dirty="0"/>
              <a:t>Express is a routing and middleware web framework with minimal functionality of its own. Functionality to Express apps are added via third-party middleware.</a:t>
            </a:r>
          </a:p>
          <a:p>
            <a:r>
              <a:rPr lang="en-US" dirty="0"/>
              <a:t>Install the node module for the required functionality and loaded it in your app at the application level or at the router level.</a:t>
            </a:r>
          </a:p>
          <a:p>
            <a:endParaRPr lang="en-US" dirty="0"/>
          </a:p>
        </p:txBody>
      </p:sp>
      <p:sp>
        <p:nvSpPr>
          <p:cNvPr id="4" name="Rounded Rectangle 3"/>
          <p:cNvSpPr/>
          <p:nvPr/>
        </p:nvSpPr>
        <p:spPr>
          <a:xfrm>
            <a:off x="1698173" y="3336964"/>
            <a:ext cx="5343894" cy="534392"/>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Arial" panose="020B0604020202020204" pitchFamily="34" charset="0"/>
                <a:cs typeface="Arial" panose="020B0604020202020204" pitchFamily="34" charset="0"/>
              </a:rPr>
              <a:t>		$ </a:t>
            </a:r>
            <a:r>
              <a:rPr lang="en-US" sz="1600" dirty="0" err="1">
                <a:solidFill>
                  <a:schemeClr val="tx1"/>
                </a:solidFill>
                <a:latin typeface="Arial" panose="020B0604020202020204" pitchFamily="34" charset="0"/>
                <a:cs typeface="Arial" panose="020B0604020202020204" pitchFamily="34" charset="0"/>
              </a:rPr>
              <a:t>npm</a:t>
            </a:r>
            <a:r>
              <a:rPr lang="en-US" sz="1600" dirty="0">
                <a:solidFill>
                  <a:schemeClr val="tx1"/>
                </a:solidFill>
                <a:latin typeface="Arial" panose="020B0604020202020204" pitchFamily="34" charset="0"/>
                <a:cs typeface="Arial" panose="020B0604020202020204" pitchFamily="34" charset="0"/>
              </a:rPr>
              <a:t> install cookie-parser</a:t>
            </a:r>
          </a:p>
        </p:txBody>
      </p:sp>
      <p:sp>
        <p:nvSpPr>
          <p:cNvPr id="5" name="Rounded Rectangle 4"/>
          <p:cNvSpPr/>
          <p:nvPr/>
        </p:nvSpPr>
        <p:spPr>
          <a:xfrm>
            <a:off x="1698173" y="4096979"/>
            <a:ext cx="5438899" cy="1864429"/>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dirty="0" err="1" smtClean="0">
                <a:solidFill>
                  <a:schemeClr val="tx1"/>
                </a:solidFill>
                <a:latin typeface="Arial" panose="020B0604020202020204" pitchFamily="34" charset="0"/>
                <a:cs typeface="Arial" panose="020B0604020202020204" pitchFamily="34" charset="0"/>
              </a:rPr>
              <a:t>var</a:t>
            </a: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express = require('express');</a:t>
            </a:r>
          </a:p>
          <a:p>
            <a:pPr lvl="2"/>
            <a:r>
              <a:rPr lang="en-US" sz="1600" dirty="0" err="1">
                <a:solidFill>
                  <a:schemeClr val="tx1"/>
                </a:solidFill>
                <a:latin typeface="Arial" panose="020B0604020202020204" pitchFamily="34" charset="0"/>
                <a:cs typeface="Arial" panose="020B0604020202020204" pitchFamily="34" charset="0"/>
              </a:rPr>
              <a:t>var</a:t>
            </a:r>
            <a:r>
              <a:rPr lang="en-US" sz="1600" dirty="0">
                <a:solidFill>
                  <a:schemeClr val="tx1"/>
                </a:solidFill>
                <a:latin typeface="Arial" panose="020B0604020202020204" pitchFamily="34" charset="0"/>
                <a:cs typeface="Arial" panose="020B0604020202020204" pitchFamily="34" charset="0"/>
              </a:rPr>
              <a:t> app = express();</a:t>
            </a:r>
          </a:p>
          <a:p>
            <a:pPr lvl="2"/>
            <a:r>
              <a:rPr lang="en-US" sz="1600" dirty="0" err="1">
                <a:solidFill>
                  <a:schemeClr val="tx1"/>
                </a:solidFill>
                <a:latin typeface="Arial" panose="020B0604020202020204" pitchFamily="34" charset="0"/>
                <a:cs typeface="Arial" panose="020B0604020202020204" pitchFamily="34" charset="0"/>
              </a:rPr>
              <a:t>var</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cookieParser</a:t>
            </a:r>
            <a:r>
              <a:rPr lang="en-US" sz="1600" dirty="0">
                <a:solidFill>
                  <a:schemeClr val="tx1"/>
                </a:solidFill>
                <a:latin typeface="Arial" panose="020B0604020202020204" pitchFamily="34" charset="0"/>
                <a:cs typeface="Arial" panose="020B0604020202020204" pitchFamily="34" charset="0"/>
              </a:rPr>
              <a:t> = require('cookie-parser');</a:t>
            </a:r>
          </a:p>
          <a:p>
            <a:pPr lvl="2"/>
            <a:endParaRPr lang="en-US" sz="1600" dirty="0">
              <a:solidFill>
                <a:schemeClr val="tx1"/>
              </a:solidFill>
              <a:latin typeface="Arial" panose="020B0604020202020204" pitchFamily="34" charset="0"/>
              <a:cs typeface="Arial" panose="020B0604020202020204" pitchFamily="34" charset="0"/>
            </a:endParaRPr>
          </a:p>
          <a:p>
            <a:pPr lvl="2"/>
            <a:r>
              <a:rPr lang="en-US" sz="1600" dirty="0">
                <a:solidFill>
                  <a:schemeClr val="tx1"/>
                </a:solidFill>
                <a:latin typeface="Arial" panose="020B0604020202020204" pitchFamily="34" charset="0"/>
                <a:cs typeface="Arial" panose="020B0604020202020204" pitchFamily="34" charset="0"/>
              </a:rPr>
              <a:t>// load the cookie parsing middleware</a:t>
            </a:r>
          </a:p>
          <a:p>
            <a:pPr lvl="2"/>
            <a:r>
              <a:rPr lang="en-US" sz="1600" dirty="0" err="1">
                <a:solidFill>
                  <a:schemeClr val="tx1"/>
                </a:solidFill>
                <a:latin typeface="Arial" panose="020B0604020202020204" pitchFamily="34" charset="0"/>
                <a:cs typeface="Arial" panose="020B0604020202020204" pitchFamily="34" charset="0"/>
              </a:rPr>
              <a:t>app.use</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cookieParser</a:t>
            </a:r>
            <a:r>
              <a:rPr lang="en-US" sz="16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62398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Express 4.0 Router</a:t>
            </a:r>
          </a:p>
        </p:txBody>
      </p:sp>
      <p:sp>
        <p:nvSpPr>
          <p:cNvPr id="3" name="Content Placeholder 2"/>
          <p:cNvSpPr>
            <a:spLocks noGrp="1"/>
          </p:cNvSpPr>
          <p:nvPr>
            <p:ph idx="1"/>
          </p:nvPr>
        </p:nvSpPr>
        <p:spPr/>
        <p:txBody>
          <a:bodyPr/>
          <a:lstStyle/>
          <a:p>
            <a:r>
              <a:rPr lang="en-US" dirty="0"/>
              <a:t>Express 4.0 comes with the new Router. </a:t>
            </a:r>
          </a:p>
          <a:p>
            <a:r>
              <a:rPr lang="en-US" dirty="0"/>
              <a:t>Router is like a mini express application. It doesn’t bring in views or settings, but provides us with the routing APIs like .use, .get, .</a:t>
            </a:r>
            <a:r>
              <a:rPr lang="en-US" dirty="0" err="1"/>
              <a:t>param</a:t>
            </a:r>
            <a:r>
              <a:rPr lang="en-US" dirty="0"/>
              <a:t>, and route.</a:t>
            </a:r>
          </a:p>
          <a:p>
            <a:r>
              <a:rPr lang="en-US" dirty="0"/>
              <a:t>Creating instance of Router for application frontend routes </a:t>
            </a:r>
          </a:p>
          <a:p>
            <a:endParaRPr lang="en-US" dirty="0"/>
          </a:p>
        </p:txBody>
      </p:sp>
      <p:sp>
        <p:nvSpPr>
          <p:cNvPr id="4" name="Rounded Rectangle 3"/>
          <p:cNvSpPr/>
          <p:nvPr/>
        </p:nvSpPr>
        <p:spPr>
          <a:xfrm>
            <a:off x="1116281" y="3264902"/>
            <a:ext cx="6258295" cy="303262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400" dirty="0" err="1">
                <a:solidFill>
                  <a:schemeClr val="tx1"/>
                </a:solidFill>
                <a:latin typeface="+mj-lt"/>
              </a:rPr>
              <a:t>var</a:t>
            </a:r>
            <a:r>
              <a:rPr lang="en-US" sz="1400" dirty="0">
                <a:solidFill>
                  <a:schemeClr val="tx1"/>
                </a:solidFill>
                <a:latin typeface="+mj-lt"/>
              </a:rPr>
              <a:t> router = </a:t>
            </a:r>
            <a:r>
              <a:rPr lang="en-US" sz="1400" dirty="0" err="1">
                <a:solidFill>
                  <a:schemeClr val="tx1"/>
                </a:solidFill>
                <a:latin typeface="+mj-lt"/>
              </a:rPr>
              <a:t>express.Router</a:t>
            </a:r>
            <a:r>
              <a:rPr lang="en-US" sz="1400" dirty="0">
                <a:solidFill>
                  <a:schemeClr val="tx1"/>
                </a:solidFill>
                <a:latin typeface="+mj-lt"/>
              </a:rPr>
              <a:t>();</a:t>
            </a:r>
          </a:p>
          <a:p>
            <a:pPr lvl="2"/>
            <a:endParaRPr lang="en-US" sz="1400" dirty="0">
              <a:solidFill>
                <a:schemeClr val="tx1"/>
              </a:solidFill>
              <a:latin typeface="+mj-lt"/>
            </a:endParaRPr>
          </a:p>
          <a:p>
            <a:pPr lvl="2"/>
            <a:r>
              <a:rPr lang="en-US" sz="1400" dirty="0">
                <a:solidFill>
                  <a:schemeClr val="tx1"/>
                </a:solidFill>
                <a:latin typeface="+mj-lt"/>
              </a:rPr>
              <a:t>// home page route (http://</a:t>
            </a:r>
            <a:r>
              <a:rPr lang="en-US" sz="1400" dirty="0" smtClean="0">
                <a:solidFill>
                  <a:schemeClr val="tx1"/>
                </a:solidFill>
                <a:latin typeface="+mj-lt"/>
              </a:rPr>
              <a:t>localhost:3000)</a:t>
            </a:r>
            <a:endParaRPr lang="en-US" sz="1400" dirty="0">
              <a:solidFill>
                <a:schemeClr val="tx1"/>
              </a:solidFill>
              <a:latin typeface="+mj-lt"/>
            </a:endParaRPr>
          </a:p>
          <a:p>
            <a:pPr lvl="2"/>
            <a:r>
              <a:rPr lang="en-US" sz="1400" dirty="0" err="1">
                <a:solidFill>
                  <a:schemeClr val="tx1"/>
                </a:solidFill>
                <a:latin typeface="+mj-lt"/>
              </a:rPr>
              <a:t>router.get</a:t>
            </a:r>
            <a:r>
              <a:rPr lang="en-US" sz="1400" dirty="0">
                <a:solidFill>
                  <a:schemeClr val="tx1"/>
                </a:solidFill>
                <a:latin typeface="+mj-lt"/>
              </a:rPr>
              <a:t>('/', function(</a:t>
            </a:r>
            <a:r>
              <a:rPr lang="en-US" sz="1400" dirty="0" err="1">
                <a:solidFill>
                  <a:schemeClr val="tx1"/>
                </a:solidFill>
                <a:latin typeface="+mj-lt"/>
              </a:rPr>
              <a:t>req</a:t>
            </a:r>
            <a:r>
              <a:rPr lang="en-US" sz="1400" dirty="0">
                <a:solidFill>
                  <a:schemeClr val="tx1"/>
                </a:solidFill>
                <a:latin typeface="+mj-lt"/>
              </a:rPr>
              <a:t>, res) {</a:t>
            </a:r>
          </a:p>
          <a:p>
            <a:pPr lvl="2"/>
            <a:r>
              <a:rPr lang="en-US" sz="1400" dirty="0">
                <a:solidFill>
                  <a:schemeClr val="tx1"/>
                </a:solidFill>
                <a:latin typeface="+mj-lt"/>
              </a:rPr>
              <a:t>   </a:t>
            </a:r>
            <a:r>
              <a:rPr lang="en-US" sz="1400" dirty="0" smtClean="0">
                <a:solidFill>
                  <a:schemeClr val="tx1"/>
                </a:solidFill>
                <a:latin typeface="+mj-lt"/>
              </a:rPr>
              <a:t>   </a:t>
            </a:r>
            <a:r>
              <a:rPr lang="en-US" sz="1400" dirty="0" err="1">
                <a:solidFill>
                  <a:schemeClr val="tx1"/>
                </a:solidFill>
                <a:latin typeface="+mj-lt"/>
              </a:rPr>
              <a:t>res.send</a:t>
            </a:r>
            <a:r>
              <a:rPr lang="en-US" sz="1400" dirty="0" smtClean="0">
                <a:solidFill>
                  <a:schemeClr val="tx1"/>
                </a:solidFill>
                <a:latin typeface="+mj-lt"/>
              </a:rPr>
              <a:t>('Home page!');  </a:t>
            </a:r>
            <a:endParaRPr lang="en-US" sz="1400" dirty="0">
              <a:solidFill>
                <a:schemeClr val="tx1"/>
              </a:solidFill>
              <a:latin typeface="+mj-lt"/>
            </a:endParaRPr>
          </a:p>
          <a:p>
            <a:pPr lvl="2"/>
            <a:r>
              <a:rPr lang="en-US" sz="1400" dirty="0">
                <a:solidFill>
                  <a:schemeClr val="tx1"/>
                </a:solidFill>
                <a:latin typeface="+mj-lt"/>
              </a:rPr>
              <a:t>});</a:t>
            </a:r>
          </a:p>
          <a:p>
            <a:pPr lvl="2"/>
            <a:endParaRPr lang="en-US" sz="1400" dirty="0">
              <a:solidFill>
                <a:schemeClr val="tx1"/>
              </a:solidFill>
              <a:latin typeface="+mj-lt"/>
            </a:endParaRPr>
          </a:p>
          <a:p>
            <a:pPr lvl="2"/>
            <a:r>
              <a:rPr lang="en-US" sz="1400" dirty="0">
                <a:solidFill>
                  <a:schemeClr val="tx1"/>
                </a:solidFill>
                <a:latin typeface="+mj-lt"/>
              </a:rPr>
              <a:t>// about page route (http://</a:t>
            </a:r>
            <a:r>
              <a:rPr lang="en-US" sz="1400" dirty="0" smtClean="0">
                <a:solidFill>
                  <a:schemeClr val="tx1"/>
                </a:solidFill>
                <a:latin typeface="+mj-lt"/>
              </a:rPr>
              <a:t>localhost:3000/about</a:t>
            </a:r>
            <a:r>
              <a:rPr lang="en-US" sz="1400" dirty="0">
                <a:solidFill>
                  <a:schemeClr val="tx1"/>
                </a:solidFill>
                <a:latin typeface="+mj-lt"/>
              </a:rPr>
              <a:t>)</a:t>
            </a:r>
          </a:p>
          <a:p>
            <a:pPr lvl="2"/>
            <a:r>
              <a:rPr lang="en-US" sz="1400" dirty="0" err="1">
                <a:solidFill>
                  <a:schemeClr val="tx1"/>
                </a:solidFill>
                <a:latin typeface="+mj-lt"/>
              </a:rPr>
              <a:t>router.get</a:t>
            </a:r>
            <a:r>
              <a:rPr lang="en-US" sz="1400" dirty="0">
                <a:solidFill>
                  <a:schemeClr val="tx1"/>
                </a:solidFill>
                <a:latin typeface="+mj-lt"/>
              </a:rPr>
              <a:t>('/about', function(</a:t>
            </a:r>
            <a:r>
              <a:rPr lang="en-US" sz="1400" dirty="0" err="1">
                <a:solidFill>
                  <a:schemeClr val="tx1"/>
                </a:solidFill>
                <a:latin typeface="+mj-lt"/>
              </a:rPr>
              <a:t>req</a:t>
            </a:r>
            <a:r>
              <a:rPr lang="en-US" sz="1400" dirty="0">
                <a:solidFill>
                  <a:schemeClr val="tx1"/>
                </a:solidFill>
                <a:latin typeface="+mj-lt"/>
              </a:rPr>
              <a:t>, res) {</a:t>
            </a:r>
          </a:p>
          <a:p>
            <a:pPr lvl="2"/>
            <a:r>
              <a:rPr lang="en-US" sz="1400" dirty="0">
                <a:solidFill>
                  <a:schemeClr val="tx1"/>
                </a:solidFill>
                <a:latin typeface="+mj-lt"/>
              </a:rPr>
              <a:t>    </a:t>
            </a:r>
            <a:r>
              <a:rPr lang="en-US" sz="1400" dirty="0" err="1">
                <a:solidFill>
                  <a:schemeClr val="tx1"/>
                </a:solidFill>
                <a:latin typeface="+mj-lt"/>
              </a:rPr>
              <a:t>res.send</a:t>
            </a:r>
            <a:r>
              <a:rPr lang="en-US" sz="1400" dirty="0" smtClean="0">
                <a:solidFill>
                  <a:schemeClr val="tx1"/>
                </a:solidFill>
                <a:latin typeface="+mj-lt"/>
              </a:rPr>
              <a:t>('About page</a:t>
            </a:r>
            <a:r>
              <a:rPr lang="en-US" sz="1400" dirty="0">
                <a:solidFill>
                  <a:schemeClr val="tx1"/>
                </a:solidFill>
                <a:latin typeface="+mj-lt"/>
              </a:rPr>
              <a:t>!'); </a:t>
            </a:r>
          </a:p>
          <a:p>
            <a:pPr lvl="2"/>
            <a:r>
              <a:rPr lang="en-US" sz="1400" dirty="0">
                <a:solidFill>
                  <a:schemeClr val="tx1"/>
                </a:solidFill>
                <a:latin typeface="+mj-lt"/>
              </a:rPr>
              <a:t>});</a:t>
            </a:r>
          </a:p>
          <a:p>
            <a:pPr lvl="2"/>
            <a:endParaRPr lang="en-US" sz="1400" dirty="0">
              <a:solidFill>
                <a:schemeClr val="tx1"/>
              </a:solidFill>
              <a:latin typeface="+mj-lt"/>
            </a:endParaRPr>
          </a:p>
          <a:p>
            <a:pPr lvl="2"/>
            <a:r>
              <a:rPr lang="en-US" sz="1400" dirty="0">
                <a:solidFill>
                  <a:schemeClr val="tx1"/>
                </a:solidFill>
                <a:latin typeface="+mj-lt"/>
              </a:rPr>
              <a:t>// apply the routes to our application</a:t>
            </a:r>
          </a:p>
          <a:p>
            <a:pPr lvl="2"/>
            <a:r>
              <a:rPr lang="en-US" sz="1400" dirty="0" err="1">
                <a:solidFill>
                  <a:schemeClr val="tx1"/>
                </a:solidFill>
                <a:latin typeface="+mj-lt"/>
              </a:rPr>
              <a:t>app.use</a:t>
            </a:r>
            <a:r>
              <a:rPr lang="en-US" sz="1400" dirty="0">
                <a:solidFill>
                  <a:schemeClr val="tx1"/>
                </a:solidFill>
                <a:latin typeface="+mj-lt"/>
              </a:rPr>
              <a:t>('/', router);</a:t>
            </a:r>
            <a:endParaRPr lang="en-US" sz="1400" dirty="0" smtClean="0">
              <a:solidFill>
                <a:schemeClr val="tx1"/>
              </a:solidFill>
              <a:latin typeface="+mj-lt"/>
            </a:endParaRPr>
          </a:p>
        </p:txBody>
      </p:sp>
    </p:spTree>
    <p:extLst>
      <p:ext uri="{BB962C8B-B14F-4D97-AF65-F5344CB8AC3E}">
        <p14:creationId xmlns:p14="http://schemas.microsoft.com/office/powerpoint/2010/main" val="21964296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Express 4.0 Router</a:t>
            </a:r>
          </a:p>
        </p:txBody>
      </p:sp>
      <p:sp>
        <p:nvSpPr>
          <p:cNvPr id="3" name="Content Placeholder 2"/>
          <p:cNvSpPr>
            <a:spLocks noGrp="1"/>
          </p:cNvSpPr>
          <p:nvPr>
            <p:ph idx="1"/>
          </p:nvPr>
        </p:nvSpPr>
        <p:spPr/>
        <p:txBody>
          <a:bodyPr/>
          <a:lstStyle/>
          <a:p>
            <a:r>
              <a:rPr lang="en-US" dirty="0">
                <a:solidFill>
                  <a:schemeClr val="tx1"/>
                </a:solidFill>
              </a:rPr>
              <a:t>Route middleware in Express is a way to do something before a request is processed.</a:t>
            </a:r>
            <a:endParaRPr lang="en-US" dirty="0"/>
          </a:p>
          <a:p>
            <a:endParaRPr lang="en-US" dirty="0"/>
          </a:p>
        </p:txBody>
      </p:sp>
      <p:sp>
        <p:nvSpPr>
          <p:cNvPr id="4" name="Rounded Rectangle 3"/>
          <p:cNvSpPr/>
          <p:nvPr/>
        </p:nvSpPr>
        <p:spPr>
          <a:xfrm>
            <a:off x="1033153" y="2255961"/>
            <a:ext cx="6685808" cy="377635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dirty="0" err="1">
                <a:solidFill>
                  <a:schemeClr val="tx1"/>
                </a:solidFill>
                <a:latin typeface="+mj-lt"/>
              </a:rPr>
              <a:t>var</a:t>
            </a:r>
            <a:r>
              <a:rPr lang="en-US" sz="1600" dirty="0">
                <a:solidFill>
                  <a:schemeClr val="tx1"/>
                </a:solidFill>
                <a:latin typeface="+mj-lt"/>
              </a:rPr>
              <a:t> router = </a:t>
            </a:r>
            <a:r>
              <a:rPr lang="en-US" sz="1600" dirty="0" err="1">
                <a:solidFill>
                  <a:schemeClr val="tx1"/>
                </a:solidFill>
                <a:latin typeface="+mj-lt"/>
              </a:rPr>
              <a:t>express.Router</a:t>
            </a:r>
            <a:r>
              <a:rPr lang="en-US" sz="1600" dirty="0">
                <a:solidFill>
                  <a:schemeClr val="tx1"/>
                </a:solidFill>
                <a:latin typeface="+mj-lt"/>
              </a:rPr>
              <a:t>();</a:t>
            </a:r>
          </a:p>
          <a:p>
            <a:pPr lvl="2"/>
            <a:endParaRPr lang="en-US" sz="1600" dirty="0">
              <a:solidFill>
                <a:schemeClr val="tx1"/>
              </a:solidFill>
              <a:latin typeface="+mj-lt"/>
            </a:endParaRPr>
          </a:p>
          <a:p>
            <a:pPr lvl="2"/>
            <a:r>
              <a:rPr lang="en-US" sz="1600" dirty="0">
                <a:solidFill>
                  <a:schemeClr val="tx1"/>
                </a:solidFill>
                <a:latin typeface="+mj-lt"/>
              </a:rPr>
              <a:t>// route middleware that will happen on every request</a:t>
            </a:r>
          </a:p>
          <a:p>
            <a:pPr lvl="2"/>
            <a:r>
              <a:rPr lang="en-US" sz="1600" dirty="0" err="1">
                <a:solidFill>
                  <a:schemeClr val="tx1"/>
                </a:solidFill>
                <a:latin typeface="+mj-lt"/>
              </a:rPr>
              <a:t>router.use</a:t>
            </a:r>
            <a:r>
              <a:rPr lang="en-US" sz="1600" dirty="0">
                <a:solidFill>
                  <a:schemeClr val="tx1"/>
                </a:solidFill>
                <a:latin typeface="+mj-lt"/>
              </a:rPr>
              <a:t>(function(</a:t>
            </a:r>
            <a:r>
              <a:rPr lang="en-US" sz="1600" dirty="0" err="1">
                <a:solidFill>
                  <a:schemeClr val="tx1"/>
                </a:solidFill>
                <a:latin typeface="+mj-lt"/>
              </a:rPr>
              <a:t>req</a:t>
            </a:r>
            <a:r>
              <a:rPr lang="en-US" sz="1600" dirty="0">
                <a:solidFill>
                  <a:schemeClr val="tx1"/>
                </a:solidFill>
                <a:latin typeface="+mj-lt"/>
              </a:rPr>
              <a:t>, res, next) {</a:t>
            </a:r>
          </a:p>
          <a:p>
            <a:pPr lvl="2"/>
            <a:endParaRPr lang="en-US" sz="1600" dirty="0">
              <a:solidFill>
                <a:schemeClr val="tx1"/>
              </a:solidFill>
              <a:latin typeface="+mj-lt"/>
            </a:endParaRPr>
          </a:p>
          <a:p>
            <a:pPr lvl="2"/>
            <a:r>
              <a:rPr lang="en-US" sz="1600" dirty="0">
                <a:solidFill>
                  <a:schemeClr val="tx1"/>
                </a:solidFill>
                <a:latin typeface="+mj-lt"/>
              </a:rPr>
              <a:t>    // log each request to the console</a:t>
            </a:r>
          </a:p>
          <a:p>
            <a:pPr lvl="2"/>
            <a:r>
              <a:rPr lang="en-US" sz="1600" dirty="0">
                <a:solidFill>
                  <a:schemeClr val="tx1"/>
                </a:solidFill>
                <a:latin typeface="+mj-lt"/>
              </a:rPr>
              <a:t>    console.log(</a:t>
            </a:r>
            <a:r>
              <a:rPr lang="en-US" sz="1600" dirty="0" err="1">
                <a:solidFill>
                  <a:schemeClr val="tx1"/>
                </a:solidFill>
                <a:latin typeface="+mj-lt"/>
              </a:rPr>
              <a:t>req.method</a:t>
            </a:r>
            <a:r>
              <a:rPr lang="en-US" sz="1600" dirty="0">
                <a:solidFill>
                  <a:schemeClr val="tx1"/>
                </a:solidFill>
                <a:latin typeface="+mj-lt"/>
              </a:rPr>
              <a:t>, req.url);</a:t>
            </a:r>
          </a:p>
          <a:p>
            <a:pPr lvl="2"/>
            <a:endParaRPr lang="en-US" sz="1600" dirty="0">
              <a:solidFill>
                <a:schemeClr val="tx1"/>
              </a:solidFill>
              <a:latin typeface="+mj-lt"/>
            </a:endParaRPr>
          </a:p>
          <a:p>
            <a:pPr lvl="2"/>
            <a:r>
              <a:rPr lang="en-US" sz="1600" dirty="0">
                <a:solidFill>
                  <a:schemeClr val="tx1"/>
                </a:solidFill>
                <a:latin typeface="+mj-lt"/>
              </a:rPr>
              <a:t>    // continue doing what we were doing and go to the route</a:t>
            </a:r>
          </a:p>
          <a:p>
            <a:pPr lvl="2"/>
            <a:r>
              <a:rPr lang="en-US" sz="1600" dirty="0">
                <a:solidFill>
                  <a:schemeClr val="tx1"/>
                </a:solidFill>
                <a:latin typeface="+mj-lt"/>
              </a:rPr>
              <a:t>    next(); </a:t>
            </a:r>
          </a:p>
          <a:p>
            <a:pPr lvl="2"/>
            <a:r>
              <a:rPr lang="en-US" sz="1600" dirty="0">
                <a:solidFill>
                  <a:schemeClr val="tx1"/>
                </a:solidFill>
                <a:latin typeface="+mj-lt"/>
              </a:rPr>
              <a:t>});</a:t>
            </a:r>
          </a:p>
          <a:p>
            <a:pPr lvl="2"/>
            <a:r>
              <a:rPr lang="en-US" sz="1600" dirty="0">
                <a:solidFill>
                  <a:schemeClr val="tx1"/>
                </a:solidFill>
                <a:latin typeface="+mj-lt"/>
              </a:rPr>
              <a:t>// apply the routes to our application</a:t>
            </a:r>
          </a:p>
          <a:p>
            <a:pPr lvl="2"/>
            <a:r>
              <a:rPr lang="en-US" sz="1600" dirty="0" err="1">
                <a:solidFill>
                  <a:schemeClr val="tx1"/>
                </a:solidFill>
                <a:latin typeface="+mj-lt"/>
              </a:rPr>
              <a:t>app.use</a:t>
            </a:r>
            <a:r>
              <a:rPr lang="en-US" sz="1600" dirty="0">
                <a:solidFill>
                  <a:schemeClr val="tx1"/>
                </a:solidFill>
                <a:latin typeface="+mj-lt"/>
              </a:rPr>
              <a:t>('/', router);</a:t>
            </a:r>
            <a:endParaRPr lang="en-US" sz="1600" dirty="0" smtClean="0">
              <a:solidFill>
                <a:schemeClr val="tx1"/>
              </a:solidFill>
              <a:latin typeface="+mj-lt"/>
            </a:endParaRPr>
          </a:p>
        </p:txBody>
      </p:sp>
    </p:spTree>
    <p:extLst>
      <p:ext uri="{BB962C8B-B14F-4D97-AF65-F5344CB8AC3E}">
        <p14:creationId xmlns:p14="http://schemas.microsoft.com/office/powerpoint/2010/main" val="38062949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  Working  with Express.js</a:t>
            </a:r>
            <a:r>
              <a:rPr lang="en-US" dirty="0"/>
              <a:t/>
            </a:r>
            <a:br>
              <a:rPr lang="en-US" dirty="0"/>
            </a:br>
            <a:r>
              <a:rPr lang="en-US" dirty="0"/>
              <a:t>Express 4.0 Router</a:t>
            </a:r>
          </a:p>
        </p:txBody>
      </p:sp>
      <p:sp>
        <p:nvSpPr>
          <p:cNvPr id="3" name="Content Placeholder 2"/>
          <p:cNvSpPr>
            <a:spLocks noGrp="1"/>
          </p:cNvSpPr>
          <p:nvPr>
            <p:ph idx="1"/>
          </p:nvPr>
        </p:nvSpPr>
        <p:spPr/>
        <p:txBody>
          <a:bodyPr/>
          <a:lstStyle/>
          <a:p>
            <a:r>
              <a:rPr lang="en-US" dirty="0">
                <a:solidFill>
                  <a:schemeClr val="tx1"/>
                </a:solidFill>
              </a:rPr>
              <a:t>Route with parameters &amp; Route Middleware for parameter</a:t>
            </a:r>
          </a:p>
          <a:p>
            <a:endParaRPr lang="en-US" dirty="0"/>
          </a:p>
        </p:txBody>
      </p:sp>
      <p:sp>
        <p:nvSpPr>
          <p:cNvPr id="4" name="Rounded Rectangle 3"/>
          <p:cNvSpPr/>
          <p:nvPr/>
        </p:nvSpPr>
        <p:spPr>
          <a:xfrm>
            <a:off x="1033153" y="1863567"/>
            <a:ext cx="6685808" cy="440466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err="1">
                <a:solidFill>
                  <a:schemeClr val="tx1"/>
                </a:solidFill>
                <a:latin typeface="+mj-lt"/>
              </a:rPr>
              <a:t>var</a:t>
            </a:r>
            <a:r>
              <a:rPr lang="en-US" sz="1400" dirty="0">
                <a:solidFill>
                  <a:schemeClr val="tx1"/>
                </a:solidFill>
                <a:latin typeface="+mj-lt"/>
              </a:rPr>
              <a:t> router = </a:t>
            </a:r>
            <a:r>
              <a:rPr lang="en-US" sz="1400" dirty="0" err="1">
                <a:solidFill>
                  <a:schemeClr val="tx1"/>
                </a:solidFill>
                <a:latin typeface="+mj-lt"/>
              </a:rPr>
              <a:t>express.Router</a:t>
            </a:r>
            <a:r>
              <a:rPr lang="en-US" sz="1400" dirty="0" smtClean="0">
                <a:solidFill>
                  <a:schemeClr val="tx1"/>
                </a:solidFill>
                <a:latin typeface="+mj-lt"/>
              </a:rPr>
              <a:t>();</a:t>
            </a:r>
          </a:p>
          <a:p>
            <a:pPr lvl="1"/>
            <a:r>
              <a:rPr lang="en-US" sz="1400" dirty="0">
                <a:solidFill>
                  <a:schemeClr val="tx1"/>
                </a:solidFill>
                <a:latin typeface="+mj-lt"/>
              </a:rPr>
              <a:t>// route middleware to validate :name</a:t>
            </a:r>
          </a:p>
          <a:p>
            <a:pPr lvl="1"/>
            <a:r>
              <a:rPr lang="en-US" sz="1400" dirty="0" err="1">
                <a:solidFill>
                  <a:schemeClr val="tx1"/>
                </a:solidFill>
                <a:latin typeface="+mj-lt"/>
              </a:rPr>
              <a:t>router.param</a:t>
            </a:r>
            <a:r>
              <a:rPr lang="en-US" sz="1400" dirty="0">
                <a:solidFill>
                  <a:schemeClr val="tx1"/>
                </a:solidFill>
                <a:latin typeface="+mj-lt"/>
              </a:rPr>
              <a:t>('name', function(</a:t>
            </a:r>
            <a:r>
              <a:rPr lang="en-US" sz="1400" dirty="0" err="1">
                <a:solidFill>
                  <a:schemeClr val="tx1"/>
                </a:solidFill>
                <a:latin typeface="+mj-lt"/>
              </a:rPr>
              <a:t>req</a:t>
            </a:r>
            <a:r>
              <a:rPr lang="en-US" sz="1400" dirty="0">
                <a:solidFill>
                  <a:schemeClr val="tx1"/>
                </a:solidFill>
                <a:latin typeface="+mj-lt"/>
              </a:rPr>
              <a:t>, res, next, name) {</a:t>
            </a:r>
          </a:p>
          <a:p>
            <a:pPr lvl="1"/>
            <a:r>
              <a:rPr lang="en-US" sz="1400" dirty="0">
                <a:solidFill>
                  <a:schemeClr val="tx1"/>
                </a:solidFill>
                <a:latin typeface="+mj-lt"/>
              </a:rPr>
              <a:t>    // do validation on name here</a:t>
            </a:r>
          </a:p>
          <a:p>
            <a:pPr lvl="1"/>
            <a:r>
              <a:rPr lang="en-US" sz="1400" dirty="0" smtClean="0">
                <a:solidFill>
                  <a:schemeClr val="tx1"/>
                </a:solidFill>
                <a:latin typeface="+mj-lt"/>
              </a:rPr>
              <a:t>   console.log</a:t>
            </a:r>
            <a:r>
              <a:rPr lang="en-US" sz="1400" dirty="0">
                <a:solidFill>
                  <a:schemeClr val="tx1"/>
                </a:solidFill>
                <a:latin typeface="+mj-lt"/>
              </a:rPr>
              <a:t>('doing name validations on ' + name);</a:t>
            </a:r>
          </a:p>
          <a:p>
            <a:pPr lvl="1"/>
            <a:endParaRPr lang="en-US" sz="1400" dirty="0">
              <a:solidFill>
                <a:schemeClr val="tx1"/>
              </a:solidFill>
              <a:latin typeface="+mj-lt"/>
            </a:endParaRPr>
          </a:p>
          <a:p>
            <a:pPr lvl="1"/>
            <a:r>
              <a:rPr lang="en-US" sz="1400" dirty="0">
                <a:solidFill>
                  <a:schemeClr val="tx1"/>
                </a:solidFill>
                <a:latin typeface="+mj-lt"/>
              </a:rPr>
              <a:t>    // once validation is done save the new item in the </a:t>
            </a:r>
            <a:r>
              <a:rPr lang="en-US" sz="1400" dirty="0" err="1">
                <a:solidFill>
                  <a:schemeClr val="tx1"/>
                </a:solidFill>
                <a:latin typeface="+mj-lt"/>
              </a:rPr>
              <a:t>req</a:t>
            </a:r>
            <a:endParaRPr lang="en-US" sz="1400" dirty="0">
              <a:solidFill>
                <a:schemeClr val="tx1"/>
              </a:solidFill>
              <a:latin typeface="+mj-lt"/>
            </a:endParaRPr>
          </a:p>
          <a:p>
            <a:pPr lvl="1"/>
            <a:r>
              <a:rPr lang="en-US" sz="1400" dirty="0">
                <a:solidFill>
                  <a:schemeClr val="tx1"/>
                </a:solidFill>
                <a:latin typeface="+mj-lt"/>
              </a:rPr>
              <a:t>    req.name = name;</a:t>
            </a:r>
          </a:p>
          <a:p>
            <a:pPr lvl="1"/>
            <a:r>
              <a:rPr lang="en-US" sz="1400" dirty="0">
                <a:solidFill>
                  <a:schemeClr val="tx1"/>
                </a:solidFill>
                <a:latin typeface="+mj-lt"/>
              </a:rPr>
              <a:t>    // go to the next thing</a:t>
            </a:r>
          </a:p>
          <a:p>
            <a:pPr lvl="1"/>
            <a:r>
              <a:rPr lang="en-US" sz="1400" dirty="0">
                <a:solidFill>
                  <a:schemeClr val="tx1"/>
                </a:solidFill>
                <a:latin typeface="+mj-lt"/>
              </a:rPr>
              <a:t>    next(); </a:t>
            </a:r>
          </a:p>
          <a:p>
            <a:pPr lvl="1"/>
            <a:r>
              <a:rPr lang="en-US" sz="1400" dirty="0">
                <a:solidFill>
                  <a:schemeClr val="tx1"/>
                </a:solidFill>
                <a:latin typeface="+mj-lt"/>
              </a:rPr>
              <a:t>});</a:t>
            </a:r>
          </a:p>
          <a:p>
            <a:pPr lvl="1"/>
            <a:endParaRPr lang="en-US" sz="1400" dirty="0">
              <a:solidFill>
                <a:schemeClr val="tx1"/>
              </a:solidFill>
              <a:latin typeface="+mj-lt"/>
            </a:endParaRPr>
          </a:p>
          <a:p>
            <a:pPr lvl="1"/>
            <a:r>
              <a:rPr lang="en-US" sz="1400" dirty="0">
                <a:solidFill>
                  <a:schemeClr val="tx1"/>
                </a:solidFill>
                <a:latin typeface="+mj-lt"/>
              </a:rPr>
              <a:t>// route with </a:t>
            </a:r>
            <a:r>
              <a:rPr lang="en-US" sz="1400" dirty="0" smtClean="0">
                <a:solidFill>
                  <a:schemeClr val="tx1"/>
                </a:solidFill>
                <a:latin typeface="+mj-lt"/>
              </a:rPr>
              <a:t>parameters (http</a:t>
            </a:r>
            <a:r>
              <a:rPr lang="en-US" sz="1400" dirty="0">
                <a:solidFill>
                  <a:schemeClr val="tx1"/>
                </a:solidFill>
                <a:latin typeface="+mj-lt"/>
              </a:rPr>
              <a:t>://</a:t>
            </a:r>
            <a:r>
              <a:rPr lang="en-US" sz="1400" dirty="0" smtClean="0">
                <a:solidFill>
                  <a:schemeClr val="tx1"/>
                </a:solidFill>
                <a:latin typeface="+mj-lt"/>
              </a:rPr>
              <a:t>localhost:3000/hello</a:t>
            </a:r>
            <a:r>
              <a:rPr lang="en-US" sz="1400" dirty="0">
                <a:solidFill>
                  <a:schemeClr val="tx1"/>
                </a:solidFill>
                <a:latin typeface="+mj-lt"/>
              </a:rPr>
              <a:t>/:name)</a:t>
            </a:r>
          </a:p>
          <a:p>
            <a:pPr lvl="1"/>
            <a:r>
              <a:rPr lang="en-US" sz="1400" dirty="0" err="1">
                <a:solidFill>
                  <a:schemeClr val="tx1"/>
                </a:solidFill>
                <a:latin typeface="+mj-lt"/>
              </a:rPr>
              <a:t>router.get</a:t>
            </a:r>
            <a:r>
              <a:rPr lang="en-US" sz="1400" dirty="0">
                <a:solidFill>
                  <a:schemeClr val="tx1"/>
                </a:solidFill>
                <a:latin typeface="+mj-lt"/>
              </a:rPr>
              <a:t>('/hello/:name', function(</a:t>
            </a:r>
            <a:r>
              <a:rPr lang="en-US" sz="1400" dirty="0" err="1">
                <a:solidFill>
                  <a:schemeClr val="tx1"/>
                </a:solidFill>
                <a:latin typeface="+mj-lt"/>
              </a:rPr>
              <a:t>req</a:t>
            </a:r>
            <a:r>
              <a:rPr lang="en-US" sz="1400" dirty="0">
                <a:solidFill>
                  <a:schemeClr val="tx1"/>
                </a:solidFill>
                <a:latin typeface="+mj-lt"/>
              </a:rPr>
              <a:t>, res) {</a:t>
            </a:r>
          </a:p>
          <a:p>
            <a:pPr lvl="1"/>
            <a:r>
              <a:rPr lang="en-US" sz="1400" dirty="0">
                <a:solidFill>
                  <a:schemeClr val="tx1"/>
                </a:solidFill>
                <a:latin typeface="+mj-lt"/>
              </a:rPr>
              <a:t>   </a:t>
            </a:r>
            <a:r>
              <a:rPr lang="en-US" sz="1400" dirty="0" smtClean="0">
                <a:solidFill>
                  <a:schemeClr val="tx1"/>
                </a:solidFill>
                <a:latin typeface="+mj-lt"/>
              </a:rPr>
              <a:t> </a:t>
            </a:r>
            <a:r>
              <a:rPr lang="en-US" sz="1400" dirty="0" err="1">
                <a:solidFill>
                  <a:schemeClr val="tx1"/>
                </a:solidFill>
                <a:latin typeface="+mj-lt"/>
              </a:rPr>
              <a:t>res.send</a:t>
            </a:r>
            <a:r>
              <a:rPr lang="en-US" sz="1400" dirty="0">
                <a:solidFill>
                  <a:schemeClr val="tx1"/>
                </a:solidFill>
                <a:latin typeface="+mj-lt"/>
              </a:rPr>
              <a:t>('hello ' + req.params.name + '!');</a:t>
            </a:r>
          </a:p>
          <a:p>
            <a:pPr lvl="1"/>
            <a:r>
              <a:rPr lang="en-US" sz="1400" dirty="0">
                <a:solidFill>
                  <a:schemeClr val="tx1"/>
                </a:solidFill>
                <a:latin typeface="+mj-lt"/>
              </a:rPr>
              <a:t>});</a:t>
            </a:r>
          </a:p>
          <a:p>
            <a:pPr lvl="1"/>
            <a:endParaRPr lang="en-US" sz="1400" dirty="0">
              <a:solidFill>
                <a:schemeClr val="tx1"/>
              </a:solidFill>
              <a:latin typeface="+mj-lt"/>
            </a:endParaRPr>
          </a:p>
          <a:p>
            <a:pPr lvl="1"/>
            <a:r>
              <a:rPr lang="en-US" sz="1400" dirty="0" smtClean="0">
                <a:solidFill>
                  <a:schemeClr val="tx1"/>
                </a:solidFill>
                <a:latin typeface="+mj-lt"/>
              </a:rPr>
              <a:t>// </a:t>
            </a:r>
            <a:r>
              <a:rPr lang="en-US" sz="1400" dirty="0">
                <a:solidFill>
                  <a:schemeClr val="tx1"/>
                </a:solidFill>
                <a:latin typeface="+mj-lt"/>
              </a:rPr>
              <a:t>apply the routes to our application</a:t>
            </a:r>
          </a:p>
          <a:p>
            <a:pPr lvl="1"/>
            <a:r>
              <a:rPr lang="en-US" sz="1400" dirty="0" err="1">
                <a:solidFill>
                  <a:schemeClr val="tx1"/>
                </a:solidFill>
                <a:latin typeface="+mj-lt"/>
              </a:rPr>
              <a:t>app.use</a:t>
            </a:r>
            <a:r>
              <a:rPr lang="en-US" sz="1400" dirty="0">
                <a:solidFill>
                  <a:schemeClr val="tx1"/>
                </a:solidFill>
                <a:latin typeface="+mj-lt"/>
              </a:rPr>
              <a:t>('/', router);</a:t>
            </a:r>
            <a:endParaRPr lang="en-US" sz="1400" dirty="0" smtClean="0">
              <a:solidFill>
                <a:schemeClr val="tx1"/>
              </a:solidFill>
              <a:latin typeface="+mj-lt"/>
            </a:endParaRPr>
          </a:p>
        </p:txBody>
      </p:sp>
    </p:spTree>
    <p:extLst>
      <p:ext uri="{BB962C8B-B14F-4D97-AF65-F5344CB8AC3E}">
        <p14:creationId xmlns:p14="http://schemas.microsoft.com/office/powerpoint/2010/main" val="218287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  Web development with Node</a:t>
            </a:r>
            <a:r>
              <a:rPr lang="en-US" dirty="0"/>
              <a:t/>
            </a:r>
            <a:br>
              <a:rPr lang="en-US" dirty="0"/>
            </a:br>
            <a:r>
              <a:rPr lang="en-US" dirty="0"/>
              <a:t>HTTP Methods</a:t>
            </a:r>
          </a:p>
        </p:txBody>
      </p:sp>
      <p:sp>
        <p:nvSpPr>
          <p:cNvPr id="3" name="Content Placeholder 2"/>
          <p:cNvSpPr>
            <a:spLocks noGrp="1"/>
          </p:cNvSpPr>
          <p:nvPr>
            <p:ph idx="1"/>
          </p:nvPr>
        </p:nvSpPr>
        <p:spPr/>
        <p:txBody>
          <a:bodyPr/>
          <a:lstStyle/>
          <a:p>
            <a:r>
              <a:rPr lang="en-US" dirty="0" err="1"/>
              <a:t>server.listen</a:t>
            </a:r>
            <a:r>
              <a:rPr lang="en-US" dirty="0"/>
              <a:t>(port, [hostname], [backlog], [callback])</a:t>
            </a:r>
          </a:p>
          <a:p>
            <a:pPr lvl="1"/>
            <a:r>
              <a:rPr lang="en-US" dirty="0"/>
              <a:t>Begin accepting connections on the specified port and hostname. </a:t>
            </a:r>
          </a:p>
          <a:p>
            <a:r>
              <a:rPr lang="en-US" dirty="0" err="1"/>
              <a:t>server.close</a:t>
            </a:r>
            <a:r>
              <a:rPr lang="en-US" dirty="0"/>
              <a:t>([callback]) </a:t>
            </a:r>
          </a:p>
          <a:p>
            <a:pPr lvl="1"/>
            <a:r>
              <a:rPr lang="en-US" dirty="0"/>
              <a:t>Stops the server from accepting new connections</a:t>
            </a:r>
          </a:p>
          <a:p>
            <a:r>
              <a:rPr lang="en-US" dirty="0" err="1"/>
              <a:t>response.writeHead</a:t>
            </a:r>
            <a:r>
              <a:rPr lang="en-US" dirty="0"/>
              <a:t>(</a:t>
            </a:r>
            <a:r>
              <a:rPr lang="en-US" dirty="0" err="1"/>
              <a:t>statusCode</a:t>
            </a:r>
            <a:r>
              <a:rPr lang="en-US" dirty="0"/>
              <a:t>, [</a:t>
            </a:r>
            <a:r>
              <a:rPr lang="en-US" dirty="0" err="1"/>
              <a:t>reasonPhrase</a:t>
            </a:r>
            <a:r>
              <a:rPr lang="en-US" dirty="0"/>
              <a:t>], [headers]) </a:t>
            </a:r>
          </a:p>
          <a:p>
            <a:pPr lvl="1"/>
            <a:r>
              <a:rPr lang="en-US" dirty="0"/>
              <a:t>Sends a response header to the request.</a:t>
            </a:r>
          </a:p>
          <a:p>
            <a:r>
              <a:rPr lang="en-US" dirty="0" err="1"/>
              <a:t>response.setHeader</a:t>
            </a:r>
            <a:r>
              <a:rPr lang="en-US" dirty="0"/>
              <a:t>(name, value) </a:t>
            </a:r>
          </a:p>
          <a:p>
            <a:pPr lvl="1"/>
            <a:r>
              <a:rPr lang="en-US" dirty="0"/>
              <a:t>Sets a single header value for implicit headers. </a:t>
            </a:r>
          </a:p>
          <a:p>
            <a:r>
              <a:rPr lang="en-US" dirty="0" err="1"/>
              <a:t>response.write</a:t>
            </a:r>
            <a:r>
              <a:rPr lang="en-US" dirty="0"/>
              <a:t>(chunk, [encoding])</a:t>
            </a:r>
          </a:p>
          <a:p>
            <a:pPr lvl="1"/>
            <a:r>
              <a:rPr lang="en-US" dirty="0"/>
              <a:t>This sends a chunk of the response body. This method may be called multiple times to provide successive parts of the body.</a:t>
            </a:r>
          </a:p>
          <a:p>
            <a:endParaRPr lang="en-US" dirty="0"/>
          </a:p>
        </p:txBody>
      </p:sp>
    </p:spTree>
    <p:extLst>
      <p:ext uri="{BB962C8B-B14F-4D97-AF65-F5344CB8AC3E}">
        <p14:creationId xmlns:p14="http://schemas.microsoft.com/office/powerpoint/2010/main" val="2251665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err="1">
                <a:solidFill>
                  <a:schemeClr val="tx1"/>
                </a:solidFill>
              </a:rPr>
              <a:t>ExpressApp</a:t>
            </a:r>
            <a:r>
              <a:rPr lang="en-US" dirty="0">
                <a:solidFill>
                  <a:schemeClr val="tx1"/>
                </a:solidFill>
              </a:rPr>
              <a:t>-Middleware</a:t>
            </a:r>
          </a:p>
          <a:p>
            <a:endParaRPr lang="en-US" dirty="0"/>
          </a:p>
        </p:txBody>
      </p:sp>
    </p:spTree>
    <p:extLst>
      <p:ext uri="{BB962C8B-B14F-4D97-AF65-F5344CB8AC3E}">
        <p14:creationId xmlns:p14="http://schemas.microsoft.com/office/powerpoint/2010/main" val="13033738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  Working  with Express.js</a:t>
            </a:r>
            <a:r>
              <a:rPr lang="en-US" dirty="0"/>
              <a:t/>
            </a:r>
            <a:br>
              <a:rPr lang="en-US" dirty="0"/>
            </a:br>
            <a:r>
              <a:rPr lang="en-US" dirty="0"/>
              <a:t>Express.js Scaffolding</a:t>
            </a:r>
          </a:p>
        </p:txBody>
      </p:sp>
      <p:sp>
        <p:nvSpPr>
          <p:cNvPr id="5" name="Content Placeholder 4"/>
          <p:cNvSpPr>
            <a:spLocks noGrp="1"/>
          </p:cNvSpPr>
          <p:nvPr>
            <p:ph idx="1"/>
          </p:nvPr>
        </p:nvSpPr>
        <p:spPr/>
        <p:txBody>
          <a:bodyPr/>
          <a:lstStyle/>
          <a:p>
            <a:r>
              <a:rPr lang="en-US" dirty="0"/>
              <a:t>To generate a application skeleton  for Express.js app, we need to run a terminal command express [options] [</a:t>
            </a:r>
            <a:r>
              <a:rPr lang="en-US" dirty="0" err="1"/>
              <a:t>dir</a:t>
            </a:r>
            <a:r>
              <a:rPr lang="en-US" dirty="0"/>
              <a:t> | </a:t>
            </a:r>
            <a:r>
              <a:rPr lang="en-US" dirty="0" err="1"/>
              <a:t>appname</a:t>
            </a:r>
            <a:r>
              <a:rPr lang="en-US" dirty="0"/>
              <a:t>] the options for which are the following:</a:t>
            </a:r>
          </a:p>
          <a:p>
            <a:pPr lvl="1"/>
            <a:r>
              <a:rPr lang="en-US" dirty="0"/>
              <a:t> -e, --</a:t>
            </a:r>
            <a:r>
              <a:rPr lang="en-US" dirty="0" err="1"/>
              <a:t>ejs</a:t>
            </a:r>
            <a:r>
              <a:rPr lang="en-US" dirty="0"/>
              <a:t>: add EJS engine support (by default, Jade is used)</a:t>
            </a:r>
          </a:p>
          <a:p>
            <a:pPr lvl="1"/>
            <a:r>
              <a:rPr lang="en-US" dirty="0"/>
              <a:t>-c &lt;engine&gt;, --</a:t>
            </a:r>
            <a:r>
              <a:rPr lang="en-US" dirty="0" err="1"/>
              <a:t>css</a:t>
            </a:r>
            <a:r>
              <a:rPr lang="en-US" dirty="0"/>
              <a:t> &lt;engine&gt;: add stylesheet &lt;engine&gt; support, such as LESS, Stylus or Compass (by default, plain CSS is used)</a:t>
            </a:r>
          </a:p>
          <a:p>
            <a:pPr lvl="1"/>
            <a:r>
              <a:rPr lang="en-US" dirty="0"/>
              <a:t>-f, --force: force app generation on a nonempty directory </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738" y="3788040"/>
            <a:ext cx="3351237" cy="248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664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  Web development with Node</a:t>
            </a:r>
            <a:r>
              <a:rPr lang="en-US" dirty="0"/>
              <a:t/>
            </a:r>
            <a:br>
              <a:rPr lang="en-US" dirty="0"/>
            </a:br>
            <a:r>
              <a:rPr lang="en-US" dirty="0"/>
              <a:t>HTTP Events</a:t>
            </a:r>
          </a:p>
        </p:txBody>
      </p:sp>
      <p:sp>
        <p:nvSpPr>
          <p:cNvPr id="3" name="Content Placeholder 2"/>
          <p:cNvSpPr>
            <a:spLocks noGrp="1"/>
          </p:cNvSpPr>
          <p:nvPr>
            <p:ph idx="1"/>
          </p:nvPr>
        </p:nvSpPr>
        <p:spPr/>
        <p:txBody>
          <a:bodyPr/>
          <a:lstStyle/>
          <a:p>
            <a:r>
              <a:rPr lang="en-US" dirty="0"/>
              <a:t>request</a:t>
            </a:r>
          </a:p>
          <a:p>
            <a:pPr lvl="1"/>
            <a:r>
              <a:rPr lang="en-US" dirty="0"/>
              <a:t>Emitted each time there is a request. </a:t>
            </a:r>
          </a:p>
          <a:p>
            <a:r>
              <a:rPr lang="en-US" dirty="0"/>
              <a:t>close</a:t>
            </a:r>
          </a:p>
          <a:p>
            <a:pPr lvl="1"/>
            <a:r>
              <a:rPr lang="en-US" dirty="0"/>
              <a:t>Emitted when the server closes.</a:t>
            </a:r>
          </a:p>
          <a:p>
            <a:r>
              <a:rPr lang="en-US" dirty="0"/>
              <a:t>connect</a:t>
            </a:r>
          </a:p>
          <a:p>
            <a:pPr lvl="1"/>
            <a:r>
              <a:rPr lang="en-US" dirty="0"/>
              <a:t>Emitted each time a client requests a http CONNECT method</a:t>
            </a:r>
          </a:p>
          <a:p>
            <a:r>
              <a:rPr lang="en-US" dirty="0"/>
              <a:t>finish</a:t>
            </a:r>
          </a:p>
          <a:p>
            <a:pPr lvl="1"/>
            <a:r>
              <a:rPr lang="en-US" dirty="0"/>
              <a:t>Emitted when the response has been sent. </a:t>
            </a:r>
          </a:p>
          <a:p>
            <a:endParaRPr lang="en-US" dirty="0"/>
          </a:p>
        </p:txBody>
      </p:sp>
    </p:spTree>
    <p:extLst>
      <p:ext uri="{BB962C8B-B14F-4D97-AF65-F5344CB8AC3E}">
        <p14:creationId xmlns:p14="http://schemas.microsoft.com/office/powerpoint/2010/main" val="3544574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  Web development with Node</a:t>
            </a:r>
            <a:br>
              <a:rPr lang="en-US" sz="1200" dirty="0"/>
            </a:br>
            <a:r>
              <a:rPr lang="en-US" dirty="0"/>
              <a:t>Routing</a:t>
            </a:r>
          </a:p>
        </p:txBody>
      </p:sp>
      <p:sp>
        <p:nvSpPr>
          <p:cNvPr id="3" name="Content Placeholder 2"/>
          <p:cNvSpPr>
            <a:spLocks noGrp="1"/>
          </p:cNvSpPr>
          <p:nvPr>
            <p:ph idx="1"/>
          </p:nvPr>
        </p:nvSpPr>
        <p:spPr/>
        <p:txBody>
          <a:bodyPr/>
          <a:lstStyle/>
          <a:p>
            <a:r>
              <a:rPr lang="en-US" dirty="0">
                <a:solidFill>
                  <a:schemeClr val="tx1"/>
                </a:solidFill>
              </a:rPr>
              <a:t>Routing refers to the mechanism for serving the client the content it has asked</a:t>
            </a:r>
          </a:p>
          <a:p>
            <a:endParaRPr lang="en-US" dirty="0"/>
          </a:p>
        </p:txBody>
      </p:sp>
      <p:sp>
        <p:nvSpPr>
          <p:cNvPr id="4" name="Rounded Rectangle 3"/>
          <p:cNvSpPr/>
          <p:nvPr/>
        </p:nvSpPr>
        <p:spPr>
          <a:xfrm>
            <a:off x="676894" y="2286001"/>
            <a:ext cx="7125194" cy="400812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00" dirty="0" err="1" smtClean="0">
                <a:solidFill>
                  <a:schemeClr val="tx1"/>
                </a:solidFill>
                <a:latin typeface="+mj-lt"/>
              </a:rPr>
              <a:t>var</a:t>
            </a:r>
            <a:r>
              <a:rPr lang="en-US" sz="1300" dirty="0" smtClean="0">
                <a:solidFill>
                  <a:schemeClr val="tx1"/>
                </a:solidFill>
                <a:latin typeface="+mj-lt"/>
              </a:rPr>
              <a:t> http = require('http');</a:t>
            </a:r>
          </a:p>
          <a:p>
            <a:pPr lvl="1"/>
            <a:r>
              <a:rPr lang="en-US" sz="1300" dirty="0" err="1" smtClean="0">
                <a:solidFill>
                  <a:schemeClr val="tx1"/>
                </a:solidFill>
                <a:latin typeface="+mj-lt"/>
              </a:rPr>
              <a:t>var</a:t>
            </a:r>
            <a:r>
              <a:rPr lang="en-US" sz="1300" dirty="0" smtClean="0">
                <a:solidFill>
                  <a:schemeClr val="tx1"/>
                </a:solidFill>
                <a:latin typeface="+mj-lt"/>
              </a:rPr>
              <a:t> server = </a:t>
            </a:r>
            <a:r>
              <a:rPr lang="en-US" sz="1300" dirty="0" err="1" smtClean="0">
                <a:solidFill>
                  <a:schemeClr val="tx1"/>
                </a:solidFill>
                <a:latin typeface="+mj-lt"/>
              </a:rPr>
              <a:t>http.createServer</a:t>
            </a:r>
            <a:r>
              <a:rPr lang="en-US" sz="1300" dirty="0" smtClean="0">
                <a:solidFill>
                  <a:schemeClr val="tx1"/>
                </a:solidFill>
                <a:latin typeface="+mj-lt"/>
              </a:rPr>
              <a:t>(function(</a:t>
            </a:r>
            <a:r>
              <a:rPr lang="en-US" sz="1300" dirty="0" err="1" smtClean="0">
                <a:solidFill>
                  <a:schemeClr val="tx1"/>
                </a:solidFill>
                <a:latin typeface="+mj-lt"/>
              </a:rPr>
              <a:t>req,res</a:t>
            </a:r>
            <a:r>
              <a:rPr lang="en-US" sz="1300" dirty="0" smtClean="0">
                <a:solidFill>
                  <a:schemeClr val="tx1"/>
                </a:solidFill>
                <a:latin typeface="+mj-lt"/>
              </a:rPr>
              <a:t>){</a:t>
            </a:r>
          </a:p>
          <a:p>
            <a:pPr lvl="1"/>
            <a:r>
              <a:rPr lang="en-US" sz="1300" dirty="0" err="1" smtClean="0">
                <a:solidFill>
                  <a:schemeClr val="tx1"/>
                </a:solidFill>
                <a:latin typeface="+mj-lt"/>
              </a:rPr>
              <a:t>var</a:t>
            </a:r>
            <a:r>
              <a:rPr lang="en-US" sz="1300" dirty="0" smtClean="0">
                <a:solidFill>
                  <a:schemeClr val="tx1"/>
                </a:solidFill>
                <a:latin typeface="+mj-lt"/>
              </a:rPr>
              <a:t> path = </a:t>
            </a:r>
            <a:r>
              <a:rPr lang="en-US" sz="1300" dirty="0" err="1" smtClean="0">
                <a:solidFill>
                  <a:schemeClr val="tx1"/>
                </a:solidFill>
                <a:latin typeface="+mj-lt"/>
              </a:rPr>
              <a:t>req.url.replace</a:t>
            </a:r>
            <a:r>
              <a:rPr lang="en-US" sz="1300" dirty="0" smtClean="0">
                <a:solidFill>
                  <a:schemeClr val="tx1"/>
                </a:solidFill>
                <a:latin typeface="+mj-lt"/>
              </a:rPr>
              <a:t>(/\/?(?:\?.*)?$/, '').</a:t>
            </a:r>
            <a:r>
              <a:rPr lang="en-US" sz="1300" dirty="0" err="1" smtClean="0">
                <a:solidFill>
                  <a:schemeClr val="tx1"/>
                </a:solidFill>
                <a:latin typeface="+mj-lt"/>
              </a:rPr>
              <a:t>toLowerCase</a:t>
            </a:r>
            <a:r>
              <a:rPr lang="en-US" sz="1300" dirty="0" smtClean="0">
                <a:solidFill>
                  <a:schemeClr val="tx1"/>
                </a:solidFill>
                <a:latin typeface="+mj-lt"/>
              </a:rPr>
              <a:t>();</a:t>
            </a:r>
          </a:p>
          <a:p>
            <a:pPr lvl="1"/>
            <a:r>
              <a:rPr lang="en-US" sz="1300" dirty="0" smtClean="0">
                <a:solidFill>
                  <a:schemeClr val="tx1"/>
                </a:solidFill>
                <a:latin typeface="+mj-lt"/>
              </a:rPr>
              <a:t>switch(path) {</a:t>
            </a:r>
          </a:p>
          <a:p>
            <a:pPr lvl="1"/>
            <a:r>
              <a:rPr lang="en-US" sz="1300" dirty="0" smtClean="0">
                <a:solidFill>
                  <a:schemeClr val="tx1"/>
                </a:solidFill>
                <a:latin typeface="+mj-lt"/>
              </a:rPr>
              <a:t>	case '' :</a:t>
            </a:r>
          </a:p>
          <a:p>
            <a:pPr lvl="1"/>
            <a:r>
              <a:rPr lang="en-US" sz="1300" dirty="0" smtClean="0">
                <a:solidFill>
                  <a:schemeClr val="tx1"/>
                </a:solidFill>
                <a:latin typeface="+mj-lt"/>
              </a:rPr>
              <a:t>		</a:t>
            </a:r>
            <a:r>
              <a:rPr lang="en-US" sz="1300" dirty="0" err="1" smtClean="0">
                <a:solidFill>
                  <a:schemeClr val="tx1"/>
                </a:solidFill>
                <a:latin typeface="+mj-lt"/>
              </a:rPr>
              <a:t>res.writeHead</a:t>
            </a:r>
            <a:r>
              <a:rPr lang="en-US" sz="1300" dirty="0" smtClean="0">
                <a:solidFill>
                  <a:schemeClr val="tx1"/>
                </a:solidFill>
                <a:latin typeface="+mj-lt"/>
              </a:rPr>
              <a:t>(200, {'Content-Type': 'text/html'});</a:t>
            </a:r>
          </a:p>
          <a:p>
            <a:pPr lvl="1"/>
            <a:r>
              <a:rPr lang="en-US" sz="1300" dirty="0" smtClean="0">
                <a:solidFill>
                  <a:schemeClr val="tx1"/>
                </a:solidFill>
                <a:latin typeface="+mj-lt"/>
              </a:rPr>
              <a:t>		</a:t>
            </a:r>
            <a:r>
              <a:rPr lang="en-US" sz="1300" dirty="0" err="1" smtClean="0">
                <a:solidFill>
                  <a:schemeClr val="tx1"/>
                </a:solidFill>
                <a:latin typeface="+mj-lt"/>
              </a:rPr>
              <a:t>res.end</a:t>
            </a:r>
            <a:r>
              <a:rPr lang="en-US" sz="1300" dirty="0" smtClean="0">
                <a:solidFill>
                  <a:schemeClr val="tx1"/>
                </a:solidFill>
                <a:latin typeface="+mj-lt"/>
              </a:rPr>
              <a:t>('&lt;h1&gt;Home Page&lt;/h1&gt;');</a:t>
            </a:r>
          </a:p>
          <a:p>
            <a:pPr lvl="1"/>
            <a:r>
              <a:rPr lang="en-US" sz="1300" dirty="0" smtClean="0">
                <a:solidFill>
                  <a:schemeClr val="tx1"/>
                </a:solidFill>
                <a:latin typeface="+mj-lt"/>
              </a:rPr>
              <a:t>		break;</a:t>
            </a:r>
          </a:p>
          <a:p>
            <a:pPr lvl="1"/>
            <a:r>
              <a:rPr lang="en-US" sz="1300" dirty="0" smtClean="0">
                <a:solidFill>
                  <a:schemeClr val="tx1"/>
                </a:solidFill>
                <a:latin typeface="+mj-lt"/>
              </a:rPr>
              <a:t>	case '/about' :</a:t>
            </a:r>
          </a:p>
          <a:p>
            <a:pPr lvl="1"/>
            <a:r>
              <a:rPr lang="en-US" sz="1300" dirty="0" smtClean="0">
                <a:solidFill>
                  <a:schemeClr val="tx1"/>
                </a:solidFill>
                <a:latin typeface="+mj-lt"/>
              </a:rPr>
              <a:t>		</a:t>
            </a:r>
            <a:r>
              <a:rPr lang="en-US" sz="1300" dirty="0" err="1" smtClean="0">
                <a:solidFill>
                  <a:schemeClr val="tx1"/>
                </a:solidFill>
                <a:latin typeface="+mj-lt"/>
              </a:rPr>
              <a:t>res.writeHead</a:t>
            </a:r>
            <a:r>
              <a:rPr lang="en-US" sz="1300" dirty="0" smtClean="0">
                <a:solidFill>
                  <a:schemeClr val="tx1"/>
                </a:solidFill>
                <a:latin typeface="+mj-lt"/>
              </a:rPr>
              <a:t>(200, {'Content-Type': 'text/html'});</a:t>
            </a:r>
          </a:p>
          <a:p>
            <a:pPr lvl="1"/>
            <a:r>
              <a:rPr lang="en-US" sz="1300" dirty="0" smtClean="0">
                <a:solidFill>
                  <a:schemeClr val="tx1"/>
                </a:solidFill>
                <a:latin typeface="+mj-lt"/>
              </a:rPr>
              <a:t>		</a:t>
            </a:r>
            <a:r>
              <a:rPr lang="en-US" sz="1300" dirty="0" err="1" smtClean="0">
                <a:solidFill>
                  <a:schemeClr val="tx1"/>
                </a:solidFill>
                <a:latin typeface="+mj-lt"/>
              </a:rPr>
              <a:t>res.end</a:t>
            </a:r>
            <a:r>
              <a:rPr lang="en-US" sz="1300" dirty="0" smtClean="0">
                <a:solidFill>
                  <a:schemeClr val="tx1"/>
                </a:solidFill>
                <a:latin typeface="+mj-lt"/>
              </a:rPr>
              <a:t>('&lt;h1&gt;About us&lt;/h1&gt;');</a:t>
            </a:r>
          </a:p>
          <a:p>
            <a:pPr lvl="1"/>
            <a:r>
              <a:rPr lang="en-US" sz="1300" dirty="0" smtClean="0">
                <a:solidFill>
                  <a:schemeClr val="tx1"/>
                </a:solidFill>
                <a:latin typeface="+mj-lt"/>
              </a:rPr>
              <a:t>		break;</a:t>
            </a:r>
          </a:p>
          <a:p>
            <a:pPr lvl="1"/>
            <a:r>
              <a:rPr lang="en-US" sz="1300" dirty="0" smtClean="0">
                <a:solidFill>
                  <a:schemeClr val="tx1"/>
                </a:solidFill>
                <a:latin typeface="+mj-lt"/>
              </a:rPr>
              <a:t>	default:</a:t>
            </a:r>
          </a:p>
          <a:p>
            <a:pPr lvl="1"/>
            <a:r>
              <a:rPr lang="en-US" sz="1300" dirty="0" smtClean="0">
                <a:solidFill>
                  <a:schemeClr val="tx1"/>
                </a:solidFill>
                <a:latin typeface="+mj-lt"/>
              </a:rPr>
              <a:t>		</a:t>
            </a:r>
            <a:r>
              <a:rPr lang="en-US" sz="1300" dirty="0" err="1" smtClean="0">
                <a:solidFill>
                  <a:schemeClr val="tx1"/>
                </a:solidFill>
                <a:latin typeface="+mj-lt"/>
              </a:rPr>
              <a:t>res.writeHead</a:t>
            </a:r>
            <a:r>
              <a:rPr lang="en-US" sz="1300" dirty="0" smtClean="0">
                <a:solidFill>
                  <a:schemeClr val="tx1"/>
                </a:solidFill>
                <a:latin typeface="+mj-lt"/>
              </a:rPr>
              <a:t>(404, { 'Content-Type': 'text/plain' });</a:t>
            </a:r>
          </a:p>
          <a:p>
            <a:pPr lvl="1"/>
            <a:r>
              <a:rPr lang="en-US" sz="1300" dirty="0" smtClean="0">
                <a:solidFill>
                  <a:schemeClr val="tx1"/>
                </a:solidFill>
                <a:latin typeface="+mj-lt"/>
              </a:rPr>
              <a:t>		</a:t>
            </a:r>
            <a:r>
              <a:rPr lang="en-US" sz="1300" dirty="0" err="1" smtClean="0">
                <a:solidFill>
                  <a:schemeClr val="tx1"/>
                </a:solidFill>
                <a:latin typeface="+mj-lt"/>
              </a:rPr>
              <a:t>res.end</a:t>
            </a:r>
            <a:r>
              <a:rPr lang="en-US" sz="1300" dirty="0" smtClean="0">
                <a:solidFill>
                  <a:schemeClr val="tx1"/>
                </a:solidFill>
                <a:latin typeface="+mj-lt"/>
              </a:rPr>
              <a:t>('Not Found');</a:t>
            </a:r>
          </a:p>
          <a:p>
            <a:pPr lvl="1"/>
            <a:r>
              <a:rPr lang="en-US" sz="1300" dirty="0" smtClean="0">
                <a:solidFill>
                  <a:schemeClr val="tx1"/>
                </a:solidFill>
                <a:latin typeface="+mj-lt"/>
              </a:rPr>
              <a:t>		break;</a:t>
            </a:r>
          </a:p>
          <a:p>
            <a:pPr lvl="1"/>
            <a:r>
              <a:rPr lang="en-US" sz="1300" dirty="0" smtClean="0">
                <a:solidFill>
                  <a:schemeClr val="tx1"/>
                </a:solidFill>
                <a:latin typeface="+mj-lt"/>
              </a:rPr>
              <a:t>	}</a:t>
            </a:r>
          </a:p>
          <a:p>
            <a:pPr lvl="1"/>
            <a:r>
              <a:rPr lang="en-US" sz="1300" dirty="0" smtClean="0">
                <a:solidFill>
                  <a:schemeClr val="tx1"/>
                </a:solidFill>
                <a:latin typeface="+mj-lt"/>
              </a:rPr>
              <a:t>});</a:t>
            </a:r>
          </a:p>
          <a:p>
            <a:pPr lvl="1"/>
            <a:r>
              <a:rPr lang="en-US" sz="1300" dirty="0" err="1" smtClean="0">
                <a:solidFill>
                  <a:schemeClr val="tx1"/>
                </a:solidFill>
                <a:latin typeface="+mj-lt"/>
              </a:rPr>
              <a:t>server.listen</a:t>
            </a:r>
            <a:r>
              <a:rPr lang="en-US" sz="1300" dirty="0" smtClean="0">
                <a:solidFill>
                  <a:schemeClr val="tx1"/>
                </a:solidFill>
                <a:latin typeface="+mj-lt"/>
              </a:rPr>
              <a:t>(3000);</a:t>
            </a:r>
            <a:endParaRPr lang="en-US" sz="1300" dirty="0">
              <a:solidFill>
                <a:schemeClr val="tx1"/>
              </a:solidFill>
              <a:latin typeface="+mj-lt"/>
            </a:endParaRPr>
          </a:p>
        </p:txBody>
      </p:sp>
    </p:spTree>
    <p:extLst>
      <p:ext uri="{BB962C8B-B14F-4D97-AF65-F5344CB8AC3E}">
        <p14:creationId xmlns:p14="http://schemas.microsoft.com/office/powerpoint/2010/main" val="358040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solidFill>
                  <a:schemeClr val="tx1"/>
                </a:solidFill>
              </a:rPr>
              <a:t>Creating-HTTP-Server</a:t>
            </a:r>
          </a:p>
          <a:p>
            <a:endParaRPr lang="en-US" dirty="0"/>
          </a:p>
        </p:txBody>
      </p:sp>
    </p:spTree>
    <p:extLst>
      <p:ext uri="{BB962C8B-B14F-4D97-AF65-F5344CB8AC3E}">
        <p14:creationId xmlns:p14="http://schemas.microsoft.com/office/powerpoint/2010/main" val="11312063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952a6df7-b138-4f89-9bc4-e7a874ea3254"/>
    <ds:schemaRef ds:uri="http://schemas.microsoft.com/office/2006/metadata/properties"/>
    <ds:schemaRef ds:uri="http://purl.org/dc/elements/1.1/"/>
    <ds:schemaRef ds:uri="http://purl.org/dc/terms/"/>
    <ds:schemaRef ds:uri="http://schemas.microsoft.com/office/2006/documentManagement/types"/>
    <ds:schemaRef ds:uri="a85eb2a3-840f-4054-86f6-d41d0c1cba4b"/>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3060</TotalTime>
  <Words>4800</Words>
  <Application>Microsoft Office PowerPoint</Application>
  <PresentationFormat>On-screen Show (4:3)</PresentationFormat>
  <Paragraphs>511</Paragraphs>
  <Slides>61</Slides>
  <Notes>61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2_Corporate Presentation Template (4x3 - Normal)</vt:lpstr>
      <vt:lpstr>think-cell Slide</vt:lpstr>
      <vt:lpstr>Working with Express framework</vt:lpstr>
      <vt:lpstr>2.1 :  Web development with Node Introduction</vt:lpstr>
      <vt:lpstr>2.1 :  Web development with Node HTTP module in Node.js</vt:lpstr>
      <vt:lpstr>2.1 :  Web development with Node Creating HTTP Server</vt:lpstr>
      <vt:lpstr>2.1 :  Web development with Node HTTP Properties and Methods</vt:lpstr>
      <vt:lpstr>2.1 :  Web development with Node HTTP Methods</vt:lpstr>
      <vt:lpstr>2.1 :  Web development with Node HTTP Events</vt:lpstr>
      <vt:lpstr>2.1 :  Web development with Node Routing</vt:lpstr>
      <vt:lpstr>Demo</vt:lpstr>
      <vt:lpstr>2.2 :  Templating Engines Introduction</vt:lpstr>
      <vt:lpstr>2.2 : Templating Engines Jade templating engine</vt:lpstr>
      <vt:lpstr>2.2 : Templating Engines Working with Tags in Jade</vt:lpstr>
      <vt:lpstr>2.2 : Templating Engines Working with id and classes in Jade</vt:lpstr>
      <vt:lpstr>2.2 : Templating Engines Attributes and Nesting Tags in Jade</vt:lpstr>
      <vt:lpstr>2.2 : Templating Engines Passing options to Jade template</vt:lpstr>
      <vt:lpstr>2.2 : Templating Engines Using if &amp; unless in Jade</vt:lpstr>
      <vt:lpstr>2.2 : Templating Engines Using for &amp; each in Jade</vt:lpstr>
      <vt:lpstr>2.2 : Templating Engines Using case &amp; mixins in jade</vt:lpstr>
      <vt:lpstr>2.2 : Templating Engines Include &amp; Extend in Jade</vt:lpstr>
      <vt:lpstr>2.2 : Templating Engines Include &amp; Extend in Jade</vt:lpstr>
      <vt:lpstr>Demo</vt:lpstr>
      <vt:lpstr>2.2 : Templating Engines EJS Templating engine</vt:lpstr>
      <vt:lpstr>Demo</vt:lpstr>
      <vt:lpstr>2.3 :  Working  with Express.js Introduction</vt:lpstr>
      <vt:lpstr>2.3 :  Working  with Express.js Introduction toExpress.js</vt:lpstr>
      <vt:lpstr>2.3 :  Working  with Express.js Connect module</vt:lpstr>
      <vt:lpstr>Demo</vt:lpstr>
      <vt:lpstr>2.3 :  Working  with Express.js  Express.js Installation</vt:lpstr>
      <vt:lpstr>2.3 :  Working  with Express.js app.js</vt:lpstr>
      <vt:lpstr>2.3 :  Working  with Express.js app.js</vt:lpstr>
      <vt:lpstr>2.3 :  Working  with Express.js app.js</vt:lpstr>
      <vt:lpstr>2.3 :  Working  with Express.js app.js</vt:lpstr>
      <vt:lpstr>2.3 :  Working  with Express.js app.js</vt:lpstr>
      <vt:lpstr>2.3 :  Working  with Express.js Steps for creating Express.js Application</vt:lpstr>
      <vt:lpstr>2.3 :  Working  with Express.js Steps for creating Express.js Application</vt:lpstr>
      <vt:lpstr>2.3 :  Working  with Express.js Steps for creating Express.js Application</vt:lpstr>
      <vt:lpstr>2.3 :  Working  with Express.js Steps for creating Express.js Application</vt:lpstr>
      <vt:lpstr>2.3 :  Working  with Express.js Steps for creating Express.js Application</vt:lpstr>
      <vt:lpstr>2.3 :  Working  with Express.js Steps for creating Express.js Application</vt:lpstr>
      <vt:lpstr>Demo</vt:lpstr>
      <vt:lpstr>2.3 :  Working  with Express.js application object properties &amp; methods</vt:lpstr>
      <vt:lpstr>2.3 :  Working  with Express.js request object properties &amp; methods</vt:lpstr>
      <vt:lpstr>2.3 :  Working  with Express.js request object properties &amp; methods</vt:lpstr>
      <vt:lpstr>2.3 :  Working  with Express.js response object properties &amp; methods</vt:lpstr>
      <vt:lpstr>2.3 :  Working  with Express.js response object properties &amp; methods</vt:lpstr>
      <vt:lpstr>2.3 :  Working  with Express.js How Express.js works</vt:lpstr>
      <vt:lpstr>2.3 :  Working  with Express.js How Express.js works</vt:lpstr>
      <vt:lpstr>2.3 :  Working  with Express.js Request flow in Express</vt:lpstr>
      <vt:lpstr>2.4 :  Working  with Express.js Request flow in Express</vt:lpstr>
      <vt:lpstr>2.3 :  Working  with Express.js Using middleware</vt:lpstr>
      <vt:lpstr>2.3 :  Working  with Express.js Types of middleware</vt:lpstr>
      <vt:lpstr>2.3 :  Working  with Express.js Application level middleware</vt:lpstr>
      <vt:lpstr>2.3 :  Working  with Express.js Router level middleware</vt:lpstr>
      <vt:lpstr>2.3 :  Working  with Express.js  External middleware</vt:lpstr>
      <vt:lpstr>2.3 :  Working  with Express.js Built-in middleware</vt:lpstr>
      <vt:lpstr>2.3 :  Working  with Express.js Third-party middleware</vt:lpstr>
      <vt:lpstr>2.3 :  Working  with Express.js Express 4.0 Router</vt:lpstr>
      <vt:lpstr>2.3 :  Working  with Express.js Express 4.0 Router</vt:lpstr>
      <vt:lpstr>2.3 :  Working  with Express.js Express 4.0 Router</vt:lpstr>
      <vt:lpstr>Demo</vt:lpstr>
      <vt:lpstr>2.3 :  Working  with Express.js Express.js Scaffolding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Kumar, Aditya</cp:lastModifiedBy>
  <cp:revision>158</cp:revision>
  <dcterms:created xsi:type="dcterms:W3CDTF">2012-05-18T02:59:15Z</dcterms:created>
  <dcterms:modified xsi:type="dcterms:W3CDTF">2017-04-12T06:58:43Z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