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DCB"/>
    <a:srgbClr val="A02C82"/>
    <a:srgbClr val="D462B6"/>
    <a:srgbClr val="DF8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72" y="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6CE36-F2DD-4A0F-8711-24802BD03799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B88D4-F94A-432A-9705-4C99E1EDC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9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88D4-F94A-432A-9705-4C99E1EDC5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88D4-F94A-432A-9705-4C99E1EDC5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88D4-F94A-432A-9705-4C99E1EDC5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1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88D4-F94A-432A-9705-4C99E1EDC5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5FBD-FA87-42BA-8216-3642E1777CAC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A436-2BBC-4B64-AACC-2F1695D9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3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5FBD-FA87-42BA-8216-3642E1777CAC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A436-2BBC-4B64-AACC-2F1695D9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6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5FBD-FA87-42BA-8216-3642E1777CAC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A436-2BBC-4B64-AACC-2F1695D9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4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5FBD-FA87-42BA-8216-3642E1777CAC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A436-2BBC-4B64-AACC-2F1695D9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34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5FBD-FA87-42BA-8216-3642E1777CAC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A436-2BBC-4B64-AACC-2F1695D9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5FBD-FA87-42BA-8216-3642E1777CAC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A436-2BBC-4B64-AACC-2F1695D9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9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5FBD-FA87-42BA-8216-3642E1777CAC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A436-2BBC-4B64-AACC-2F1695D9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5FBD-FA87-42BA-8216-3642E1777CAC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A436-2BBC-4B64-AACC-2F1695D9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5FBD-FA87-42BA-8216-3642E1777CAC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A436-2BBC-4B64-AACC-2F1695D9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8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5FBD-FA87-42BA-8216-3642E1777CAC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A436-2BBC-4B64-AACC-2F1695D9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5FBD-FA87-42BA-8216-3642E1777CAC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A436-2BBC-4B64-AACC-2F1695D9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75FBD-FA87-42BA-8216-3642E1777CAC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CA436-2BBC-4B64-AACC-2F1695D9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5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691934" y="521501"/>
            <a:ext cx="2056593" cy="5205984"/>
            <a:chOff x="373556" y="533400"/>
            <a:chExt cx="1836244" cy="4648200"/>
          </a:xfrm>
        </p:grpSpPr>
        <p:sp>
          <p:nvSpPr>
            <p:cNvPr id="17" name="Rectangle 16"/>
            <p:cNvSpPr/>
            <p:nvPr/>
          </p:nvSpPr>
          <p:spPr>
            <a:xfrm>
              <a:off x="381000" y="533400"/>
              <a:ext cx="1828800" cy="4648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3556" y="544024"/>
              <a:ext cx="1836244" cy="247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Server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925153" y="1054607"/>
            <a:ext cx="1342461" cy="2133600"/>
            <a:chOff x="3477387" y="838200"/>
            <a:chExt cx="1198626" cy="1905000"/>
          </a:xfrm>
        </p:grpSpPr>
        <p:sp>
          <p:nvSpPr>
            <p:cNvPr id="27" name="Rectangle 26"/>
            <p:cNvSpPr/>
            <p:nvPr/>
          </p:nvSpPr>
          <p:spPr>
            <a:xfrm>
              <a:off x="3477387" y="838200"/>
              <a:ext cx="1198626" cy="1905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77611" y="838200"/>
              <a:ext cx="1198402" cy="23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World</a:t>
              </a:r>
              <a:endParaRPr lang="en-US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199" y="459539"/>
            <a:ext cx="3072384" cy="4723769"/>
            <a:chOff x="381000" y="478077"/>
            <a:chExt cx="2743200" cy="4217651"/>
          </a:xfrm>
        </p:grpSpPr>
        <p:sp>
          <p:nvSpPr>
            <p:cNvPr id="4" name="Rectangle 3"/>
            <p:cNvSpPr/>
            <p:nvPr/>
          </p:nvSpPr>
          <p:spPr>
            <a:xfrm>
              <a:off x="381000" y="533400"/>
              <a:ext cx="2743200" cy="416232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1000" y="478077"/>
              <a:ext cx="2743200" cy="247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User Client #n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5502" y="637400"/>
            <a:ext cx="3073393" cy="4808853"/>
            <a:chOff x="380099" y="490745"/>
            <a:chExt cx="2744101" cy="4293618"/>
          </a:xfrm>
        </p:grpSpPr>
        <p:sp>
          <p:nvSpPr>
            <p:cNvPr id="11" name="Rectangle 10"/>
            <p:cNvSpPr/>
            <p:nvPr/>
          </p:nvSpPr>
          <p:spPr>
            <a:xfrm>
              <a:off x="381000" y="533400"/>
              <a:ext cx="2743200" cy="42509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0099" y="490745"/>
              <a:ext cx="2744101" cy="247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User Client #2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823" y="866000"/>
            <a:ext cx="3072384" cy="4865133"/>
            <a:chOff x="381000" y="519488"/>
            <a:chExt cx="2743200" cy="4343868"/>
          </a:xfrm>
        </p:grpSpPr>
        <p:sp>
          <p:nvSpPr>
            <p:cNvPr id="14" name="Rectangle 13"/>
            <p:cNvSpPr/>
            <p:nvPr/>
          </p:nvSpPr>
          <p:spPr>
            <a:xfrm>
              <a:off x="381000" y="533400"/>
              <a:ext cx="2743200" cy="43299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0" y="519488"/>
              <a:ext cx="2743200" cy="247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User Client #1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028688" y="457200"/>
            <a:ext cx="768096" cy="310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Server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919216" y="519162"/>
            <a:ext cx="3148584" cy="5205984"/>
            <a:chOff x="381000" y="533400"/>
            <a:chExt cx="2811236" cy="4648200"/>
          </a:xfrm>
        </p:grpSpPr>
        <p:sp>
          <p:nvSpPr>
            <p:cNvPr id="23" name="Rectangle 22"/>
            <p:cNvSpPr/>
            <p:nvPr/>
          </p:nvSpPr>
          <p:spPr>
            <a:xfrm>
              <a:off x="381000" y="533400"/>
              <a:ext cx="2811236" cy="4648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712" y="541256"/>
              <a:ext cx="2738488" cy="247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Traffic Client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1021" y="1115031"/>
            <a:ext cx="935060" cy="4534706"/>
            <a:chOff x="89770" y="1063338"/>
            <a:chExt cx="834875" cy="4048844"/>
          </a:xfrm>
        </p:grpSpPr>
        <p:sp>
          <p:nvSpPr>
            <p:cNvPr id="25" name="Rectangle 24"/>
            <p:cNvSpPr/>
            <p:nvPr/>
          </p:nvSpPr>
          <p:spPr>
            <a:xfrm>
              <a:off x="125417" y="1071425"/>
              <a:ext cx="754380" cy="40407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9770" y="1063338"/>
              <a:ext cx="834875" cy="412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Driving</a:t>
              </a:r>
            </a:p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Simulator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28294" y="1118908"/>
            <a:ext cx="2131737" cy="4530828"/>
            <a:chOff x="890906" y="1066800"/>
            <a:chExt cx="1903336" cy="4045382"/>
          </a:xfrm>
        </p:grpSpPr>
        <p:sp>
          <p:nvSpPr>
            <p:cNvPr id="26" name="Rectangle 25"/>
            <p:cNvSpPr/>
            <p:nvPr/>
          </p:nvSpPr>
          <p:spPr>
            <a:xfrm>
              <a:off x="908353" y="1066800"/>
              <a:ext cx="1872873" cy="40453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90906" y="1081414"/>
              <a:ext cx="1903336" cy="23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DiVE.Client.dll</a:t>
              </a:r>
              <a:endPara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01169" y="1716315"/>
            <a:ext cx="768906" cy="514082"/>
            <a:chOff x="136118" y="1600200"/>
            <a:chExt cx="701273" cy="459002"/>
          </a:xfrm>
        </p:grpSpPr>
        <p:sp>
          <p:nvSpPr>
            <p:cNvPr id="34" name="Rectangle 33"/>
            <p:cNvSpPr/>
            <p:nvPr/>
          </p:nvSpPr>
          <p:spPr>
            <a:xfrm>
              <a:off x="178088" y="1600200"/>
              <a:ext cx="654256" cy="4590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6118" y="1728400"/>
              <a:ext cx="701273" cy="21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User Input</a:t>
              </a:r>
              <a:endPara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1168" y="2438400"/>
            <a:ext cx="768095" cy="879129"/>
            <a:chOff x="152401" y="2362200"/>
            <a:chExt cx="685799" cy="784936"/>
          </a:xfrm>
        </p:grpSpPr>
        <p:sp>
          <p:nvSpPr>
            <p:cNvPr id="35" name="Rectangle 34"/>
            <p:cNvSpPr/>
            <p:nvPr/>
          </p:nvSpPr>
          <p:spPr>
            <a:xfrm>
              <a:off x="178271" y="2362200"/>
              <a:ext cx="641364" cy="7849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401" y="2498271"/>
              <a:ext cx="685799" cy="49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Driving Simulator Logic</a:t>
              </a:r>
              <a:endPara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01168" y="3416181"/>
            <a:ext cx="768906" cy="775110"/>
            <a:chOff x="152401" y="3117937"/>
            <a:chExt cx="686523" cy="692063"/>
          </a:xfrm>
        </p:grpSpPr>
        <p:sp>
          <p:nvSpPr>
            <p:cNvPr id="36" name="Rectangle 35"/>
            <p:cNvSpPr/>
            <p:nvPr/>
          </p:nvSpPr>
          <p:spPr>
            <a:xfrm>
              <a:off x="180112" y="3124200"/>
              <a:ext cx="637682" cy="685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401" y="3117937"/>
              <a:ext cx="686523" cy="632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Prediction Model for Remote Entities</a:t>
              </a:r>
              <a:endPara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2204" y="4256902"/>
            <a:ext cx="651715" cy="468567"/>
            <a:chOff x="297493" y="3868579"/>
            <a:chExt cx="464507" cy="418363"/>
          </a:xfrm>
        </p:grpSpPr>
        <p:sp>
          <p:nvSpPr>
            <p:cNvPr id="37" name="Rectangle 36"/>
            <p:cNvSpPr/>
            <p:nvPr/>
          </p:nvSpPr>
          <p:spPr>
            <a:xfrm>
              <a:off x="297493" y="3886200"/>
              <a:ext cx="464507" cy="4007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4800" y="3868579"/>
              <a:ext cx="397305" cy="21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Car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63671" y="4539689"/>
            <a:ext cx="605592" cy="403261"/>
            <a:chOff x="297493" y="4121066"/>
            <a:chExt cx="540707" cy="360054"/>
          </a:xfrm>
        </p:grpSpPr>
        <p:sp>
          <p:nvSpPr>
            <p:cNvPr id="38" name="Rectangle 37"/>
            <p:cNvSpPr/>
            <p:nvPr/>
          </p:nvSpPr>
          <p:spPr>
            <a:xfrm>
              <a:off x="297493" y="4121066"/>
              <a:ext cx="540707" cy="3600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4800" y="4134187"/>
              <a:ext cx="527545" cy="21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Avatar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85502" y="5029200"/>
            <a:ext cx="660906" cy="526083"/>
            <a:chOff x="227699" y="4768765"/>
            <a:chExt cx="590094" cy="469716"/>
          </a:xfrm>
        </p:grpSpPr>
        <p:sp>
          <p:nvSpPr>
            <p:cNvPr id="39" name="Rectangle 38"/>
            <p:cNvSpPr/>
            <p:nvPr/>
          </p:nvSpPr>
          <p:spPr>
            <a:xfrm>
              <a:off x="228600" y="4768765"/>
              <a:ext cx="540707" cy="469716"/>
            </a:xfrm>
            <a:prstGeom prst="rect">
              <a:avLst/>
            </a:prstGeom>
            <a:solidFill>
              <a:srgbClr val="A02C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7699" y="4904836"/>
              <a:ext cx="590094" cy="21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Unity3D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21683" y="4268937"/>
            <a:ext cx="835261" cy="1094215"/>
            <a:chOff x="132332" y="1587152"/>
            <a:chExt cx="745769" cy="976978"/>
          </a:xfrm>
        </p:grpSpPr>
        <p:sp>
          <p:nvSpPr>
            <p:cNvPr id="67" name="Rectangle 66"/>
            <p:cNvSpPr/>
            <p:nvPr/>
          </p:nvSpPr>
          <p:spPr>
            <a:xfrm>
              <a:off x="132332" y="1612046"/>
              <a:ext cx="745769" cy="9520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8827" y="1587152"/>
              <a:ext cx="528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Entity</a:t>
              </a:r>
              <a:endPara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057400" y="1435538"/>
            <a:ext cx="886648" cy="3937362"/>
            <a:chOff x="109391" y="1556262"/>
            <a:chExt cx="791650" cy="3515502"/>
          </a:xfrm>
        </p:grpSpPr>
        <p:sp>
          <p:nvSpPr>
            <p:cNvPr id="70" name="Rectangle 69"/>
            <p:cNvSpPr/>
            <p:nvPr/>
          </p:nvSpPr>
          <p:spPr>
            <a:xfrm>
              <a:off x="109391" y="1556262"/>
              <a:ext cx="791650" cy="35155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9391" y="1567210"/>
              <a:ext cx="765766" cy="357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DiVE</a:t>
              </a:r>
            </a:p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Logic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67366" y="2942613"/>
            <a:ext cx="953855" cy="1266401"/>
            <a:chOff x="919405" y="1447800"/>
            <a:chExt cx="851656" cy="1130715"/>
          </a:xfrm>
        </p:grpSpPr>
        <p:grpSp>
          <p:nvGrpSpPr>
            <p:cNvPr id="78" name="Group 77"/>
            <p:cNvGrpSpPr/>
            <p:nvPr/>
          </p:nvGrpSpPr>
          <p:grpSpPr>
            <a:xfrm>
              <a:off x="952898" y="1447800"/>
              <a:ext cx="770594" cy="1130715"/>
              <a:chOff x="110648" y="1543311"/>
              <a:chExt cx="770594" cy="113071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29191" y="1543311"/>
                <a:ext cx="752051" cy="113071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10648" y="2300701"/>
                <a:ext cx="764509" cy="357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Event Manager</a:t>
                </a:r>
                <a:endParaRPr lang="en-US" sz="1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919405" y="1514445"/>
              <a:ext cx="851656" cy="753679"/>
              <a:chOff x="232478" y="1261645"/>
              <a:chExt cx="851656" cy="753679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39151" y="1261645"/>
                <a:ext cx="635014" cy="7299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32478" y="1493203"/>
                <a:ext cx="851656" cy="522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StateChange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EnityCreated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EntityUpdated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…</a:t>
                </a:r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1153651" y="4609144"/>
            <a:ext cx="744404" cy="597408"/>
            <a:chOff x="1002833" y="4578784"/>
            <a:chExt cx="664647" cy="533400"/>
          </a:xfrm>
        </p:grpSpPr>
        <p:sp>
          <p:nvSpPr>
            <p:cNvPr id="85" name="Rectangle 84"/>
            <p:cNvSpPr/>
            <p:nvPr/>
          </p:nvSpPr>
          <p:spPr>
            <a:xfrm>
              <a:off x="1013223" y="4578784"/>
              <a:ext cx="654256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02833" y="4681691"/>
              <a:ext cx="664647" cy="32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Network</a:t>
              </a:r>
            </a:p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Properties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126748" y="2012012"/>
            <a:ext cx="744077" cy="931632"/>
            <a:chOff x="1003125" y="4578783"/>
            <a:chExt cx="664354" cy="831814"/>
          </a:xfrm>
        </p:grpSpPr>
        <p:sp>
          <p:nvSpPr>
            <p:cNvPr id="88" name="Rectangle 87"/>
            <p:cNvSpPr/>
            <p:nvPr/>
          </p:nvSpPr>
          <p:spPr>
            <a:xfrm>
              <a:off x="1013223" y="4578783"/>
              <a:ext cx="654256" cy="8318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03125" y="4823415"/>
              <a:ext cx="664354" cy="32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Entity</a:t>
              </a:r>
            </a:p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Factory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126749" y="3195777"/>
            <a:ext cx="744077" cy="919024"/>
            <a:chOff x="1003126" y="4471627"/>
            <a:chExt cx="664354" cy="820557"/>
          </a:xfrm>
        </p:grpSpPr>
        <p:sp>
          <p:nvSpPr>
            <p:cNvPr id="91" name="Rectangle 90"/>
            <p:cNvSpPr/>
            <p:nvPr/>
          </p:nvSpPr>
          <p:spPr>
            <a:xfrm>
              <a:off x="1013223" y="4471627"/>
              <a:ext cx="654256" cy="8205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003126" y="4626411"/>
              <a:ext cx="664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State</a:t>
              </a:r>
            </a:p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Strategy</a:t>
              </a:r>
            </a:p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Manager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138057" y="4335297"/>
            <a:ext cx="732769" cy="922506"/>
            <a:chOff x="1013223" y="4470029"/>
            <a:chExt cx="654258" cy="823666"/>
          </a:xfrm>
        </p:grpSpPr>
        <p:sp>
          <p:nvSpPr>
            <p:cNvPr id="94" name="Rectangle 93"/>
            <p:cNvSpPr/>
            <p:nvPr/>
          </p:nvSpPr>
          <p:spPr>
            <a:xfrm>
              <a:off x="1013223" y="4470029"/>
              <a:ext cx="654256" cy="823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13224" y="4681371"/>
              <a:ext cx="6542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Entity</a:t>
              </a:r>
            </a:p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Manager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104878" y="1427464"/>
            <a:ext cx="867141" cy="1413142"/>
            <a:chOff x="958117" y="1491641"/>
            <a:chExt cx="774233" cy="1261734"/>
          </a:xfrm>
        </p:grpSpPr>
        <p:grpSp>
          <p:nvGrpSpPr>
            <p:cNvPr id="101" name="Group 100"/>
            <p:cNvGrpSpPr/>
            <p:nvPr/>
          </p:nvGrpSpPr>
          <p:grpSpPr>
            <a:xfrm>
              <a:off x="971441" y="1491641"/>
              <a:ext cx="752051" cy="1261734"/>
              <a:chOff x="129191" y="1587152"/>
              <a:chExt cx="752051" cy="1261734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29191" y="1600199"/>
                <a:ext cx="752051" cy="124868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29191" y="1587152"/>
                <a:ext cx="745966" cy="357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Network Manager</a:t>
                </a:r>
                <a:endParaRPr lang="en-US" sz="1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958117" y="1981200"/>
              <a:ext cx="774233" cy="714853"/>
              <a:chOff x="271190" y="1728400"/>
              <a:chExt cx="774233" cy="714853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339151" y="1739553"/>
                <a:ext cx="635014" cy="7037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71190" y="1728400"/>
                <a:ext cx="774233" cy="522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Login</a:t>
                </a:r>
              </a:p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CreateEntity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UpdateEntity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…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4212335" y="1352727"/>
            <a:ext cx="1342461" cy="2176857"/>
            <a:chOff x="3733800" y="1143000"/>
            <a:chExt cx="1198626" cy="1943622"/>
          </a:xfrm>
        </p:grpSpPr>
        <p:grpSp>
          <p:nvGrpSpPr>
            <p:cNvPr id="114" name="Group 113"/>
            <p:cNvGrpSpPr/>
            <p:nvPr/>
          </p:nvGrpSpPr>
          <p:grpSpPr>
            <a:xfrm>
              <a:off x="3733800" y="1143000"/>
              <a:ext cx="1198626" cy="1943622"/>
              <a:chOff x="3715752" y="1104378"/>
              <a:chExt cx="1198626" cy="1943622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715752" y="1104378"/>
                <a:ext cx="1198626" cy="19436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722724" y="1130474"/>
                <a:ext cx="1191653" cy="233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World</a:t>
                </a:r>
                <a:endParaRPr lang="en-US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3862306" y="1431994"/>
              <a:ext cx="941419" cy="1463606"/>
              <a:chOff x="3862306" y="1143955"/>
              <a:chExt cx="941419" cy="1463606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3862306" y="1143955"/>
                <a:ext cx="941419" cy="1463606"/>
                <a:chOff x="3862306" y="1143955"/>
                <a:chExt cx="941419" cy="1463606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3862306" y="1143955"/>
                  <a:ext cx="941419" cy="1463606"/>
                  <a:chOff x="892475" y="1425731"/>
                  <a:chExt cx="941419" cy="1463606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92475" y="1425731"/>
                    <a:ext cx="941419" cy="1463606"/>
                    <a:chOff x="50225" y="1521242"/>
                    <a:chExt cx="941419" cy="1463606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50225" y="1544254"/>
                      <a:ext cx="909982" cy="1440594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54822" y="1521242"/>
                      <a:ext cx="936822" cy="4946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Area of </a:t>
                      </a:r>
                    </a:p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Interest</a:t>
                      </a:r>
                    </a:p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Management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1023885" y="1983858"/>
                    <a:ext cx="666717" cy="212786"/>
                    <a:chOff x="336958" y="1731058"/>
                    <a:chExt cx="666717" cy="212786"/>
                  </a:xfrm>
                </p:grpSpPr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339151" y="1739553"/>
                      <a:ext cx="635014" cy="20429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336958" y="1731058"/>
                      <a:ext cx="666717" cy="2061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 smtClean="0">
                          <a:latin typeface="Arial" pitchFamily="34" charset="0"/>
                          <a:cs typeface="Arial" pitchFamily="34" charset="0"/>
                        </a:rPr>
                        <a:t>Actor</a:t>
                      </a:r>
                      <a:endParaRPr lang="en-US" sz="9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09" name="Group 108"/>
                <p:cNvGrpSpPr/>
                <p:nvPr/>
              </p:nvGrpSpPr>
              <p:grpSpPr>
                <a:xfrm>
                  <a:off x="3993715" y="1981200"/>
                  <a:ext cx="666718" cy="210554"/>
                  <a:chOff x="3993715" y="1981200"/>
                  <a:chExt cx="666718" cy="210554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3993715" y="1987463"/>
                    <a:ext cx="635014" cy="20429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3993715" y="1981200"/>
                    <a:ext cx="666718" cy="2061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smtClean="0">
                        <a:latin typeface="Arial" pitchFamily="34" charset="0"/>
                        <a:cs typeface="Arial" pitchFamily="34" charset="0"/>
                      </a:rPr>
                      <a:t>Actor</a:t>
                    </a:r>
                    <a:endParaRPr lang="en-US" sz="9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111" name="TextBox 110"/>
              <p:cNvSpPr txBox="1"/>
              <p:nvPr/>
            </p:nvSpPr>
            <p:spPr>
              <a:xfrm>
                <a:off x="3886200" y="2315917"/>
                <a:ext cx="7742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 smtClean="0">
                    <a:latin typeface="Arial" pitchFamily="34" charset="0"/>
                    <a:cs typeface="Arial" pitchFamily="34" charset="0"/>
                  </a:rPr>
                  <a:t>…</a:t>
                </a:r>
                <a:endParaRPr lang="en-US" sz="8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18" name="TextBox 117"/>
          <p:cNvSpPr txBox="1"/>
          <p:nvPr/>
        </p:nvSpPr>
        <p:spPr>
          <a:xfrm>
            <a:off x="3700271" y="805190"/>
            <a:ext cx="2048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DiVE.Server.dll</a:t>
            </a:r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3700271" y="838200"/>
            <a:ext cx="20482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3925403" y="3593886"/>
            <a:ext cx="1624379" cy="1536192"/>
            <a:chOff x="3477610" y="3428999"/>
            <a:chExt cx="1450338" cy="1416485"/>
          </a:xfrm>
        </p:grpSpPr>
        <p:grpSp>
          <p:nvGrpSpPr>
            <p:cNvPr id="124" name="Group 123"/>
            <p:cNvGrpSpPr/>
            <p:nvPr/>
          </p:nvGrpSpPr>
          <p:grpSpPr>
            <a:xfrm>
              <a:off x="3477610" y="3428999"/>
              <a:ext cx="1450338" cy="1416485"/>
              <a:chOff x="3477610" y="3428999"/>
              <a:chExt cx="1450338" cy="1416485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477610" y="3428999"/>
                <a:ext cx="1450338" cy="141648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477611" y="3488116"/>
                <a:ext cx="1450337" cy="535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User </a:t>
                </a:r>
              </a:p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Authentication</a:t>
                </a:r>
              </a:p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&amp; Persistency</a:t>
                </a:r>
                <a:endParaRPr lang="en-US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7600" y="4198267"/>
              <a:ext cx="1146125" cy="533400"/>
              <a:chOff x="-89887" y="1600200"/>
              <a:chExt cx="1146125" cy="533400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-89887" y="1600200"/>
                <a:ext cx="1146125" cy="533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-89887" y="1662565"/>
                <a:ext cx="1128371" cy="383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MySQL Database</a:t>
                </a:r>
              </a:p>
              <a:p>
                <a:pPr algn="ctr"/>
                <a:r>
                  <a:rPr lang="en-US" sz="105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(NHibernate)</a:t>
                </a:r>
              </a:p>
            </p:txBody>
          </p:sp>
        </p:grpSp>
      </p:grpSp>
      <p:cxnSp>
        <p:nvCxnSpPr>
          <p:cNvPr id="128" name="Straight Connector 127"/>
          <p:cNvCxnSpPr/>
          <p:nvPr/>
        </p:nvCxnSpPr>
        <p:spPr>
          <a:xfrm>
            <a:off x="3700271" y="5215421"/>
            <a:ext cx="20482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3691934" y="5447778"/>
            <a:ext cx="2056596" cy="272729"/>
            <a:chOff x="228600" y="4874459"/>
            <a:chExt cx="1836246" cy="243508"/>
          </a:xfrm>
        </p:grpSpPr>
        <p:sp>
          <p:nvSpPr>
            <p:cNvPr id="133" name="Rectangle 132"/>
            <p:cNvSpPr/>
            <p:nvPr/>
          </p:nvSpPr>
          <p:spPr>
            <a:xfrm>
              <a:off x="228600" y="4874459"/>
              <a:ext cx="1836244" cy="243508"/>
            </a:xfrm>
            <a:prstGeom prst="rect">
              <a:avLst/>
            </a:prstGeom>
            <a:solidFill>
              <a:srgbClr val="A02C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36045" y="4876801"/>
              <a:ext cx="1828801" cy="21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Photon Socket Server 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976501" y="985319"/>
            <a:ext cx="458460" cy="4664420"/>
            <a:chOff x="5308948" y="947524"/>
            <a:chExt cx="409339" cy="4164660"/>
          </a:xfrm>
        </p:grpSpPr>
        <p:sp>
          <p:nvSpPr>
            <p:cNvPr id="138" name="Rectangle 137"/>
            <p:cNvSpPr/>
            <p:nvPr/>
          </p:nvSpPr>
          <p:spPr>
            <a:xfrm>
              <a:off x="5308948" y="947524"/>
              <a:ext cx="409339" cy="4164660"/>
            </a:xfrm>
            <a:prstGeom prst="rect">
              <a:avLst/>
            </a:prstGeom>
            <a:solidFill>
              <a:srgbClr val="779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376537" y="947524"/>
              <a:ext cx="302280" cy="4164659"/>
            </a:xfrm>
            <a:prstGeom prst="rect">
              <a:avLst/>
            </a:prstGeom>
            <a:noFill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DiVE.Client.dll</a:t>
              </a:r>
              <a:endPara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2" name="Rectangle 141"/>
          <p:cNvSpPr/>
          <p:nvPr/>
        </p:nvSpPr>
        <p:spPr>
          <a:xfrm>
            <a:off x="6915286" y="974736"/>
            <a:ext cx="2048256" cy="4675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6485518" y="974737"/>
            <a:ext cx="375513" cy="4675000"/>
            <a:chOff x="5763434" y="938076"/>
            <a:chExt cx="335280" cy="4174107"/>
          </a:xfrm>
        </p:grpSpPr>
        <p:sp>
          <p:nvSpPr>
            <p:cNvPr id="141" name="Rectangle 140"/>
            <p:cNvSpPr/>
            <p:nvPr/>
          </p:nvSpPr>
          <p:spPr>
            <a:xfrm>
              <a:off x="5763434" y="938076"/>
              <a:ext cx="335280" cy="41741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793718" y="938076"/>
              <a:ext cx="302281" cy="4174106"/>
            </a:xfrm>
            <a:prstGeom prst="rect">
              <a:avLst/>
            </a:prstGeom>
            <a:noFill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Adapter</a:t>
              </a:r>
              <a:endPara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2352" y="1033564"/>
            <a:ext cx="14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Traffic Simulator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7074915" y="1386852"/>
            <a:ext cx="1803283" cy="473049"/>
            <a:chOff x="173216" y="1594795"/>
            <a:chExt cx="1610074" cy="422365"/>
          </a:xfrm>
        </p:grpSpPr>
        <p:sp>
          <p:nvSpPr>
            <p:cNvPr id="148" name="Rectangle 147"/>
            <p:cNvSpPr/>
            <p:nvPr/>
          </p:nvSpPr>
          <p:spPr>
            <a:xfrm>
              <a:off x="173216" y="1594795"/>
              <a:ext cx="1605821" cy="4223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78992" y="1701515"/>
              <a:ext cx="1604298" cy="21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Functional Control</a:t>
              </a:r>
              <a:endPara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079678" y="2079904"/>
            <a:ext cx="1827621" cy="1942137"/>
            <a:chOff x="165431" y="1614626"/>
            <a:chExt cx="1631804" cy="1734051"/>
          </a:xfrm>
        </p:grpSpPr>
        <p:sp>
          <p:nvSpPr>
            <p:cNvPr id="151" name="Rectangle 150"/>
            <p:cNvSpPr/>
            <p:nvPr/>
          </p:nvSpPr>
          <p:spPr>
            <a:xfrm>
              <a:off x="165431" y="1614626"/>
              <a:ext cx="1605821" cy="17340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65432" y="1633096"/>
              <a:ext cx="1631803" cy="23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OpenTraffic Middleware</a:t>
              </a:r>
              <a:endParaRPr lang="en-US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079678" y="4243563"/>
            <a:ext cx="1800225" cy="1184258"/>
            <a:chOff x="165431" y="1518595"/>
            <a:chExt cx="1607343" cy="1057374"/>
          </a:xfrm>
        </p:grpSpPr>
        <p:sp>
          <p:nvSpPr>
            <p:cNvPr id="154" name="Rectangle 153"/>
            <p:cNvSpPr/>
            <p:nvPr/>
          </p:nvSpPr>
          <p:spPr>
            <a:xfrm>
              <a:off x="166953" y="1518595"/>
              <a:ext cx="1605821" cy="105737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65431" y="1523966"/>
              <a:ext cx="1605821" cy="21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Logical Modules</a:t>
              </a:r>
              <a:endPara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069734" y="4572000"/>
            <a:ext cx="953855" cy="380689"/>
            <a:chOff x="969668" y="4577437"/>
            <a:chExt cx="851656" cy="339901"/>
          </a:xfrm>
        </p:grpSpPr>
        <p:sp>
          <p:nvSpPr>
            <p:cNvPr id="157" name="Rectangle 156"/>
            <p:cNvSpPr/>
            <p:nvPr/>
          </p:nvSpPr>
          <p:spPr>
            <a:xfrm>
              <a:off x="1039012" y="4577437"/>
              <a:ext cx="719682" cy="331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969668" y="4578784"/>
              <a:ext cx="8516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Road Network</a:t>
              </a:r>
            </a:p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Processing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952401" y="4572000"/>
            <a:ext cx="953855" cy="380689"/>
            <a:chOff x="969668" y="4577437"/>
            <a:chExt cx="851656" cy="339901"/>
          </a:xfrm>
        </p:grpSpPr>
        <p:sp>
          <p:nvSpPr>
            <p:cNvPr id="160" name="Rectangle 159"/>
            <p:cNvSpPr/>
            <p:nvPr/>
          </p:nvSpPr>
          <p:spPr>
            <a:xfrm>
              <a:off x="1039012" y="4577437"/>
              <a:ext cx="719682" cy="331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69668" y="4578784"/>
              <a:ext cx="8516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Traffic</a:t>
              </a:r>
            </a:p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Simulator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070775" y="4992210"/>
            <a:ext cx="953855" cy="380689"/>
            <a:chOff x="969668" y="4577437"/>
            <a:chExt cx="851656" cy="339901"/>
          </a:xfrm>
        </p:grpSpPr>
        <p:sp>
          <p:nvSpPr>
            <p:cNvPr id="163" name="Rectangle 162"/>
            <p:cNvSpPr/>
            <p:nvPr/>
          </p:nvSpPr>
          <p:spPr>
            <a:xfrm>
              <a:off x="1039012" y="4577437"/>
              <a:ext cx="719682" cy="331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969668" y="4578784"/>
              <a:ext cx="8516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Traffic </a:t>
              </a:r>
            </a:p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Control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953443" y="4992210"/>
            <a:ext cx="953855" cy="380689"/>
            <a:chOff x="969668" y="4577437"/>
            <a:chExt cx="851656" cy="339901"/>
          </a:xfrm>
        </p:grpSpPr>
        <p:sp>
          <p:nvSpPr>
            <p:cNvPr id="166" name="Rectangle 165"/>
            <p:cNvSpPr/>
            <p:nvPr/>
          </p:nvSpPr>
          <p:spPr>
            <a:xfrm>
              <a:off x="1039012" y="4577437"/>
              <a:ext cx="719682" cy="331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969668" y="4578784"/>
              <a:ext cx="8516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Traffic</a:t>
              </a:r>
            </a:p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Evaluation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129230" y="2471556"/>
            <a:ext cx="987425" cy="253360"/>
            <a:chOff x="939695" y="4629929"/>
            <a:chExt cx="881629" cy="226214"/>
          </a:xfrm>
        </p:grpSpPr>
        <p:sp>
          <p:nvSpPr>
            <p:cNvPr id="169" name="Rectangle 168"/>
            <p:cNvSpPr/>
            <p:nvPr/>
          </p:nvSpPr>
          <p:spPr>
            <a:xfrm>
              <a:off x="1003028" y="4629929"/>
              <a:ext cx="791650" cy="22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939695" y="4641741"/>
              <a:ext cx="881629" cy="206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Functional API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8111505" y="2477770"/>
            <a:ext cx="712196" cy="255326"/>
            <a:chOff x="1104650" y="4606905"/>
            <a:chExt cx="635889" cy="227970"/>
          </a:xfrm>
        </p:grpSpPr>
        <p:sp>
          <p:nvSpPr>
            <p:cNvPr id="172" name="Rectangle 171"/>
            <p:cNvSpPr/>
            <p:nvPr/>
          </p:nvSpPr>
          <p:spPr>
            <a:xfrm>
              <a:off x="1128500" y="4608661"/>
              <a:ext cx="540707" cy="22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104650" y="4606905"/>
              <a:ext cx="635889" cy="206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Logging</a:t>
              </a: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7151394" y="3581401"/>
            <a:ext cx="1676532" cy="253360"/>
            <a:chOff x="1003027" y="4629929"/>
            <a:chExt cx="1496903" cy="226214"/>
          </a:xfrm>
        </p:grpSpPr>
        <p:sp>
          <p:nvSpPr>
            <p:cNvPr id="178" name="Rectangle 177"/>
            <p:cNvSpPr/>
            <p:nvPr/>
          </p:nvSpPr>
          <p:spPr>
            <a:xfrm>
              <a:off x="1003027" y="4629929"/>
              <a:ext cx="1496903" cy="226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337212" y="4641741"/>
              <a:ext cx="851656" cy="206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Logical API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107017" y="2792483"/>
            <a:ext cx="1749552" cy="712717"/>
            <a:chOff x="6324600" y="2840938"/>
            <a:chExt cx="1562100" cy="636355"/>
          </a:xfrm>
        </p:grpSpPr>
        <p:sp>
          <p:nvSpPr>
            <p:cNvPr id="180" name="Left-Right Arrow 179"/>
            <p:cNvSpPr/>
            <p:nvPr/>
          </p:nvSpPr>
          <p:spPr>
            <a:xfrm>
              <a:off x="6324600" y="2840938"/>
              <a:ext cx="1562100" cy="636355"/>
            </a:xfrm>
            <a:prstGeom prst="leftRightArrow">
              <a:avLst>
                <a:gd name="adj1" fmla="val 69245"/>
                <a:gd name="adj2" fmla="val 306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344433" y="3015628"/>
              <a:ext cx="1512920" cy="32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Workflow Communication Channel</a:t>
              </a:r>
            </a:p>
          </p:txBody>
        </p:sp>
      </p:grpSp>
      <p:cxnSp>
        <p:nvCxnSpPr>
          <p:cNvPr id="184" name="Straight Arrow Connector 183"/>
          <p:cNvCxnSpPr/>
          <p:nvPr/>
        </p:nvCxnSpPr>
        <p:spPr>
          <a:xfrm>
            <a:off x="1859280" y="2515892"/>
            <a:ext cx="27432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1859280" y="3581400"/>
            <a:ext cx="27432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1859280" y="4495800"/>
            <a:ext cx="27432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6778107" y="1630972"/>
            <a:ext cx="331119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833646" y="1976325"/>
            <a:ext cx="338554" cy="3052875"/>
            <a:chOff x="5833646" y="3347925"/>
            <a:chExt cx="338554" cy="3052875"/>
          </a:xfrm>
        </p:grpSpPr>
        <p:sp>
          <p:nvSpPr>
            <p:cNvPr id="136" name="Rectangle 135"/>
            <p:cNvSpPr/>
            <p:nvPr/>
          </p:nvSpPr>
          <p:spPr>
            <a:xfrm flipH="1">
              <a:off x="5878034" y="3347925"/>
              <a:ext cx="211868" cy="3052875"/>
            </a:xfrm>
            <a:prstGeom prst="rect">
              <a:avLst/>
            </a:prstGeom>
            <a:solidFill>
              <a:srgbClr val="A02C82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833646" y="3357468"/>
              <a:ext cx="338554" cy="3043332"/>
            </a:xfrm>
            <a:prstGeom prst="rect">
              <a:avLst/>
            </a:prstGeom>
            <a:noFill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Photon Peer</a:t>
              </a:r>
              <a:endPara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92" name="Straight Arrow Connector 191"/>
          <p:cNvCxnSpPr/>
          <p:nvPr/>
        </p:nvCxnSpPr>
        <p:spPr>
          <a:xfrm>
            <a:off x="6275643" y="3352800"/>
            <a:ext cx="30101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457200" y="2362200"/>
            <a:ext cx="364231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non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7840956" y="1972348"/>
            <a:ext cx="331119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stealth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7421880" y="2819400"/>
            <a:ext cx="27432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stealth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19988" y="2819400"/>
            <a:ext cx="27432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stealth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7879080" y="3505200"/>
            <a:ext cx="27432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stealth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7848600" y="4114800"/>
            <a:ext cx="364231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stealth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457200" y="4255593"/>
            <a:ext cx="2487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stealth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>
            <a:spLocks noChangeAspect="1"/>
          </p:cNvSpPr>
          <p:nvPr/>
        </p:nvSpPr>
        <p:spPr>
          <a:xfrm>
            <a:off x="786113" y="4455465"/>
            <a:ext cx="61448" cy="6144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833736" y="4495800"/>
            <a:ext cx="364231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854017" y="4539683"/>
            <a:ext cx="11605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4440935" y="5807531"/>
            <a:ext cx="893065" cy="517064"/>
            <a:chOff x="296134" y="5498379"/>
            <a:chExt cx="706699" cy="461665"/>
          </a:xfrm>
        </p:grpSpPr>
        <p:sp>
          <p:nvSpPr>
            <p:cNvPr id="210" name="Rounded Rectangular Callout 209"/>
            <p:cNvSpPr/>
            <p:nvPr/>
          </p:nvSpPr>
          <p:spPr>
            <a:xfrm>
              <a:off x="311773" y="5503101"/>
              <a:ext cx="691060" cy="456942"/>
            </a:xfrm>
            <a:prstGeom prst="wedgeRoundRectCallout">
              <a:avLst>
                <a:gd name="adj1" fmla="val -16720"/>
                <a:gd name="adj2" fmla="val -71784"/>
                <a:gd name="adj3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96134" y="5498379"/>
              <a:ext cx="706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Low-level</a:t>
              </a:r>
            </a:p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Network</a:t>
              </a:r>
            </a:p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onnectivity</a:t>
              </a:r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3700272" y="5215421"/>
            <a:ext cx="2048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Performance Counters</a:t>
            </a:r>
          </a:p>
        </p:txBody>
      </p:sp>
      <p:cxnSp>
        <p:nvCxnSpPr>
          <p:cNvPr id="214" name="Curved Connector 213"/>
          <p:cNvCxnSpPr/>
          <p:nvPr/>
        </p:nvCxnSpPr>
        <p:spPr>
          <a:xfrm flipV="1">
            <a:off x="3239977" y="2366035"/>
            <a:ext cx="1273843" cy="302727"/>
          </a:xfrm>
          <a:prstGeom prst="curved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216"/>
          <p:cNvCxnSpPr/>
          <p:nvPr/>
        </p:nvCxnSpPr>
        <p:spPr>
          <a:xfrm flipV="1">
            <a:off x="3252508" y="2522694"/>
            <a:ext cx="1273843" cy="302727"/>
          </a:xfrm>
          <a:prstGeom prst="curved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urved Connector 217"/>
          <p:cNvCxnSpPr/>
          <p:nvPr/>
        </p:nvCxnSpPr>
        <p:spPr>
          <a:xfrm flipV="1">
            <a:off x="5207006" y="2539823"/>
            <a:ext cx="645980" cy="153238"/>
          </a:xfrm>
          <a:prstGeom prst="curved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urved Connector 219"/>
          <p:cNvCxnSpPr/>
          <p:nvPr/>
        </p:nvCxnSpPr>
        <p:spPr>
          <a:xfrm flipV="1">
            <a:off x="5204976" y="2674058"/>
            <a:ext cx="636922" cy="132406"/>
          </a:xfrm>
          <a:prstGeom prst="curved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762000" y="2496861"/>
            <a:ext cx="762000" cy="246339"/>
            <a:chOff x="1798529" y="6187067"/>
            <a:chExt cx="604314" cy="160245"/>
          </a:xfrm>
        </p:grpSpPr>
        <p:sp>
          <p:nvSpPr>
            <p:cNvPr id="225" name="Pentagon 224"/>
            <p:cNvSpPr/>
            <p:nvPr/>
          </p:nvSpPr>
          <p:spPr>
            <a:xfrm>
              <a:off x="1899416" y="6187067"/>
              <a:ext cx="421383" cy="160245"/>
            </a:xfrm>
            <a:prstGeom prst="homePlate">
              <a:avLst>
                <a:gd name="adj" fmla="val 2525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798529" y="6203875"/>
              <a:ext cx="604314" cy="140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API Calls</a:t>
              </a: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838200" y="3053073"/>
            <a:ext cx="635566" cy="299727"/>
            <a:chOff x="1793503" y="6267317"/>
            <a:chExt cx="499434" cy="205989"/>
          </a:xfrm>
        </p:grpSpPr>
        <p:sp>
          <p:nvSpPr>
            <p:cNvPr id="229" name="Pentagon 228"/>
            <p:cNvSpPr/>
            <p:nvPr/>
          </p:nvSpPr>
          <p:spPr>
            <a:xfrm flipH="1">
              <a:off x="1805916" y="6267317"/>
              <a:ext cx="432391" cy="160245"/>
            </a:xfrm>
            <a:prstGeom prst="homePlate">
              <a:avLst>
                <a:gd name="adj" fmla="val 2712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793503" y="6280945"/>
              <a:ext cx="499434" cy="192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Events</a:t>
              </a: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762000" y="4135232"/>
            <a:ext cx="711766" cy="284368"/>
            <a:chOff x="2243766" y="5953651"/>
            <a:chExt cx="499434" cy="125425"/>
          </a:xfrm>
        </p:grpSpPr>
        <p:sp>
          <p:nvSpPr>
            <p:cNvPr id="231" name="Rounded Rectangular Callout 230"/>
            <p:cNvSpPr/>
            <p:nvPr/>
          </p:nvSpPr>
          <p:spPr>
            <a:xfrm>
              <a:off x="2316119" y="5953651"/>
              <a:ext cx="331048" cy="113060"/>
            </a:xfrm>
            <a:prstGeom prst="wedgeRoundRectCallout">
              <a:avLst>
                <a:gd name="adj1" fmla="val -30292"/>
                <a:gd name="adj2" fmla="val 88214"/>
                <a:gd name="adj3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243766" y="5966288"/>
              <a:ext cx="499434" cy="112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extends</a:t>
              </a:r>
            </a:p>
          </p:txBody>
        </p:sp>
      </p:grpSp>
      <p:grpSp>
        <p:nvGrpSpPr>
          <p:cNvPr id="203" name="Group 202"/>
          <p:cNvGrpSpPr/>
          <p:nvPr/>
        </p:nvGrpSpPr>
        <p:grpSpPr>
          <a:xfrm rot="10800000">
            <a:off x="2971801" y="1981200"/>
            <a:ext cx="338554" cy="3052875"/>
            <a:chOff x="5833646" y="3347925"/>
            <a:chExt cx="338554" cy="3052875"/>
          </a:xfrm>
        </p:grpSpPr>
        <p:sp>
          <p:nvSpPr>
            <p:cNvPr id="205" name="Rectangle 204"/>
            <p:cNvSpPr/>
            <p:nvPr/>
          </p:nvSpPr>
          <p:spPr>
            <a:xfrm flipH="1">
              <a:off x="5878034" y="3347925"/>
              <a:ext cx="211868" cy="3052875"/>
            </a:xfrm>
            <a:prstGeom prst="rect">
              <a:avLst/>
            </a:prstGeom>
            <a:solidFill>
              <a:srgbClr val="A02C82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833646" y="3357468"/>
              <a:ext cx="338554" cy="3043332"/>
            </a:xfrm>
            <a:prstGeom prst="rect">
              <a:avLst/>
            </a:prstGeom>
            <a:noFill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Photon Peer</a:t>
              </a:r>
              <a:endPara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16" name="Straight Arrow Connector 215"/>
          <p:cNvCxnSpPr/>
          <p:nvPr/>
        </p:nvCxnSpPr>
        <p:spPr>
          <a:xfrm>
            <a:off x="6022242" y="2362200"/>
            <a:ext cx="22615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6019800" y="4503441"/>
            <a:ext cx="22615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2898042" y="2362200"/>
            <a:ext cx="22615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2895600" y="4495800"/>
            <a:ext cx="22615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326135" y="5791200"/>
            <a:ext cx="893065" cy="517064"/>
            <a:chOff x="296134" y="5498379"/>
            <a:chExt cx="706699" cy="461665"/>
          </a:xfrm>
        </p:grpSpPr>
        <p:sp>
          <p:nvSpPr>
            <p:cNvPr id="223" name="Rounded Rectangular Callout 222"/>
            <p:cNvSpPr/>
            <p:nvPr/>
          </p:nvSpPr>
          <p:spPr>
            <a:xfrm>
              <a:off x="311773" y="5503101"/>
              <a:ext cx="691060" cy="456942"/>
            </a:xfrm>
            <a:prstGeom prst="wedgeRoundRectCallout">
              <a:avLst>
                <a:gd name="adj1" fmla="val -16720"/>
                <a:gd name="adj2" fmla="val -71784"/>
                <a:gd name="adj3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96134" y="5498379"/>
              <a:ext cx="706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Graphics</a:t>
              </a:r>
            </a:p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Physics</a:t>
              </a:r>
            </a:p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Sound</a:t>
              </a:r>
            </a:p>
          </p:txBody>
        </p:sp>
      </p:grpSp>
      <p:sp>
        <p:nvSpPr>
          <p:cNvPr id="234" name="Oval 233"/>
          <p:cNvSpPr>
            <a:spLocks noChangeAspect="1"/>
          </p:cNvSpPr>
          <p:nvPr/>
        </p:nvSpPr>
        <p:spPr>
          <a:xfrm>
            <a:off x="883919" y="4598253"/>
            <a:ext cx="61448" cy="6144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5823" y="457200"/>
            <a:ext cx="8951977" cy="5867395"/>
            <a:chOff x="115823" y="457200"/>
            <a:chExt cx="8951977" cy="5867395"/>
          </a:xfrm>
        </p:grpSpPr>
        <p:grpSp>
          <p:nvGrpSpPr>
            <p:cNvPr id="16" name="Group 15"/>
            <p:cNvGrpSpPr/>
            <p:nvPr/>
          </p:nvGrpSpPr>
          <p:grpSpPr>
            <a:xfrm>
              <a:off x="3691934" y="521501"/>
              <a:ext cx="2056593" cy="5205984"/>
              <a:chOff x="373556" y="533400"/>
              <a:chExt cx="1836244" cy="46482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81000" y="533400"/>
                <a:ext cx="1828800" cy="4648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3556" y="544024"/>
                <a:ext cx="1836244" cy="247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Server</a:t>
                </a:r>
                <a:endPara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3925153" y="1054607"/>
              <a:ext cx="1342461" cy="2133600"/>
              <a:chOff x="3477387" y="838200"/>
              <a:chExt cx="1198626" cy="1905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477387" y="838200"/>
                <a:ext cx="1198626" cy="1905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477611" y="838200"/>
                <a:ext cx="1198402" cy="233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World</a:t>
                </a:r>
                <a:endParaRPr lang="en-US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57199" y="459539"/>
              <a:ext cx="3072384" cy="4723769"/>
              <a:chOff x="381000" y="478077"/>
              <a:chExt cx="2743200" cy="421765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81000" y="533400"/>
                <a:ext cx="2743200" cy="416232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81000" y="478077"/>
                <a:ext cx="2743200" cy="247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User Client #n</a:t>
                </a:r>
                <a:endPara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85502" y="637400"/>
              <a:ext cx="3073393" cy="4808853"/>
              <a:chOff x="380099" y="490745"/>
              <a:chExt cx="2744101" cy="4293618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81000" y="533400"/>
                <a:ext cx="2743200" cy="4250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0099" y="490745"/>
                <a:ext cx="2744101" cy="247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User Client #2</a:t>
                </a:r>
                <a:endPara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15823" y="866000"/>
              <a:ext cx="3072384" cy="4865133"/>
              <a:chOff x="381000" y="519488"/>
              <a:chExt cx="2743200" cy="434386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81000" y="533400"/>
                <a:ext cx="2743200" cy="432995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1000" y="519488"/>
                <a:ext cx="2743200" cy="247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User Client #1</a:t>
                </a:r>
                <a:endPara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028688" y="457200"/>
              <a:ext cx="768096" cy="310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Server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919216" y="519162"/>
              <a:ext cx="3148584" cy="5205984"/>
              <a:chOff x="381000" y="533400"/>
              <a:chExt cx="2811236" cy="4648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81000" y="533400"/>
                <a:ext cx="2811236" cy="4648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85712" y="541256"/>
                <a:ext cx="2738488" cy="247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Traffic Client</a:t>
                </a:r>
                <a:endPara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19778" y="1124089"/>
              <a:ext cx="1878353" cy="4525649"/>
              <a:chOff x="125417" y="1071425"/>
              <a:chExt cx="754380" cy="404075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25417" y="1071425"/>
                <a:ext cx="754380" cy="404075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25417" y="1156346"/>
                <a:ext cx="754380" cy="247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Driving Simulator</a:t>
                </a:r>
                <a:endPara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286001" y="1118906"/>
              <a:ext cx="859453" cy="4530832"/>
              <a:chOff x="2013856" y="1066800"/>
              <a:chExt cx="767368" cy="404538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013856" y="1066800"/>
                <a:ext cx="767368" cy="40453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5400000">
                <a:off x="287304" y="2977418"/>
                <a:ext cx="4022209" cy="247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DiVE.Client.dll</a:t>
                </a:r>
                <a:endPara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04800" y="1578589"/>
              <a:ext cx="1619297" cy="514082"/>
              <a:chOff x="136118" y="1600200"/>
              <a:chExt cx="701273" cy="45900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8088" y="1600200"/>
                <a:ext cx="654256" cy="45900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36118" y="1728400"/>
                <a:ext cx="701273" cy="233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User Input</a:t>
                </a:r>
                <a:endParaRPr lang="en-US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1711" y="2321271"/>
              <a:ext cx="1510730" cy="879129"/>
              <a:chOff x="161606" y="2362200"/>
              <a:chExt cx="671414" cy="78493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61606" y="2362200"/>
                <a:ext cx="671414" cy="78493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86267" y="2626344"/>
                <a:ext cx="646753" cy="384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Driving Simulator Logic</a:t>
                </a:r>
                <a:endParaRPr lang="en-US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01712" y="3283613"/>
              <a:ext cx="1510729" cy="768095"/>
              <a:chOff x="129111" y="3124200"/>
              <a:chExt cx="724251" cy="6858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29111" y="3124200"/>
                <a:ext cx="724251" cy="685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5875">
                <a:solidFill>
                  <a:schemeClr val="accent4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0112" y="3254010"/>
                <a:ext cx="629987" cy="494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Prediction Model for Remote Entities</a:t>
                </a:r>
                <a:endParaRPr lang="en-US" sz="1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08096" y="4256902"/>
              <a:ext cx="1168304" cy="468567"/>
              <a:chOff x="297493" y="3868579"/>
              <a:chExt cx="464507" cy="41836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297493" y="3886200"/>
                <a:ext cx="464507" cy="4007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04799" y="3868579"/>
                <a:ext cx="447070" cy="2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Car</a:t>
                </a:r>
                <a:endParaRPr lang="en-US" sz="1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89704" y="4539689"/>
              <a:ext cx="1132494" cy="403261"/>
              <a:chOff x="297493" y="4121066"/>
              <a:chExt cx="540707" cy="36005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97493" y="4121066"/>
                <a:ext cx="540707" cy="3600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04800" y="4134187"/>
                <a:ext cx="527545" cy="2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Avatar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401712" y="5029200"/>
              <a:ext cx="1510730" cy="526083"/>
              <a:chOff x="195548" y="4768765"/>
              <a:chExt cx="604267" cy="46971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95548" y="4768765"/>
                <a:ext cx="604267" cy="469716"/>
              </a:xfrm>
              <a:prstGeom prst="rect">
                <a:avLst/>
              </a:prstGeom>
              <a:solidFill>
                <a:srgbClr val="A02C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7699" y="4904836"/>
                <a:ext cx="542440" cy="247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Unity3D</a:t>
                </a: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4212335" y="1352727"/>
              <a:ext cx="1342461" cy="2176857"/>
              <a:chOff x="3733800" y="1143000"/>
              <a:chExt cx="1198626" cy="1943622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3733800" y="1143000"/>
                <a:ext cx="1198626" cy="1943622"/>
                <a:chOff x="3715752" y="1104378"/>
                <a:chExt cx="1198626" cy="1943622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3715752" y="1104378"/>
                  <a:ext cx="1198626" cy="194362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3722724" y="1130474"/>
                  <a:ext cx="1191653" cy="233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World</a:t>
                  </a:r>
                  <a:endParaRPr lang="en-US" sz="11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3862306" y="1431994"/>
                <a:ext cx="941419" cy="1463606"/>
                <a:chOff x="3862306" y="1143955"/>
                <a:chExt cx="941419" cy="1463606"/>
              </a:xfrm>
            </p:grpSpPr>
            <p:grpSp>
              <p:nvGrpSpPr>
                <p:cNvPr id="110" name="Group 109"/>
                <p:cNvGrpSpPr/>
                <p:nvPr/>
              </p:nvGrpSpPr>
              <p:grpSpPr>
                <a:xfrm>
                  <a:off x="3862306" y="1143955"/>
                  <a:ext cx="941419" cy="1463606"/>
                  <a:chOff x="3862306" y="1143955"/>
                  <a:chExt cx="941419" cy="1463606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3862306" y="1143955"/>
                    <a:ext cx="941419" cy="1463606"/>
                    <a:chOff x="892475" y="1425731"/>
                    <a:chExt cx="941419" cy="1463606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892475" y="1425731"/>
                      <a:ext cx="941419" cy="1463606"/>
                      <a:chOff x="50225" y="1521242"/>
                      <a:chExt cx="941419" cy="1463606"/>
                    </a:xfrm>
                  </p:grpSpPr>
                  <p:sp>
                    <p:nvSpPr>
                      <p:cNvPr id="55" name="Rectangle 54"/>
                      <p:cNvSpPr/>
                      <p:nvPr/>
                    </p:nvSpPr>
                    <p:spPr>
                      <a:xfrm>
                        <a:off x="50225" y="1544254"/>
                        <a:ext cx="909982" cy="144059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TextBox 55"/>
                      <p:cNvSpPr txBox="1"/>
                      <p:nvPr/>
                    </p:nvSpPr>
                    <p:spPr>
                      <a:xfrm>
                        <a:off x="54822" y="1521242"/>
                        <a:ext cx="936822" cy="49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b="1" dirty="0" smtClean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Area of </a:t>
                        </a:r>
                      </a:p>
                      <a:p>
                        <a:pPr algn="ctr"/>
                        <a:r>
                          <a:rPr lang="en-US" sz="1000" b="1" dirty="0" smtClean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Interest</a:t>
                        </a:r>
                      </a:p>
                      <a:p>
                        <a:pPr algn="ctr"/>
                        <a:r>
                          <a:rPr lang="en-US" sz="1000" b="1" dirty="0" smtClean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rPr>
                          <a:t>Management</a:t>
                        </a:r>
                        <a:endParaRPr lang="en-US" sz="10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  <p:grpSp>
                  <p:nvGrpSpPr>
                    <p:cNvPr id="73" name="Group 72"/>
                    <p:cNvGrpSpPr/>
                    <p:nvPr/>
                  </p:nvGrpSpPr>
                  <p:grpSpPr>
                    <a:xfrm>
                      <a:off x="1023885" y="1983858"/>
                      <a:ext cx="666717" cy="212786"/>
                      <a:chOff x="336958" y="1731058"/>
                      <a:chExt cx="666717" cy="212786"/>
                    </a:xfrm>
                  </p:grpSpPr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339151" y="1739553"/>
                        <a:ext cx="635014" cy="20429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336958" y="1731058"/>
                        <a:ext cx="666717" cy="2061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900" dirty="0" smtClean="0">
                            <a:latin typeface="Arial" pitchFamily="34" charset="0"/>
                            <a:cs typeface="Arial" pitchFamily="34" charset="0"/>
                          </a:rPr>
                          <a:t>Actor</a:t>
                        </a:r>
                        <a:endParaRPr lang="en-US" sz="900" dirty="0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3993715" y="1981200"/>
                    <a:ext cx="666718" cy="210554"/>
                    <a:chOff x="3993715" y="1981200"/>
                    <a:chExt cx="666718" cy="210554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3993715" y="1987463"/>
                      <a:ext cx="635014" cy="20429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3993715" y="1981200"/>
                      <a:ext cx="666718" cy="2061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 smtClean="0">
                          <a:latin typeface="Arial" pitchFamily="34" charset="0"/>
                          <a:cs typeface="Arial" pitchFamily="34" charset="0"/>
                        </a:rPr>
                        <a:t>Actor</a:t>
                      </a:r>
                      <a:endParaRPr lang="en-US" sz="9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sp>
              <p:nvSpPr>
                <p:cNvPr id="111" name="TextBox 110"/>
                <p:cNvSpPr txBox="1"/>
                <p:nvPr/>
              </p:nvSpPr>
              <p:spPr>
                <a:xfrm>
                  <a:off x="3886200" y="2315917"/>
                  <a:ext cx="7742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Arial" pitchFamily="34" charset="0"/>
                      <a:cs typeface="Arial" pitchFamily="34" charset="0"/>
                    </a:rPr>
                    <a:t>…</a:t>
                  </a:r>
                  <a:endParaRPr lang="en-US" sz="8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18" name="TextBox 117"/>
            <p:cNvSpPr txBox="1"/>
            <p:nvPr/>
          </p:nvSpPr>
          <p:spPr>
            <a:xfrm>
              <a:off x="3700271" y="805190"/>
              <a:ext cx="20482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DiVE.Server.dll</a:t>
              </a:r>
              <a:endPara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3700271" y="838200"/>
              <a:ext cx="204825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>
              <a:off x="3925403" y="3593886"/>
              <a:ext cx="1624379" cy="1536192"/>
              <a:chOff x="3477610" y="3428999"/>
              <a:chExt cx="1450338" cy="1416485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477610" y="3428999"/>
                <a:ext cx="1450338" cy="141648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477611" y="3488116"/>
                <a:ext cx="1450337" cy="535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User </a:t>
                </a:r>
              </a:p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Authentication</a:t>
                </a:r>
              </a:p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&amp; Persistency</a:t>
                </a:r>
                <a:endParaRPr lang="en-US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91934" y="5447778"/>
              <a:ext cx="2056596" cy="272729"/>
              <a:chOff x="228600" y="4874459"/>
              <a:chExt cx="1836246" cy="243508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28600" y="4874459"/>
                <a:ext cx="1836244" cy="243508"/>
              </a:xfrm>
              <a:prstGeom prst="rect">
                <a:avLst/>
              </a:prstGeom>
              <a:solidFill>
                <a:srgbClr val="A02C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36045" y="4876801"/>
                <a:ext cx="1828801" cy="2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Photon Socket Server </a:t>
                </a: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5976502" y="985319"/>
              <a:ext cx="801606" cy="4664419"/>
              <a:chOff x="5308948" y="947524"/>
              <a:chExt cx="715719" cy="4164659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5308948" y="1009388"/>
                <a:ext cx="715719" cy="4102795"/>
              </a:xfrm>
              <a:prstGeom prst="rect">
                <a:avLst/>
              </a:prstGeom>
              <a:solidFill>
                <a:srgbClr val="779D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5524234" y="947524"/>
                <a:ext cx="329760" cy="4164659"/>
              </a:xfrm>
              <a:prstGeom prst="rect">
                <a:avLst/>
              </a:prstGeom>
              <a:noFill/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DiVE.Client.dll</a:t>
                </a:r>
                <a:endPara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2" name="Rectangle 141"/>
            <p:cNvSpPr/>
            <p:nvPr/>
          </p:nvSpPr>
          <p:spPr>
            <a:xfrm>
              <a:off x="6915286" y="1054606"/>
              <a:ext cx="2048256" cy="4595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915286" y="1094601"/>
              <a:ext cx="2048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Traffic Simulator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7074915" y="1445431"/>
              <a:ext cx="1803283" cy="473049"/>
              <a:chOff x="173216" y="1594795"/>
              <a:chExt cx="1610074" cy="422365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73216" y="1594795"/>
                <a:ext cx="1605821" cy="4223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78992" y="1701515"/>
                <a:ext cx="1604298" cy="2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Functional Control</a:t>
                </a:r>
                <a:endParaRPr lang="en-US" sz="1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7079678" y="2138483"/>
              <a:ext cx="1827621" cy="1942137"/>
              <a:chOff x="165431" y="1614626"/>
              <a:chExt cx="1631804" cy="1734051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65431" y="1614626"/>
                <a:ext cx="1605821" cy="173405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65432" y="1633096"/>
                <a:ext cx="1631803" cy="233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OpenTraffic Middleware</a:t>
                </a:r>
                <a:endParaRPr lang="en-US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7079678" y="4302142"/>
              <a:ext cx="1800225" cy="1184258"/>
              <a:chOff x="165431" y="1518595"/>
              <a:chExt cx="1607343" cy="1057374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66953" y="1518595"/>
                <a:ext cx="1605821" cy="105737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65431" y="1523966"/>
                <a:ext cx="1605821" cy="2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Logical Modules</a:t>
                </a:r>
                <a:endParaRPr lang="en-US" sz="1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7069734" y="4630579"/>
              <a:ext cx="953855" cy="380689"/>
              <a:chOff x="969668" y="4577437"/>
              <a:chExt cx="851656" cy="33990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1039012" y="4577437"/>
                <a:ext cx="719682" cy="3311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969668" y="4578784"/>
                <a:ext cx="8516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latin typeface="Arial" pitchFamily="34" charset="0"/>
                    <a:cs typeface="Arial" pitchFamily="34" charset="0"/>
                  </a:rPr>
                  <a:t>Road Network</a:t>
                </a:r>
              </a:p>
              <a:p>
                <a:pPr algn="ctr"/>
                <a:r>
                  <a:rPr lang="en-US" sz="900" dirty="0" smtClean="0">
                    <a:latin typeface="Arial" pitchFamily="34" charset="0"/>
                    <a:cs typeface="Arial" pitchFamily="34" charset="0"/>
                  </a:rPr>
                  <a:t>Processing</a:t>
                </a: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7952401" y="4630579"/>
              <a:ext cx="953855" cy="380689"/>
              <a:chOff x="969668" y="4577437"/>
              <a:chExt cx="851656" cy="339901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1039012" y="4577437"/>
                <a:ext cx="719682" cy="3311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969668" y="4578784"/>
                <a:ext cx="8516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latin typeface="Arial" pitchFamily="34" charset="0"/>
                    <a:cs typeface="Arial" pitchFamily="34" charset="0"/>
                  </a:rPr>
                  <a:t>Traffic</a:t>
                </a:r>
              </a:p>
              <a:p>
                <a:pPr algn="ctr"/>
                <a:r>
                  <a:rPr lang="en-US" sz="900" dirty="0" smtClean="0">
                    <a:latin typeface="Arial" pitchFamily="34" charset="0"/>
                    <a:cs typeface="Arial" pitchFamily="34" charset="0"/>
                  </a:rPr>
                  <a:t>Simulator</a:t>
                </a: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7070775" y="5050789"/>
              <a:ext cx="953855" cy="380689"/>
              <a:chOff x="969668" y="4577437"/>
              <a:chExt cx="851656" cy="339901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039012" y="4577437"/>
                <a:ext cx="719682" cy="3311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969668" y="4578784"/>
                <a:ext cx="8516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latin typeface="Arial" pitchFamily="34" charset="0"/>
                    <a:cs typeface="Arial" pitchFamily="34" charset="0"/>
                  </a:rPr>
                  <a:t>Traffic </a:t>
                </a:r>
              </a:p>
              <a:p>
                <a:pPr algn="ctr"/>
                <a:r>
                  <a:rPr lang="en-US" sz="900" dirty="0" smtClean="0">
                    <a:latin typeface="Arial" pitchFamily="34" charset="0"/>
                    <a:cs typeface="Arial" pitchFamily="34" charset="0"/>
                  </a:rPr>
                  <a:t>Control</a:t>
                </a: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7953443" y="5050789"/>
              <a:ext cx="953855" cy="380689"/>
              <a:chOff x="969668" y="4577437"/>
              <a:chExt cx="851656" cy="339901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1039012" y="4577437"/>
                <a:ext cx="719682" cy="3311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969668" y="4578784"/>
                <a:ext cx="8516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latin typeface="Arial" pitchFamily="34" charset="0"/>
                    <a:cs typeface="Arial" pitchFamily="34" charset="0"/>
                  </a:rPr>
                  <a:t>Traffic</a:t>
                </a:r>
              </a:p>
              <a:p>
                <a:pPr algn="ctr"/>
                <a:r>
                  <a:rPr lang="en-US" sz="900" dirty="0" smtClean="0">
                    <a:latin typeface="Arial" pitchFamily="34" charset="0"/>
                    <a:cs typeface="Arial" pitchFamily="34" charset="0"/>
                  </a:rPr>
                  <a:t>Evaluation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7129230" y="2530135"/>
              <a:ext cx="987425" cy="253360"/>
              <a:chOff x="939695" y="4629929"/>
              <a:chExt cx="881629" cy="226214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1003028" y="4629929"/>
                <a:ext cx="791650" cy="2262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939695" y="4641741"/>
                <a:ext cx="881629" cy="20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latin typeface="Arial" pitchFamily="34" charset="0"/>
                    <a:cs typeface="Arial" pitchFamily="34" charset="0"/>
                  </a:rPr>
                  <a:t>Functional API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8111505" y="2536349"/>
              <a:ext cx="712196" cy="255326"/>
              <a:chOff x="1104650" y="4606905"/>
              <a:chExt cx="635889" cy="22797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1128500" y="4608661"/>
                <a:ext cx="540707" cy="2262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104650" y="4606905"/>
                <a:ext cx="635889" cy="20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latin typeface="Arial" pitchFamily="34" charset="0"/>
                    <a:cs typeface="Arial" pitchFamily="34" charset="0"/>
                  </a:rPr>
                  <a:t>Logging</a:t>
                </a: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7151394" y="3639980"/>
              <a:ext cx="1676532" cy="253360"/>
              <a:chOff x="1003027" y="4629929"/>
              <a:chExt cx="1496903" cy="226214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003027" y="4629929"/>
                <a:ext cx="1496903" cy="2262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1337212" y="4641741"/>
                <a:ext cx="851656" cy="206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latin typeface="Arial" pitchFamily="34" charset="0"/>
                    <a:cs typeface="Arial" pitchFamily="34" charset="0"/>
                  </a:rPr>
                  <a:t>Logical API</a:t>
                </a: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7107017" y="2851062"/>
              <a:ext cx="1749552" cy="712717"/>
              <a:chOff x="6324600" y="2840938"/>
              <a:chExt cx="1562100" cy="636355"/>
            </a:xfrm>
          </p:grpSpPr>
          <p:sp>
            <p:nvSpPr>
              <p:cNvPr id="180" name="Left-Right Arrow 179"/>
              <p:cNvSpPr/>
              <p:nvPr/>
            </p:nvSpPr>
            <p:spPr>
              <a:xfrm>
                <a:off x="6324600" y="2840938"/>
                <a:ext cx="1562100" cy="636355"/>
              </a:xfrm>
              <a:prstGeom prst="leftRightArrow">
                <a:avLst>
                  <a:gd name="adj1" fmla="val 69245"/>
                  <a:gd name="adj2" fmla="val 3067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344433" y="3015628"/>
                <a:ext cx="1512920" cy="329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latin typeface="Arial" pitchFamily="34" charset="0"/>
                    <a:cs typeface="Arial" pitchFamily="34" charset="0"/>
                  </a:rPr>
                  <a:t>Workflow Communication Channel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833646" y="1976325"/>
              <a:ext cx="338554" cy="3052875"/>
              <a:chOff x="5833646" y="3347925"/>
              <a:chExt cx="338554" cy="3052875"/>
            </a:xfrm>
          </p:grpSpPr>
          <p:sp>
            <p:nvSpPr>
              <p:cNvPr id="136" name="Rectangle 135"/>
              <p:cNvSpPr/>
              <p:nvPr/>
            </p:nvSpPr>
            <p:spPr>
              <a:xfrm flipH="1">
                <a:off x="5878034" y="3347925"/>
                <a:ext cx="211868" cy="3052875"/>
              </a:xfrm>
              <a:prstGeom prst="rect">
                <a:avLst/>
              </a:prstGeom>
              <a:solidFill>
                <a:srgbClr val="A02C82"/>
              </a:solidFill>
              <a:ln>
                <a:noFill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5833646" y="3357468"/>
                <a:ext cx="338554" cy="3043332"/>
              </a:xfrm>
              <a:prstGeom prst="rect">
                <a:avLst/>
              </a:prstGeom>
              <a:noFill/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Photon Peer</a:t>
                </a:r>
                <a:endParaRPr lang="en-US" sz="1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93" name="Straight Arrow Connector 192"/>
            <p:cNvCxnSpPr/>
            <p:nvPr/>
          </p:nvCxnSpPr>
          <p:spPr>
            <a:xfrm>
              <a:off x="1007369" y="2245071"/>
              <a:ext cx="364231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stealth"/>
              <a:tailEnd type="none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7840956" y="2030927"/>
              <a:ext cx="331119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stealth"/>
              <a:tailEnd type="stealth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7421880" y="2877979"/>
              <a:ext cx="274320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stealth"/>
              <a:tailEnd type="stealth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8319988" y="2877979"/>
              <a:ext cx="274320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stealth"/>
              <a:tailEnd type="stealth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7879080" y="3563779"/>
              <a:ext cx="274320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stealth"/>
              <a:tailEnd type="stealth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7848600" y="4173379"/>
              <a:ext cx="364231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stealth"/>
              <a:tailEnd type="stealth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990600" y="4114800"/>
              <a:ext cx="365760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stealth"/>
              <a:tailEnd type="stealth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oup 208"/>
            <p:cNvGrpSpPr/>
            <p:nvPr/>
          </p:nvGrpSpPr>
          <p:grpSpPr>
            <a:xfrm>
              <a:off x="4440935" y="5807531"/>
              <a:ext cx="893065" cy="517064"/>
              <a:chOff x="296134" y="5498379"/>
              <a:chExt cx="706699" cy="461665"/>
            </a:xfrm>
          </p:grpSpPr>
          <p:sp>
            <p:nvSpPr>
              <p:cNvPr id="210" name="Rounded Rectangular Callout 209"/>
              <p:cNvSpPr/>
              <p:nvPr/>
            </p:nvSpPr>
            <p:spPr>
              <a:xfrm>
                <a:off x="311773" y="5503101"/>
                <a:ext cx="691060" cy="456942"/>
              </a:xfrm>
              <a:prstGeom prst="wedgeRoundRectCallout">
                <a:avLst>
                  <a:gd name="adj1" fmla="val -16720"/>
                  <a:gd name="adj2" fmla="val -71784"/>
                  <a:gd name="adj3" fmla="val 1666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296134" y="5498379"/>
                <a:ext cx="706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Low-level</a:t>
                </a:r>
              </a:p>
              <a:p>
                <a:pPr algn="ctr"/>
                <a:r>
                  <a:rPr lang="en-US" sz="9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Network</a:t>
                </a:r>
              </a:p>
              <a:p>
                <a:pPr algn="ctr"/>
                <a:r>
                  <a:rPr lang="en-US" sz="9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r>
                  <a:rPr lang="en-US" sz="9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onnectivity</a:t>
                </a:r>
              </a:p>
            </p:txBody>
          </p:sp>
        </p:grpSp>
        <p:cxnSp>
          <p:nvCxnSpPr>
            <p:cNvPr id="214" name="Curved Connector 213"/>
            <p:cNvCxnSpPr/>
            <p:nvPr/>
          </p:nvCxnSpPr>
          <p:spPr>
            <a:xfrm flipV="1">
              <a:off x="3239977" y="2366035"/>
              <a:ext cx="1273843" cy="302727"/>
            </a:xfrm>
            <a:prstGeom prst="curvedConnector3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urved Connector 216"/>
            <p:cNvCxnSpPr/>
            <p:nvPr/>
          </p:nvCxnSpPr>
          <p:spPr>
            <a:xfrm flipV="1">
              <a:off x="3252508" y="2522694"/>
              <a:ext cx="1273843" cy="302727"/>
            </a:xfrm>
            <a:prstGeom prst="curvedConnector3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urved Connector 217"/>
            <p:cNvCxnSpPr/>
            <p:nvPr/>
          </p:nvCxnSpPr>
          <p:spPr>
            <a:xfrm flipV="1">
              <a:off x="5207006" y="2539823"/>
              <a:ext cx="645980" cy="153238"/>
            </a:xfrm>
            <a:prstGeom prst="curvedConnector3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urved Connector 219"/>
            <p:cNvCxnSpPr/>
            <p:nvPr/>
          </p:nvCxnSpPr>
          <p:spPr>
            <a:xfrm flipV="1">
              <a:off x="5204976" y="2674058"/>
              <a:ext cx="636922" cy="132406"/>
            </a:xfrm>
            <a:prstGeom prst="curvedConnector3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 226"/>
            <p:cNvGrpSpPr/>
            <p:nvPr/>
          </p:nvGrpSpPr>
          <p:grpSpPr>
            <a:xfrm>
              <a:off x="1676400" y="2438400"/>
              <a:ext cx="762000" cy="246339"/>
              <a:chOff x="1798529" y="6187067"/>
              <a:chExt cx="604314" cy="160245"/>
            </a:xfrm>
          </p:grpSpPr>
          <p:sp>
            <p:nvSpPr>
              <p:cNvPr id="225" name="Pentagon 224"/>
              <p:cNvSpPr/>
              <p:nvPr/>
            </p:nvSpPr>
            <p:spPr>
              <a:xfrm>
                <a:off x="1899416" y="6187067"/>
                <a:ext cx="421383" cy="160245"/>
              </a:xfrm>
              <a:prstGeom prst="homePlate">
                <a:avLst>
                  <a:gd name="adj" fmla="val 2525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798529" y="6203875"/>
                <a:ext cx="604314" cy="140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API Calls</a:t>
                </a: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 rot="10800000">
              <a:off x="2971801" y="1981200"/>
              <a:ext cx="338554" cy="3052875"/>
              <a:chOff x="5833646" y="3347925"/>
              <a:chExt cx="338554" cy="3052875"/>
            </a:xfrm>
          </p:grpSpPr>
          <p:sp>
            <p:nvSpPr>
              <p:cNvPr id="205" name="Rectangle 204"/>
              <p:cNvSpPr/>
              <p:nvPr/>
            </p:nvSpPr>
            <p:spPr>
              <a:xfrm flipH="1">
                <a:off x="5878034" y="3347925"/>
                <a:ext cx="211868" cy="3052875"/>
              </a:xfrm>
              <a:prstGeom prst="rect">
                <a:avLst/>
              </a:prstGeom>
              <a:solidFill>
                <a:srgbClr val="A02C82"/>
              </a:solidFill>
              <a:ln>
                <a:noFill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833646" y="3357468"/>
                <a:ext cx="338554" cy="3043332"/>
              </a:xfrm>
              <a:prstGeom prst="rect">
                <a:avLst/>
              </a:prstGeom>
              <a:noFill/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Photon Peer</a:t>
                </a:r>
                <a:endParaRPr lang="en-US" sz="1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859535" y="5791200"/>
              <a:ext cx="893065" cy="517064"/>
              <a:chOff x="296134" y="5498379"/>
              <a:chExt cx="706699" cy="461665"/>
            </a:xfrm>
          </p:grpSpPr>
          <p:sp>
            <p:nvSpPr>
              <p:cNvPr id="223" name="Rounded Rectangular Callout 222"/>
              <p:cNvSpPr/>
              <p:nvPr/>
            </p:nvSpPr>
            <p:spPr>
              <a:xfrm>
                <a:off x="311773" y="5503101"/>
                <a:ext cx="691060" cy="456942"/>
              </a:xfrm>
              <a:prstGeom prst="wedgeRoundRectCallout">
                <a:avLst>
                  <a:gd name="adj1" fmla="val -16720"/>
                  <a:gd name="adj2" fmla="val -71784"/>
                  <a:gd name="adj3" fmla="val 1666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296134" y="5498379"/>
                <a:ext cx="706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Graphics</a:t>
                </a:r>
              </a:p>
              <a:p>
                <a:pPr algn="ctr"/>
                <a:r>
                  <a:rPr lang="en-US" sz="9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Physics</a:t>
                </a:r>
              </a:p>
              <a:p>
                <a:pPr algn="ctr"/>
                <a:r>
                  <a:rPr lang="en-US" sz="9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Sound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600200" y="4419600"/>
              <a:ext cx="779142" cy="204235"/>
              <a:chOff x="1112146" y="4455465"/>
              <a:chExt cx="779142" cy="204235"/>
            </a:xfrm>
          </p:grpSpPr>
          <p:sp>
            <p:nvSpPr>
              <p:cNvPr id="200" name="Oval 199"/>
              <p:cNvSpPr>
                <a:spLocks noChangeAspect="1"/>
              </p:cNvSpPr>
              <p:nvPr/>
            </p:nvSpPr>
            <p:spPr>
              <a:xfrm>
                <a:off x="1112146" y="4455465"/>
                <a:ext cx="61448" cy="6144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2" name="Straight Arrow Connector 201"/>
              <p:cNvCxnSpPr/>
              <p:nvPr/>
            </p:nvCxnSpPr>
            <p:spPr>
              <a:xfrm>
                <a:off x="1159768" y="4495800"/>
                <a:ext cx="73152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/>
              <p:nvPr/>
            </p:nvCxnSpPr>
            <p:spPr>
              <a:xfrm>
                <a:off x="1180050" y="4539683"/>
                <a:ext cx="116056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none"/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Oval 233"/>
              <p:cNvSpPr>
                <a:spLocks noChangeAspect="1"/>
              </p:cNvSpPr>
              <p:nvPr/>
            </p:nvSpPr>
            <p:spPr>
              <a:xfrm>
                <a:off x="1209952" y="4598253"/>
                <a:ext cx="61448" cy="6144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1768398" y="2888923"/>
              <a:ext cx="593804" cy="233167"/>
              <a:chOff x="1805916" y="6267317"/>
              <a:chExt cx="466617" cy="160245"/>
            </a:xfrm>
          </p:grpSpPr>
          <p:sp>
            <p:nvSpPr>
              <p:cNvPr id="206" name="Pentagon 205"/>
              <p:cNvSpPr/>
              <p:nvPr/>
            </p:nvSpPr>
            <p:spPr>
              <a:xfrm flipH="1">
                <a:off x="1805916" y="6267317"/>
                <a:ext cx="432391" cy="160245"/>
              </a:xfrm>
              <a:prstGeom prst="homePlate">
                <a:avLst>
                  <a:gd name="adj" fmla="val 2712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1854393" y="6271904"/>
                <a:ext cx="418140" cy="148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Events</a:t>
                </a:r>
              </a:p>
            </p:txBody>
          </p:sp>
        </p:grpSp>
        <p:sp>
          <p:nvSpPr>
            <p:cNvPr id="6" name="Flowchart: Magnetic Disk 5"/>
            <p:cNvSpPr/>
            <p:nvPr/>
          </p:nvSpPr>
          <p:spPr>
            <a:xfrm>
              <a:off x="4267200" y="4340352"/>
              <a:ext cx="949913" cy="688848"/>
            </a:xfrm>
            <a:prstGeom prst="flowChartMagneticDisk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latin typeface="Arial" pitchFamily="34" charset="0"/>
                  <a:cs typeface="Arial" pitchFamily="34" charset="0"/>
                </a:rPr>
                <a:t>MySQL</a:t>
              </a:r>
            </a:p>
            <a:p>
              <a:pPr algn="ctr"/>
              <a:r>
                <a:rPr lang="en-US" sz="1050" b="1" dirty="0" smtClean="0">
                  <a:latin typeface="Arial" pitchFamily="34" charset="0"/>
                  <a:cs typeface="Arial" pitchFamily="34" charset="0"/>
                </a:rPr>
                <a:t>Database</a:t>
              </a:r>
              <a:endParaRPr lang="en-US" sz="105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3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/>
          <p:cNvSpPr/>
          <p:nvPr/>
        </p:nvSpPr>
        <p:spPr>
          <a:xfrm>
            <a:off x="6324600" y="459538"/>
            <a:ext cx="2667000" cy="47356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6089902" y="685800"/>
            <a:ext cx="2697482" cy="47610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691934" y="459538"/>
            <a:ext cx="2056593" cy="5267947"/>
            <a:chOff x="373556" y="478076"/>
            <a:chExt cx="1836244" cy="4703524"/>
          </a:xfrm>
        </p:grpSpPr>
        <p:sp>
          <p:nvSpPr>
            <p:cNvPr id="17" name="Rectangle 16"/>
            <p:cNvSpPr/>
            <p:nvPr/>
          </p:nvSpPr>
          <p:spPr>
            <a:xfrm>
              <a:off x="381000" y="478076"/>
              <a:ext cx="1828800" cy="47035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3556" y="544024"/>
              <a:ext cx="1836244" cy="247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Server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925153" y="1054607"/>
            <a:ext cx="1342461" cy="2133600"/>
            <a:chOff x="3477387" y="838200"/>
            <a:chExt cx="1198626" cy="1905000"/>
          </a:xfrm>
        </p:grpSpPr>
        <p:sp>
          <p:nvSpPr>
            <p:cNvPr id="27" name="Rectangle 26"/>
            <p:cNvSpPr/>
            <p:nvPr/>
          </p:nvSpPr>
          <p:spPr>
            <a:xfrm>
              <a:off x="3477387" y="838200"/>
              <a:ext cx="1198626" cy="1905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77611" y="838200"/>
              <a:ext cx="1198402" cy="23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World</a:t>
              </a:r>
              <a:endParaRPr lang="en-US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199" y="408799"/>
            <a:ext cx="3072384" cy="4774508"/>
            <a:chOff x="381000" y="432774"/>
            <a:chExt cx="2743200" cy="4262954"/>
          </a:xfrm>
        </p:grpSpPr>
        <p:sp>
          <p:nvSpPr>
            <p:cNvPr id="4" name="Rectangle 3"/>
            <p:cNvSpPr/>
            <p:nvPr/>
          </p:nvSpPr>
          <p:spPr>
            <a:xfrm>
              <a:off x="381000" y="478077"/>
              <a:ext cx="2743200" cy="421765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1000" y="432774"/>
              <a:ext cx="2743200" cy="247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User Client #n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5502" y="637400"/>
            <a:ext cx="3073393" cy="4808853"/>
            <a:chOff x="380099" y="490745"/>
            <a:chExt cx="2744101" cy="4293618"/>
          </a:xfrm>
        </p:grpSpPr>
        <p:sp>
          <p:nvSpPr>
            <p:cNvPr id="11" name="Rectangle 10"/>
            <p:cNvSpPr/>
            <p:nvPr/>
          </p:nvSpPr>
          <p:spPr>
            <a:xfrm>
              <a:off x="381000" y="533400"/>
              <a:ext cx="2743200" cy="42509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0099" y="490745"/>
              <a:ext cx="2744101" cy="247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User Client #2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5823" y="866000"/>
            <a:ext cx="3072384" cy="4865133"/>
            <a:chOff x="381000" y="519488"/>
            <a:chExt cx="2743200" cy="4343868"/>
          </a:xfrm>
        </p:grpSpPr>
        <p:sp>
          <p:nvSpPr>
            <p:cNvPr id="14" name="Rectangle 13"/>
            <p:cNvSpPr/>
            <p:nvPr/>
          </p:nvSpPr>
          <p:spPr>
            <a:xfrm>
              <a:off x="381000" y="533400"/>
              <a:ext cx="2743200" cy="43299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0" y="519488"/>
              <a:ext cx="2743200" cy="247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User Client #1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19216" y="871832"/>
            <a:ext cx="2691383" cy="4853310"/>
            <a:chOff x="381000" y="755075"/>
            <a:chExt cx="2403021" cy="4426524"/>
          </a:xfrm>
        </p:grpSpPr>
        <p:sp>
          <p:nvSpPr>
            <p:cNvPr id="23" name="Rectangle 22"/>
            <p:cNvSpPr/>
            <p:nvPr/>
          </p:nvSpPr>
          <p:spPr>
            <a:xfrm>
              <a:off x="381000" y="763966"/>
              <a:ext cx="2403021" cy="44176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2771" y="755075"/>
              <a:ext cx="2381249" cy="252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Simulator Client #1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1021" y="1115032"/>
            <a:ext cx="935060" cy="4534710"/>
            <a:chOff x="89770" y="1063338"/>
            <a:chExt cx="834875" cy="4048844"/>
          </a:xfrm>
        </p:grpSpPr>
        <p:sp>
          <p:nvSpPr>
            <p:cNvPr id="25" name="Rectangle 24"/>
            <p:cNvSpPr/>
            <p:nvPr/>
          </p:nvSpPr>
          <p:spPr>
            <a:xfrm>
              <a:off x="125417" y="1071425"/>
              <a:ext cx="754380" cy="40407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9770" y="1063338"/>
              <a:ext cx="834875" cy="37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Client</a:t>
              </a:r>
            </a:p>
            <a:p>
              <a:pPr algn="ctr"/>
              <a:r>
                <a:rPr lang="en-US" sz="105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Application</a:t>
              </a:r>
              <a:endParaRPr lang="en-US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28294" y="1118908"/>
            <a:ext cx="2131737" cy="4530828"/>
            <a:chOff x="890906" y="1066800"/>
            <a:chExt cx="1903336" cy="4045382"/>
          </a:xfrm>
        </p:grpSpPr>
        <p:sp>
          <p:nvSpPr>
            <p:cNvPr id="26" name="Rectangle 25"/>
            <p:cNvSpPr/>
            <p:nvPr/>
          </p:nvSpPr>
          <p:spPr>
            <a:xfrm>
              <a:off x="908353" y="1066800"/>
              <a:ext cx="1872873" cy="40453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90906" y="1081414"/>
              <a:ext cx="1903336" cy="23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DiVE.Client.dll</a:t>
              </a:r>
              <a:endPara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8599" y="4648202"/>
            <a:ext cx="718328" cy="415499"/>
            <a:chOff x="205615" y="1600200"/>
            <a:chExt cx="655144" cy="370981"/>
          </a:xfrm>
        </p:grpSpPr>
        <p:sp>
          <p:nvSpPr>
            <p:cNvPr id="34" name="Rectangle 33"/>
            <p:cNvSpPr/>
            <p:nvPr/>
          </p:nvSpPr>
          <p:spPr>
            <a:xfrm>
              <a:off x="205615" y="1600200"/>
              <a:ext cx="655144" cy="37098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615" y="1600200"/>
              <a:ext cx="631775" cy="370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User Input</a:t>
              </a:r>
              <a:endParaRPr lang="en-US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2400" y="1627519"/>
            <a:ext cx="900028" cy="2981625"/>
            <a:chOff x="-4667" y="2430600"/>
            <a:chExt cx="803596" cy="1777135"/>
          </a:xfrm>
        </p:grpSpPr>
        <p:sp>
          <p:nvSpPr>
            <p:cNvPr id="35" name="Rectangle 34"/>
            <p:cNvSpPr/>
            <p:nvPr/>
          </p:nvSpPr>
          <p:spPr>
            <a:xfrm>
              <a:off x="63369" y="2430600"/>
              <a:ext cx="641364" cy="17771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-4667" y="2498271"/>
              <a:ext cx="803596" cy="238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Application</a:t>
              </a:r>
            </a:p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Logic</a:t>
              </a:r>
              <a:endPara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70946" y="5054766"/>
            <a:ext cx="844378" cy="507831"/>
            <a:chOff x="125417" y="4791607"/>
            <a:chExt cx="753908" cy="453421"/>
          </a:xfrm>
        </p:grpSpPr>
        <p:sp>
          <p:nvSpPr>
            <p:cNvPr id="39" name="Rectangle 38"/>
            <p:cNvSpPr/>
            <p:nvPr/>
          </p:nvSpPr>
          <p:spPr>
            <a:xfrm>
              <a:off x="176894" y="4799570"/>
              <a:ext cx="640898" cy="438912"/>
            </a:xfrm>
            <a:prstGeom prst="rect">
              <a:avLst/>
            </a:prstGeom>
            <a:solidFill>
              <a:srgbClr val="A02C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5417" y="4791607"/>
              <a:ext cx="753908" cy="453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Arbitrary</a:t>
              </a:r>
            </a:p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3D/Physics</a:t>
              </a:r>
            </a:p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Engine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21683" y="4268937"/>
            <a:ext cx="835261" cy="1094215"/>
            <a:chOff x="132332" y="1587152"/>
            <a:chExt cx="745769" cy="976978"/>
          </a:xfrm>
        </p:grpSpPr>
        <p:sp>
          <p:nvSpPr>
            <p:cNvPr id="67" name="Rectangle 66"/>
            <p:cNvSpPr/>
            <p:nvPr/>
          </p:nvSpPr>
          <p:spPr>
            <a:xfrm>
              <a:off x="132332" y="1612046"/>
              <a:ext cx="745769" cy="9520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5870" y="1587152"/>
              <a:ext cx="740748" cy="21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Gen. Entity</a:t>
              </a:r>
              <a:endPara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057400" y="1435538"/>
            <a:ext cx="886648" cy="3937362"/>
            <a:chOff x="109391" y="1556262"/>
            <a:chExt cx="791650" cy="3515502"/>
          </a:xfrm>
        </p:grpSpPr>
        <p:sp>
          <p:nvSpPr>
            <p:cNvPr id="70" name="Rectangle 69"/>
            <p:cNvSpPr/>
            <p:nvPr/>
          </p:nvSpPr>
          <p:spPr>
            <a:xfrm>
              <a:off x="109391" y="1556262"/>
              <a:ext cx="791650" cy="35155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9391" y="1567210"/>
              <a:ext cx="765766" cy="357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DiVE</a:t>
              </a:r>
            </a:p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Logic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67366" y="2942613"/>
            <a:ext cx="953855" cy="1266401"/>
            <a:chOff x="919405" y="1447800"/>
            <a:chExt cx="851656" cy="1130715"/>
          </a:xfrm>
        </p:grpSpPr>
        <p:grpSp>
          <p:nvGrpSpPr>
            <p:cNvPr id="78" name="Group 77"/>
            <p:cNvGrpSpPr/>
            <p:nvPr/>
          </p:nvGrpSpPr>
          <p:grpSpPr>
            <a:xfrm>
              <a:off x="952898" y="1447800"/>
              <a:ext cx="770594" cy="1130715"/>
              <a:chOff x="110648" y="1543311"/>
              <a:chExt cx="770594" cy="113071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29191" y="1543311"/>
                <a:ext cx="752051" cy="113071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10648" y="2300701"/>
                <a:ext cx="764509" cy="357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Event Manager</a:t>
                </a:r>
                <a:endParaRPr lang="en-US" sz="1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919405" y="1514445"/>
              <a:ext cx="851656" cy="753679"/>
              <a:chOff x="232478" y="1261645"/>
              <a:chExt cx="851656" cy="753679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39151" y="1261645"/>
                <a:ext cx="635014" cy="7299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32478" y="1493203"/>
                <a:ext cx="851656" cy="522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StateChange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EnityCreated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EntityUpdated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…</a:t>
                </a:r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1153651" y="4609144"/>
            <a:ext cx="744404" cy="597408"/>
            <a:chOff x="1002833" y="4578784"/>
            <a:chExt cx="664647" cy="533400"/>
          </a:xfrm>
        </p:grpSpPr>
        <p:sp>
          <p:nvSpPr>
            <p:cNvPr id="85" name="Rectangle 84"/>
            <p:cNvSpPr/>
            <p:nvPr/>
          </p:nvSpPr>
          <p:spPr>
            <a:xfrm>
              <a:off x="1013223" y="4578784"/>
              <a:ext cx="654256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02833" y="4681691"/>
              <a:ext cx="664647" cy="32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Network</a:t>
              </a:r>
            </a:p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Properties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126748" y="2012012"/>
            <a:ext cx="744077" cy="931632"/>
            <a:chOff x="1003125" y="4578783"/>
            <a:chExt cx="664354" cy="831814"/>
          </a:xfrm>
        </p:grpSpPr>
        <p:sp>
          <p:nvSpPr>
            <p:cNvPr id="88" name="Rectangle 87"/>
            <p:cNvSpPr/>
            <p:nvPr/>
          </p:nvSpPr>
          <p:spPr>
            <a:xfrm>
              <a:off x="1013223" y="4578783"/>
              <a:ext cx="654256" cy="8318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03125" y="4823415"/>
              <a:ext cx="664354" cy="32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Entity</a:t>
              </a:r>
            </a:p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Factory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126749" y="3195777"/>
            <a:ext cx="744077" cy="919024"/>
            <a:chOff x="1003126" y="4471627"/>
            <a:chExt cx="664354" cy="820557"/>
          </a:xfrm>
        </p:grpSpPr>
        <p:sp>
          <p:nvSpPr>
            <p:cNvPr id="91" name="Rectangle 90"/>
            <p:cNvSpPr/>
            <p:nvPr/>
          </p:nvSpPr>
          <p:spPr>
            <a:xfrm>
              <a:off x="1013223" y="4471627"/>
              <a:ext cx="654256" cy="8205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003126" y="4626411"/>
              <a:ext cx="664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State</a:t>
              </a:r>
            </a:p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Strategy</a:t>
              </a:r>
            </a:p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Manager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138057" y="4335297"/>
            <a:ext cx="732769" cy="922506"/>
            <a:chOff x="1013223" y="4470029"/>
            <a:chExt cx="654258" cy="823666"/>
          </a:xfrm>
        </p:grpSpPr>
        <p:sp>
          <p:nvSpPr>
            <p:cNvPr id="94" name="Rectangle 93"/>
            <p:cNvSpPr/>
            <p:nvPr/>
          </p:nvSpPr>
          <p:spPr>
            <a:xfrm>
              <a:off x="1013223" y="4470029"/>
              <a:ext cx="654256" cy="823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13224" y="4681371"/>
              <a:ext cx="6542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Entity</a:t>
              </a:r>
            </a:p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Manager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104878" y="1427464"/>
            <a:ext cx="867141" cy="1413142"/>
            <a:chOff x="958117" y="1491641"/>
            <a:chExt cx="774233" cy="1261734"/>
          </a:xfrm>
        </p:grpSpPr>
        <p:grpSp>
          <p:nvGrpSpPr>
            <p:cNvPr id="101" name="Group 100"/>
            <p:cNvGrpSpPr/>
            <p:nvPr/>
          </p:nvGrpSpPr>
          <p:grpSpPr>
            <a:xfrm>
              <a:off x="971441" y="1491641"/>
              <a:ext cx="752051" cy="1261734"/>
              <a:chOff x="129191" y="1587152"/>
              <a:chExt cx="752051" cy="1261734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29191" y="1600199"/>
                <a:ext cx="752051" cy="124868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29191" y="1587152"/>
                <a:ext cx="745966" cy="357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Network Manager</a:t>
                </a:r>
                <a:endParaRPr lang="en-US" sz="1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958117" y="1981200"/>
              <a:ext cx="774233" cy="714853"/>
              <a:chOff x="271190" y="1728400"/>
              <a:chExt cx="774233" cy="714853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339151" y="1739553"/>
                <a:ext cx="635014" cy="7037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71190" y="1728400"/>
                <a:ext cx="774233" cy="522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Login</a:t>
                </a:r>
              </a:p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CreateEntity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UpdateEntity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…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4212335" y="1352727"/>
            <a:ext cx="1342461" cy="2073281"/>
            <a:chOff x="3733800" y="1143000"/>
            <a:chExt cx="1198626" cy="1851143"/>
          </a:xfrm>
        </p:grpSpPr>
        <p:grpSp>
          <p:nvGrpSpPr>
            <p:cNvPr id="114" name="Group 113"/>
            <p:cNvGrpSpPr/>
            <p:nvPr/>
          </p:nvGrpSpPr>
          <p:grpSpPr>
            <a:xfrm>
              <a:off x="3733800" y="1143000"/>
              <a:ext cx="1198626" cy="1851143"/>
              <a:chOff x="3715752" y="1104378"/>
              <a:chExt cx="1198626" cy="185114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715752" y="1104378"/>
                <a:ext cx="1198626" cy="185114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722724" y="1130474"/>
                <a:ext cx="1191653" cy="233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World</a:t>
                </a:r>
                <a:endParaRPr lang="en-US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3862306" y="1431994"/>
              <a:ext cx="941419" cy="1463606"/>
              <a:chOff x="3862306" y="1143955"/>
              <a:chExt cx="941419" cy="1463606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3862306" y="1143955"/>
                <a:ext cx="941419" cy="1463606"/>
                <a:chOff x="3862306" y="1143955"/>
                <a:chExt cx="941419" cy="1463606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3862306" y="1143955"/>
                  <a:ext cx="941419" cy="1463606"/>
                  <a:chOff x="892475" y="1425731"/>
                  <a:chExt cx="941419" cy="1463606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92475" y="1425731"/>
                    <a:ext cx="941419" cy="1463606"/>
                    <a:chOff x="50225" y="1521242"/>
                    <a:chExt cx="941419" cy="1463606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50225" y="1544254"/>
                      <a:ext cx="909982" cy="1440594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54822" y="1521242"/>
                      <a:ext cx="936822" cy="4946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Area of </a:t>
                      </a:r>
                    </a:p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Interest</a:t>
                      </a:r>
                    </a:p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Management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1023885" y="1983858"/>
                    <a:ext cx="666717" cy="212786"/>
                    <a:chOff x="336958" y="1731058"/>
                    <a:chExt cx="666717" cy="212786"/>
                  </a:xfrm>
                </p:grpSpPr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339151" y="1739553"/>
                      <a:ext cx="635014" cy="20429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336958" y="1731058"/>
                      <a:ext cx="666717" cy="2061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 smtClean="0">
                          <a:latin typeface="Arial" pitchFamily="34" charset="0"/>
                          <a:cs typeface="Arial" pitchFamily="34" charset="0"/>
                        </a:rPr>
                        <a:t>Actor</a:t>
                      </a:r>
                      <a:endParaRPr lang="en-US" sz="9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09" name="Group 108"/>
                <p:cNvGrpSpPr/>
                <p:nvPr/>
              </p:nvGrpSpPr>
              <p:grpSpPr>
                <a:xfrm>
                  <a:off x="3993715" y="1981200"/>
                  <a:ext cx="666718" cy="210554"/>
                  <a:chOff x="3993715" y="1981200"/>
                  <a:chExt cx="666718" cy="210554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3993715" y="1987463"/>
                    <a:ext cx="635014" cy="20429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3993715" y="1981200"/>
                    <a:ext cx="666718" cy="2061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smtClean="0">
                        <a:latin typeface="Arial" pitchFamily="34" charset="0"/>
                        <a:cs typeface="Arial" pitchFamily="34" charset="0"/>
                      </a:rPr>
                      <a:t>Actor</a:t>
                    </a:r>
                    <a:endParaRPr lang="en-US" sz="9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111" name="TextBox 110"/>
              <p:cNvSpPr txBox="1"/>
              <p:nvPr/>
            </p:nvSpPr>
            <p:spPr>
              <a:xfrm>
                <a:off x="3886200" y="2315917"/>
                <a:ext cx="7742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 smtClean="0">
                    <a:latin typeface="Arial" pitchFamily="34" charset="0"/>
                    <a:cs typeface="Arial" pitchFamily="34" charset="0"/>
                  </a:rPr>
                  <a:t>…</a:t>
                </a:r>
                <a:endParaRPr lang="en-US" sz="8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18" name="TextBox 117"/>
          <p:cNvSpPr txBox="1"/>
          <p:nvPr/>
        </p:nvSpPr>
        <p:spPr>
          <a:xfrm>
            <a:off x="3700271" y="805190"/>
            <a:ext cx="2048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DiVE.Server.dll</a:t>
            </a:r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3700271" y="762000"/>
            <a:ext cx="20482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3925403" y="3505198"/>
            <a:ext cx="1624379" cy="1672481"/>
            <a:chOff x="3477610" y="3428998"/>
            <a:chExt cx="1450338" cy="1542154"/>
          </a:xfrm>
        </p:grpSpPr>
        <p:grpSp>
          <p:nvGrpSpPr>
            <p:cNvPr id="124" name="Group 123"/>
            <p:cNvGrpSpPr/>
            <p:nvPr/>
          </p:nvGrpSpPr>
          <p:grpSpPr>
            <a:xfrm>
              <a:off x="3477610" y="3428998"/>
              <a:ext cx="1450338" cy="1542154"/>
              <a:chOff x="3477610" y="3428998"/>
              <a:chExt cx="1450338" cy="154215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477610" y="3428998"/>
                <a:ext cx="1450338" cy="154215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477611" y="3429000"/>
                <a:ext cx="1450337" cy="397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Authentication</a:t>
                </a:r>
              </a:p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&amp; Persistency</a:t>
                </a:r>
                <a:endParaRPr lang="en-US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6" name="Rectangle 125"/>
            <p:cNvSpPr/>
            <p:nvPr/>
          </p:nvSpPr>
          <p:spPr>
            <a:xfrm>
              <a:off x="3657600" y="3805990"/>
              <a:ext cx="1146125" cy="3256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latin typeface="Arial" pitchFamily="34" charset="0"/>
                  <a:cs typeface="Arial" pitchFamily="34" charset="0"/>
                </a:rPr>
                <a:t>Internal Authentication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28" name="Straight Connector 127"/>
          <p:cNvCxnSpPr/>
          <p:nvPr/>
        </p:nvCxnSpPr>
        <p:spPr>
          <a:xfrm>
            <a:off x="3700271" y="5215421"/>
            <a:ext cx="20482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3691934" y="5447778"/>
            <a:ext cx="2056596" cy="272729"/>
            <a:chOff x="228600" y="4874459"/>
            <a:chExt cx="1836246" cy="243508"/>
          </a:xfrm>
        </p:grpSpPr>
        <p:sp>
          <p:nvSpPr>
            <p:cNvPr id="133" name="Rectangle 132"/>
            <p:cNvSpPr/>
            <p:nvPr/>
          </p:nvSpPr>
          <p:spPr>
            <a:xfrm>
              <a:off x="228600" y="4874459"/>
              <a:ext cx="1836244" cy="243508"/>
            </a:xfrm>
            <a:prstGeom prst="rect">
              <a:avLst/>
            </a:prstGeom>
            <a:solidFill>
              <a:srgbClr val="A02C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36045" y="4876801"/>
              <a:ext cx="1828801" cy="21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Photon Socket Server 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976501" y="1118907"/>
            <a:ext cx="458460" cy="4530831"/>
            <a:chOff x="5308948" y="1009388"/>
            <a:chExt cx="409339" cy="4102796"/>
          </a:xfrm>
        </p:grpSpPr>
        <p:sp>
          <p:nvSpPr>
            <p:cNvPr id="138" name="Rectangle 137"/>
            <p:cNvSpPr/>
            <p:nvPr/>
          </p:nvSpPr>
          <p:spPr>
            <a:xfrm>
              <a:off x="5308948" y="1009388"/>
              <a:ext cx="409339" cy="4102796"/>
            </a:xfrm>
            <a:prstGeom prst="rect">
              <a:avLst/>
            </a:prstGeom>
            <a:solidFill>
              <a:srgbClr val="779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376537" y="1071425"/>
              <a:ext cx="302280" cy="4040758"/>
            </a:xfrm>
            <a:prstGeom prst="rect">
              <a:avLst/>
            </a:prstGeom>
            <a:noFill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DiVE.Client.dll</a:t>
              </a:r>
              <a:endPara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2" name="Rectangle 141"/>
          <p:cNvSpPr/>
          <p:nvPr/>
        </p:nvSpPr>
        <p:spPr>
          <a:xfrm>
            <a:off x="6915286" y="1115030"/>
            <a:ext cx="1619114" cy="4534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6485518" y="1115031"/>
            <a:ext cx="375513" cy="4534705"/>
            <a:chOff x="5763434" y="938076"/>
            <a:chExt cx="335280" cy="4174107"/>
          </a:xfrm>
        </p:grpSpPr>
        <p:sp>
          <p:nvSpPr>
            <p:cNvPr id="141" name="Rectangle 140"/>
            <p:cNvSpPr/>
            <p:nvPr/>
          </p:nvSpPr>
          <p:spPr>
            <a:xfrm>
              <a:off x="5763434" y="938076"/>
              <a:ext cx="335280" cy="41741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793718" y="938076"/>
              <a:ext cx="302281" cy="4174106"/>
            </a:xfrm>
            <a:prstGeom prst="rect">
              <a:avLst/>
            </a:prstGeom>
            <a:noFill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Adapter</a:t>
              </a:r>
              <a:endPara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079678" y="2079904"/>
            <a:ext cx="1302322" cy="2944628"/>
            <a:chOff x="165431" y="1614626"/>
            <a:chExt cx="1162787" cy="2629132"/>
          </a:xfrm>
        </p:grpSpPr>
        <p:sp>
          <p:nvSpPr>
            <p:cNvPr id="151" name="Rectangle 150"/>
            <p:cNvSpPr/>
            <p:nvPr/>
          </p:nvSpPr>
          <p:spPr>
            <a:xfrm>
              <a:off x="165431" y="1614626"/>
              <a:ext cx="1162787" cy="26291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65432" y="1633096"/>
              <a:ext cx="11627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Arbitrary Simulators</a:t>
              </a:r>
              <a:endParaRPr lang="en-US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7313107" y="2666999"/>
            <a:ext cx="886648" cy="528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Traffic Simulator</a:t>
            </a:r>
            <a:endParaRPr lang="en-US" sz="10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4" name="Straight Arrow Connector 183"/>
          <p:cNvCxnSpPr/>
          <p:nvPr/>
        </p:nvCxnSpPr>
        <p:spPr>
          <a:xfrm>
            <a:off x="1859280" y="2515892"/>
            <a:ext cx="27432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1859280" y="3581400"/>
            <a:ext cx="27432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1905000" y="4754880"/>
            <a:ext cx="27432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6778107" y="3352800"/>
            <a:ext cx="331119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833646" y="1976325"/>
            <a:ext cx="338554" cy="3052875"/>
            <a:chOff x="5833646" y="3347925"/>
            <a:chExt cx="338554" cy="3052875"/>
          </a:xfrm>
        </p:grpSpPr>
        <p:sp>
          <p:nvSpPr>
            <p:cNvPr id="136" name="Rectangle 135"/>
            <p:cNvSpPr/>
            <p:nvPr/>
          </p:nvSpPr>
          <p:spPr>
            <a:xfrm flipH="1">
              <a:off x="5878034" y="3347925"/>
              <a:ext cx="211868" cy="3052875"/>
            </a:xfrm>
            <a:prstGeom prst="rect">
              <a:avLst/>
            </a:prstGeom>
            <a:solidFill>
              <a:srgbClr val="A02C82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833646" y="3357468"/>
              <a:ext cx="338554" cy="3043332"/>
            </a:xfrm>
            <a:prstGeom prst="rect">
              <a:avLst/>
            </a:prstGeom>
            <a:noFill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Photon Peer</a:t>
              </a:r>
              <a:endPara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4440935" y="5807531"/>
            <a:ext cx="893065" cy="517064"/>
            <a:chOff x="296134" y="5498379"/>
            <a:chExt cx="706699" cy="461665"/>
          </a:xfrm>
        </p:grpSpPr>
        <p:sp>
          <p:nvSpPr>
            <p:cNvPr id="210" name="Rounded Rectangular Callout 209"/>
            <p:cNvSpPr/>
            <p:nvPr/>
          </p:nvSpPr>
          <p:spPr>
            <a:xfrm>
              <a:off x="311773" y="5503101"/>
              <a:ext cx="691060" cy="456942"/>
            </a:xfrm>
            <a:prstGeom prst="wedgeRoundRectCallout">
              <a:avLst>
                <a:gd name="adj1" fmla="val -16720"/>
                <a:gd name="adj2" fmla="val -71784"/>
                <a:gd name="adj3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96134" y="5498379"/>
              <a:ext cx="706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Low-level</a:t>
              </a:r>
            </a:p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Network</a:t>
              </a:r>
            </a:p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onnectivity</a:t>
              </a:r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3700272" y="5215421"/>
            <a:ext cx="2048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Performance Monitoring</a:t>
            </a:r>
          </a:p>
        </p:txBody>
      </p:sp>
      <p:cxnSp>
        <p:nvCxnSpPr>
          <p:cNvPr id="214" name="Curved Connector 213"/>
          <p:cNvCxnSpPr/>
          <p:nvPr/>
        </p:nvCxnSpPr>
        <p:spPr>
          <a:xfrm flipV="1">
            <a:off x="3239977" y="2366035"/>
            <a:ext cx="1273843" cy="302727"/>
          </a:xfrm>
          <a:prstGeom prst="curved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216"/>
          <p:cNvCxnSpPr/>
          <p:nvPr/>
        </p:nvCxnSpPr>
        <p:spPr>
          <a:xfrm flipV="1">
            <a:off x="3252508" y="2522694"/>
            <a:ext cx="1273843" cy="302727"/>
          </a:xfrm>
          <a:prstGeom prst="curved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urved Connector 217"/>
          <p:cNvCxnSpPr/>
          <p:nvPr/>
        </p:nvCxnSpPr>
        <p:spPr>
          <a:xfrm flipV="1">
            <a:off x="5207006" y="2539823"/>
            <a:ext cx="645980" cy="153238"/>
          </a:xfrm>
          <a:prstGeom prst="curved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urved Connector 219"/>
          <p:cNvCxnSpPr/>
          <p:nvPr/>
        </p:nvCxnSpPr>
        <p:spPr>
          <a:xfrm flipV="1">
            <a:off x="5204976" y="2674058"/>
            <a:ext cx="636922" cy="132406"/>
          </a:xfrm>
          <a:prstGeom prst="curved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 rot="10800000">
            <a:off x="2971801" y="1981200"/>
            <a:ext cx="338554" cy="3052875"/>
            <a:chOff x="5833646" y="3347925"/>
            <a:chExt cx="338554" cy="3052875"/>
          </a:xfrm>
        </p:grpSpPr>
        <p:sp>
          <p:nvSpPr>
            <p:cNvPr id="205" name="Rectangle 204"/>
            <p:cNvSpPr/>
            <p:nvPr/>
          </p:nvSpPr>
          <p:spPr>
            <a:xfrm flipH="1">
              <a:off x="5878034" y="3347925"/>
              <a:ext cx="211868" cy="3052875"/>
            </a:xfrm>
            <a:prstGeom prst="rect">
              <a:avLst/>
            </a:prstGeom>
            <a:solidFill>
              <a:srgbClr val="A02C82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833646" y="3357468"/>
              <a:ext cx="338554" cy="3043332"/>
            </a:xfrm>
            <a:prstGeom prst="rect">
              <a:avLst/>
            </a:prstGeom>
            <a:noFill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Photon Peer</a:t>
              </a:r>
              <a:endPara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16" name="Straight Arrow Connector 215"/>
          <p:cNvCxnSpPr/>
          <p:nvPr/>
        </p:nvCxnSpPr>
        <p:spPr>
          <a:xfrm>
            <a:off x="6022242" y="2362200"/>
            <a:ext cx="22615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6019800" y="4503441"/>
            <a:ext cx="22615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2895600" y="4495800"/>
            <a:ext cx="22615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326135" y="5791200"/>
            <a:ext cx="893065" cy="517064"/>
            <a:chOff x="296134" y="5498379"/>
            <a:chExt cx="706699" cy="461665"/>
          </a:xfrm>
        </p:grpSpPr>
        <p:sp>
          <p:nvSpPr>
            <p:cNvPr id="223" name="Rounded Rectangular Callout 222"/>
            <p:cNvSpPr/>
            <p:nvPr/>
          </p:nvSpPr>
          <p:spPr>
            <a:xfrm>
              <a:off x="311773" y="5503101"/>
              <a:ext cx="691060" cy="456942"/>
            </a:xfrm>
            <a:prstGeom prst="wedgeRoundRectCallout">
              <a:avLst>
                <a:gd name="adj1" fmla="val -16720"/>
                <a:gd name="adj2" fmla="val -71784"/>
                <a:gd name="adj3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96134" y="5498379"/>
              <a:ext cx="706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Graphics</a:t>
              </a:r>
            </a:p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Physics</a:t>
              </a:r>
            </a:p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Sound</a:t>
              </a:r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4114800" y="4343400"/>
            <a:ext cx="1283660" cy="3531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OAuth 2 Authentication 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4114800" y="4752249"/>
            <a:ext cx="1283660" cy="3531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Storage Backend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7" name="Straight Arrow Connector 206"/>
          <p:cNvCxnSpPr/>
          <p:nvPr/>
        </p:nvCxnSpPr>
        <p:spPr>
          <a:xfrm>
            <a:off x="6298281" y="3352800"/>
            <a:ext cx="331119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7315200" y="3357423"/>
            <a:ext cx="886648" cy="528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Pedestrian Simulator</a:t>
            </a:r>
            <a:endParaRPr lang="en-US" sz="10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315200" y="4043223"/>
            <a:ext cx="886648" cy="528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Environ-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mental Simulator</a:t>
            </a:r>
            <a:endParaRPr lang="en-US" sz="10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6089902" y="637400"/>
            <a:ext cx="2697481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Simulator Client #2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337095" y="408800"/>
            <a:ext cx="2654505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Simulator Client #n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152400" y="2286000"/>
            <a:ext cx="867141" cy="1066800"/>
            <a:chOff x="203154" y="735559"/>
            <a:chExt cx="774233" cy="1123193"/>
          </a:xfrm>
        </p:grpSpPr>
        <p:sp>
          <p:nvSpPr>
            <p:cNvPr id="170" name="Rectangle 169"/>
            <p:cNvSpPr/>
            <p:nvPr/>
          </p:nvSpPr>
          <p:spPr>
            <a:xfrm>
              <a:off x="321995" y="735559"/>
              <a:ext cx="507603" cy="11231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03154" y="976243"/>
              <a:ext cx="774233" cy="583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Appl.</a:t>
              </a:r>
            </a:p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Event</a:t>
              </a:r>
            </a:p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Handling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685800" y="2496861"/>
            <a:ext cx="762000" cy="246339"/>
            <a:chOff x="1798529" y="6187067"/>
            <a:chExt cx="604314" cy="160245"/>
          </a:xfrm>
        </p:grpSpPr>
        <p:sp>
          <p:nvSpPr>
            <p:cNvPr id="225" name="Pentagon 224"/>
            <p:cNvSpPr/>
            <p:nvPr/>
          </p:nvSpPr>
          <p:spPr>
            <a:xfrm>
              <a:off x="1899416" y="6187067"/>
              <a:ext cx="421383" cy="160245"/>
            </a:xfrm>
            <a:prstGeom prst="homePlate">
              <a:avLst>
                <a:gd name="adj" fmla="val 2525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798529" y="6203875"/>
              <a:ext cx="604314" cy="140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API Calls</a:t>
              </a: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762000" y="3053073"/>
            <a:ext cx="635566" cy="299727"/>
            <a:chOff x="1793503" y="6267317"/>
            <a:chExt cx="499434" cy="205989"/>
          </a:xfrm>
        </p:grpSpPr>
        <p:sp>
          <p:nvSpPr>
            <p:cNvPr id="229" name="Pentagon 228"/>
            <p:cNvSpPr/>
            <p:nvPr/>
          </p:nvSpPr>
          <p:spPr>
            <a:xfrm flipH="1">
              <a:off x="1805916" y="6267317"/>
              <a:ext cx="432391" cy="160245"/>
            </a:xfrm>
            <a:prstGeom prst="homePlate">
              <a:avLst>
                <a:gd name="adj" fmla="val 2712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793503" y="6280945"/>
              <a:ext cx="499434" cy="192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Events</a:t>
              </a: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52400" y="3429000"/>
            <a:ext cx="867141" cy="1066800"/>
            <a:chOff x="203154" y="735559"/>
            <a:chExt cx="774233" cy="1123193"/>
          </a:xfrm>
        </p:grpSpPr>
        <p:sp>
          <p:nvSpPr>
            <p:cNvPr id="175" name="Rectangle 174"/>
            <p:cNvSpPr/>
            <p:nvPr/>
          </p:nvSpPr>
          <p:spPr>
            <a:xfrm>
              <a:off x="321995" y="735559"/>
              <a:ext cx="507603" cy="11231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03154" y="976243"/>
              <a:ext cx="774233" cy="745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Arial" pitchFamily="34" charset="0"/>
                  <a:cs typeface="Arial" pitchFamily="34" charset="0"/>
                </a:rPr>
                <a:t>Synchr</a:t>
              </a:r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.</a:t>
              </a:r>
            </a:p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Appl.-</a:t>
              </a:r>
            </a:p>
            <a:p>
              <a:pPr algn="ctr"/>
              <a:r>
                <a:rPr lang="en-US" sz="1000" dirty="0"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pecific</a:t>
              </a:r>
            </a:p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Entity</a:t>
              </a:r>
            </a:p>
          </p:txBody>
        </p:sp>
      </p:grpSp>
      <p:cxnSp>
        <p:nvCxnSpPr>
          <p:cNvPr id="202" name="Straight Arrow Connector 201"/>
          <p:cNvCxnSpPr/>
          <p:nvPr/>
        </p:nvCxnSpPr>
        <p:spPr>
          <a:xfrm>
            <a:off x="811448" y="4267200"/>
            <a:ext cx="407752" cy="24795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48640" y="4389120"/>
            <a:ext cx="0" cy="25702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736034" y="3982832"/>
            <a:ext cx="711766" cy="284368"/>
            <a:chOff x="2243766" y="5953651"/>
            <a:chExt cx="499434" cy="125425"/>
          </a:xfrm>
        </p:grpSpPr>
        <p:sp>
          <p:nvSpPr>
            <p:cNvPr id="231" name="Rounded Rectangular Callout 230"/>
            <p:cNvSpPr/>
            <p:nvPr/>
          </p:nvSpPr>
          <p:spPr>
            <a:xfrm>
              <a:off x="2316119" y="5953651"/>
              <a:ext cx="331048" cy="113060"/>
            </a:xfrm>
            <a:prstGeom prst="wedgeRoundRectCallout">
              <a:avLst>
                <a:gd name="adj1" fmla="val -30292"/>
                <a:gd name="adj2" fmla="val 88214"/>
                <a:gd name="adj3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243766" y="5966288"/>
              <a:ext cx="499434" cy="112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extends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3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404911" y="459538"/>
            <a:ext cx="2056593" cy="5267947"/>
            <a:chOff x="373556" y="478076"/>
            <a:chExt cx="1836244" cy="4703524"/>
          </a:xfrm>
        </p:grpSpPr>
        <p:sp>
          <p:nvSpPr>
            <p:cNvPr id="17" name="Rectangle 16"/>
            <p:cNvSpPr/>
            <p:nvPr/>
          </p:nvSpPr>
          <p:spPr>
            <a:xfrm>
              <a:off x="381000" y="478076"/>
              <a:ext cx="1828800" cy="47035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3556" y="544024"/>
              <a:ext cx="1836244" cy="247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Server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5638130" y="1054607"/>
            <a:ext cx="1342461" cy="2133600"/>
            <a:chOff x="3477387" y="838200"/>
            <a:chExt cx="1198626" cy="1905000"/>
          </a:xfrm>
        </p:grpSpPr>
        <p:sp>
          <p:nvSpPr>
            <p:cNvPr id="27" name="Rectangle 26"/>
            <p:cNvSpPr/>
            <p:nvPr/>
          </p:nvSpPr>
          <p:spPr>
            <a:xfrm>
              <a:off x="3477387" y="838200"/>
              <a:ext cx="1198626" cy="1905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77611" y="838200"/>
              <a:ext cx="1198402" cy="23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Arial" pitchFamily="34" charset="0"/>
                  <a:cs typeface="Arial" pitchFamily="34" charset="0"/>
                </a:rPr>
                <a:t>World</a:t>
              </a:r>
              <a:endParaRPr lang="en-US" sz="11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70176" y="408799"/>
            <a:ext cx="3072384" cy="4774508"/>
            <a:chOff x="381000" y="432774"/>
            <a:chExt cx="2743200" cy="4262954"/>
          </a:xfrm>
        </p:grpSpPr>
        <p:sp>
          <p:nvSpPr>
            <p:cNvPr id="4" name="Rectangle 3"/>
            <p:cNvSpPr/>
            <p:nvPr/>
          </p:nvSpPr>
          <p:spPr>
            <a:xfrm>
              <a:off x="381000" y="478077"/>
              <a:ext cx="2743200" cy="421765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1000" y="432774"/>
              <a:ext cx="2743200" cy="247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User Client #n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98479" y="637400"/>
            <a:ext cx="3073393" cy="4808853"/>
            <a:chOff x="380099" y="490745"/>
            <a:chExt cx="2744101" cy="4293618"/>
          </a:xfrm>
        </p:grpSpPr>
        <p:sp>
          <p:nvSpPr>
            <p:cNvPr id="11" name="Rectangle 10"/>
            <p:cNvSpPr/>
            <p:nvPr/>
          </p:nvSpPr>
          <p:spPr>
            <a:xfrm>
              <a:off x="381000" y="533400"/>
              <a:ext cx="2743200" cy="42509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0099" y="490745"/>
              <a:ext cx="2744101" cy="247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User Client #2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28800" y="866000"/>
            <a:ext cx="3072384" cy="4865133"/>
            <a:chOff x="381000" y="519488"/>
            <a:chExt cx="2743200" cy="4343868"/>
          </a:xfrm>
        </p:grpSpPr>
        <p:sp>
          <p:nvSpPr>
            <p:cNvPr id="14" name="Rectangle 13"/>
            <p:cNvSpPr/>
            <p:nvPr/>
          </p:nvSpPr>
          <p:spPr>
            <a:xfrm>
              <a:off x="381000" y="533400"/>
              <a:ext cx="2743200" cy="43299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0" y="519488"/>
              <a:ext cx="2743200" cy="247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User Client #1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43998" y="1115032"/>
            <a:ext cx="935060" cy="4534710"/>
            <a:chOff x="89770" y="1063338"/>
            <a:chExt cx="834875" cy="4048844"/>
          </a:xfrm>
        </p:grpSpPr>
        <p:sp>
          <p:nvSpPr>
            <p:cNvPr id="25" name="Rectangle 24"/>
            <p:cNvSpPr/>
            <p:nvPr/>
          </p:nvSpPr>
          <p:spPr>
            <a:xfrm>
              <a:off x="125417" y="1071425"/>
              <a:ext cx="754380" cy="40407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9770" y="1063338"/>
              <a:ext cx="834875" cy="37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latin typeface="Arial" pitchFamily="34" charset="0"/>
                  <a:cs typeface="Arial" pitchFamily="34" charset="0"/>
                </a:rPr>
                <a:t>Client</a:t>
              </a:r>
            </a:p>
            <a:p>
              <a:pPr algn="ctr"/>
              <a:r>
                <a:rPr lang="en-US" sz="1050" b="1" dirty="0" smtClean="0">
                  <a:latin typeface="Arial" pitchFamily="34" charset="0"/>
                  <a:cs typeface="Arial" pitchFamily="34" charset="0"/>
                </a:rPr>
                <a:t>Application</a:t>
              </a:r>
              <a:endParaRPr lang="en-US" sz="105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41271" y="1118908"/>
            <a:ext cx="2131737" cy="4530828"/>
            <a:chOff x="890906" y="1066800"/>
            <a:chExt cx="1903336" cy="4045382"/>
          </a:xfrm>
        </p:grpSpPr>
        <p:sp>
          <p:nvSpPr>
            <p:cNvPr id="26" name="Rectangle 25"/>
            <p:cNvSpPr/>
            <p:nvPr/>
          </p:nvSpPr>
          <p:spPr>
            <a:xfrm>
              <a:off x="908353" y="1066800"/>
              <a:ext cx="1872873" cy="40453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90906" y="1081414"/>
              <a:ext cx="1903336" cy="23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DiVE.Client.dll</a:t>
              </a:r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941576" y="4648202"/>
            <a:ext cx="718328" cy="415499"/>
            <a:chOff x="205615" y="1600200"/>
            <a:chExt cx="655144" cy="370981"/>
          </a:xfrm>
        </p:grpSpPr>
        <p:sp>
          <p:nvSpPr>
            <p:cNvPr id="34" name="Rectangle 33"/>
            <p:cNvSpPr/>
            <p:nvPr/>
          </p:nvSpPr>
          <p:spPr>
            <a:xfrm>
              <a:off x="205615" y="1600200"/>
              <a:ext cx="655144" cy="37098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615" y="1600200"/>
              <a:ext cx="631775" cy="370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latin typeface="Arial" pitchFamily="34" charset="0"/>
                  <a:cs typeface="Arial" pitchFamily="34" charset="0"/>
                </a:rPr>
                <a:t>User Input</a:t>
              </a:r>
              <a:endParaRPr lang="en-US" sz="105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865377" y="1627519"/>
            <a:ext cx="900028" cy="2981625"/>
            <a:chOff x="-4667" y="2430600"/>
            <a:chExt cx="803596" cy="1777135"/>
          </a:xfrm>
        </p:grpSpPr>
        <p:sp>
          <p:nvSpPr>
            <p:cNvPr id="35" name="Rectangle 34"/>
            <p:cNvSpPr/>
            <p:nvPr/>
          </p:nvSpPr>
          <p:spPr>
            <a:xfrm>
              <a:off x="63369" y="2430600"/>
              <a:ext cx="641364" cy="17771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-4667" y="2498271"/>
              <a:ext cx="803596" cy="238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Application</a:t>
              </a:r>
            </a:p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Logic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883923" y="5054766"/>
            <a:ext cx="844378" cy="507831"/>
            <a:chOff x="125417" y="4791607"/>
            <a:chExt cx="753908" cy="453421"/>
          </a:xfrm>
        </p:grpSpPr>
        <p:sp>
          <p:nvSpPr>
            <p:cNvPr id="39" name="Rectangle 38"/>
            <p:cNvSpPr/>
            <p:nvPr/>
          </p:nvSpPr>
          <p:spPr>
            <a:xfrm>
              <a:off x="176894" y="4799570"/>
              <a:ext cx="640898" cy="438912"/>
            </a:xfrm>
            <a:prstGeom prst="rect">
              <a:avLst/>
            </a:prstGeom>
            <a:solidFill>
              <a:srgbClr val="A02C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5417" y="4791607"/>
              <a:ext cx="753908" cy="453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Arbitrary</a:t>
              </a:r>
            </a:p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3D/Physics</a:t>
              </a:r>
            </a:p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Engine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834660" y="4268937"/>
            <a:ext cx="835261" cy="1094215"/>
            <a:chOff x="132332" y="1587152"/>
            <a:chExt cx="745769" cy="976978"/>
          </a:xfrm>
        </p:grpSpPr>
        <p:sp>
          <p:nvSpPr>
            <p:cNvPr id="67" name="Rectangle 66"/>
            <p:cNvSpPr/>
            <p:nvPr/>
          </p:nvSpPr>
          <p:spPr>
            <a:xfrm>
              <a:off x="132332" y="1612046"/>
              <a:ext cx="745769" cy="9520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5870" y="1587152"/>
              <a:ext cx="740748" cy="21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Gen. Entity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770377" y="1435538"/>
            <a:ext cx="886648" cy="3937362"/>
            <a:chOff x="109391" y="1556262"/>
            <a:chExt cx="791650" cy="3515502"/>
          </a:xfrm>
        </p:grpSpPr>
        <p:sp>
          <p:nvSpPr>
            <p:cNvPr id="70" name="Rectangle 69"/>
            <p:cNvSpPr/>
            <p:nvPr/>
          </p:nvSpPr>
          <p:spPr>
            <a:xfrm>
              <a:off x="109391" y="1556262"/>
              <a:ext cx="791650" cy="35155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9391" y="1567210"/>
              <a:ext cx="765766" cy="357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DiVE</a:t>
              </a:r>
            </a:p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Logic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780343" y="2942613"/>
            <a:ext cx="953855" cy="1266401"/>
            <a:chOff x="919405" y="1447800"/>
            <a:chExt cx="851656" cy="1130715"/>
          </a:xfrm>
        </p:grpSpPr>
        <p:grpSp>
          <p:nvGrpSpPr>
            <p:cNvPr id="78" name="Group 77"/>
            <p:cNvGrpSpPr/>
            <p:nvPr/>
          </p:nvGrpSpPr>
          <p:grpSpPr>
            <a:xfrm>
              <a:off x="952898" y="1447800"/>
              <a:ext cx="770594" cy="1130715"/>
              <a:chOff x="110648" y="1543311"/>
              <a:chExt cx="770594" cy="113071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29191" y="1543311"/>
                <a:ext cx="752051" cy="113071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10648" y="2300701"/>
                <a:ext cx="764509" cy="357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Event Manager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919405" y="1514445"/>
              <a:ext cx="851656" cy="753679"/>
              <a:chOff x="232478" y="1261645"/>
              <a:chExt cx="851656" cy="753679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39151" y="1261645"/>
                <a:ext cx="635014" cy="7299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32478" y="1493203"/>
                <a:ext cx="851656" cy="522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StateChange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EnityCreated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EntityUpdated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…</a:t>
                </a:r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2866628" y="4609144"/>
            <a:ext cx="744404" cy="597408"/>
            <a:chOff x="1002833" y="4578784"/>
            <a:chExt cx="664647" cy="533400"/>
          </a:xfrm>
        </p:grpSpPr>
        <p:sp>
          <p:nvSpPr>
            <p:cNvPr id="85" name="Rectangle 84"/>
            <p:cNvSpPr/>
            <p:nvPr/>
          </p:nvSpPr>
          <p:spPr>
            <a:xfrm>
              <a:off x="1013223" y="4578784"/>
              <a:ext cx="654256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02833" y="4681691"/>
              <a:ext cx="664647" cy="32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Network</a:t>
              </a:r>
            </a:p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Properties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839725" y="2012012"/>
            <a:ext cx="744077" cy="931632"/>
            <a:chOff x="1003125" y="4578783"/>
            <a:chExt cx="664354" cy="831814"/>
          </a:xfrm>
        </p:grpSpPr>
        <p:sp>
          <p:nvSpPr>
            <p:cNvPr id="88" name="Rectangle 87"/>
            <p:cNvSpPr/>
            <p:nvPr/>
          </p:nvSpPr>
          <p:spPr>
            <a:xfrm>
              <a:off x="1013223" y="4578783"/>
              <a:ext cx="654256" cy="8318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03125" y="4823415"/>
              <a:ext cx="664354" cy="32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Entity</a:t>
              </a:r>
            </a:p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Factory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839726" y="3195777"/>
            <a:ext cx="744077" cy="919024"/>
            <a:chOff x="1003126" y="4471627"/>
            <a:chExt cx="664354" cy="820557"/>
          </a:xfrm>
        </p:grpSpPr>
        <p:sp>
          <p:nvSpPr>
            <p:cNvPr id="91" name="Rectangle 90"/>
            <p:cNvSpPr/>
            <p:nvPr/>
          </p:nvSpPr>
          <p:spPr>
            <a:xfrm>
              <a:off x="1013223" y="4471627"/>
              <a:ext cx="654256" cy="8205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003126" y="4626411"/>
              <a:ext cx="664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State</a:t>
              </a:r>
            </a:p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Strategy</a:t>
              </a:r>
            </a:p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Manager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851034" y="4335297"/>
            <a:ext cx="732769" cy="922506"/>
            <a:chOff x="1013223" y="4470029"/>
            <a:chExt cx="654258" cy="823666"/>
          </a:xfrm>
        </p:grpSpPr>
        <p:sp>
          <p:nvSpPr>
            <p:cNvPr id="94" name="Rectangle 93"/>
            <p:cNvSpPr/>
            <p:nvPr/>
          </p:nvSpPr>
          <p:spPr>
            <a:xfrm>
              <a:off x="1013223" y="4470029"/>
              <a:ext cx="654256" cy="823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13224" y="4681371"/>
              <a:ext cx="6542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Entity</a:t>
              </a:r>
            </a:p>
            <a:p>
              <a:pPr algn="ctr"/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Manager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817855" y="1427464"/>
            <a:ext cx="867141" cy="1413142"/>
            <a:chOff x="958117" y="1491641"/>
            <a:chExt cx="774233" cy="1261734"/>
          </a:xfrm>
        </p:grpSpPr>
        <p:grpSp>
          <p:nvGrpSpPr>
            <p:cNvPr id="101" name="Group 100"/>
            <p:cNvGrpSpPr/>
            <p:nvPr/>
          </p:nvGrpSpPr>
          <p:grpSpPr>
            <a:xfrm>
              <a:off x="971441" y="1491641"/>
              <a:ext cx="752051" cy="1261734"/>
              <a:chOff x="129191" y="1587152"/>
              <a:chExt cx="752051" cy="1261734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29191" y="1600199"/>
                <a:ext cx="752051" cy="124868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29191" y="1587152"/>
                <a:ext cx="745966" cy="357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Network Manager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958117" y="1981200"/>
              <a:ext cx="774233" cy="714853"/>
              <a:chOff x="271190" y="1728400"/>
              <a:chExt cx="774233" cy="714853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339151" y="1739553"/>
                <a:ext cx="635014" cy="7037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71190" y="1728400"/>
                <a:ext cx="774233" cy="522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Login</a:t>
                </a:r>
              </a:p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CreateEntity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UpdateEntity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…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5925312" y="1352727"/>
            <a:ext cx="1342461" cy="2073281"/>
            <a:chOff x="3733800" y="1143000"/>
            <a:chExt cx="1198626" cy="1851143"/>
          </a:xfrm>
        </p:grpSpPr>
        <p:grpSp>
          <p:nvGrpSpPr>
            <p:cNvPr id="114" name="Group 113"/>
            <p:cNvGrpSpPr/>
            <p:nvPr/>
          </p:nvGrpSpPr>
          <p:grpSpPr>
            <a:xfrm>
              <a:off x="3733800" y="1143000"/>
              <a:ext cx="1198626" cy="1851143"/>
              <a:chOff x="3715752" y="1104378"/>
              <a:chExt cx="1198626" cy="185114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715752" y="1104378"/>
                <a:ext cx="1198626" cy="185114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722724" y="1130474"/>
                <a:ext cx="1191653" cy="233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>
                    <a:latin typeface="Arial" pitchFamily="34" charset="0"/>
                    <a:cs typeface="Arial" pitchFamily="34" charset="0"/>
                  </a:rPr>
                  <a:t>World</a:t>
                </a:r>
                <a:endParaRPr lang="en-US" sz="11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3862306" y="1431994"/>
              <a:ext cx="941419" cy="1463606"/>
              <a:chOff x="3862306" y="1143955"/>
              <a:chExt cx="941419" cy="1463606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3862306" y="1143955"/>
                <a:ext cx="941419" cy="1463606"/>
                <a:chOff x="3862306" y="1143955"/>
                <a:chExt cx="941419" cy="1463606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3862306" y="1143955"/>
                  <a:ext cx="941419" cy="1463606"/>
                  <a:chOff x="892475" y="1425731"/>
                  <a:chExt cx="941419" cy="1463606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92475" y="1425731"/>
                    <a:ext cx="941419" cy="1463606"/>
                    <a:chOff x="50225" y="1521242"/>
                    <a:chExt cx="941419" cy="1463606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50225" y="1544254"/>
                      <a:ext cx="909982" cy="1440594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54822" y="1521242"/>
                      <a:ext cx="936822" cy="4946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Area of </a:t>
                      </a:r>
                    </a:p>
                    <a:p>
                      <a:pPr algn="ctr"/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Interest</a:t>
                      </a:r>
                    </a:p>
                    <a:p>
                      <a:pPr algn="ctr"/>
                      <a:r>
                        <a:rPr lang="en-US" sz="1000" b="1" dirty="0" smtClean="0">
                          <a:latin typeface="Arial" pitchFamily="34" charset="0"/>
                          <a:cs typeface="Arial" pitchFamily="34" charset="0"/>
                        </a:rPr>
                        <a:t>Management</a:t>
                      </a:r>
                      <a:endParaRPr 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1023885" y="1983858"/>
                    <a:ext cx="666717" cy="212786"/>
                    <a:chOff x="336958" y="1731058"/>
                    <a:chExt cx="666717" cy="212786"/>
                  </a:xfrm>
                </p:grpSpPr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339151" y="1739553"/>
                      <a:ext cx="635014" cy="20429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336958" y="1731058"/>
                      <a:ext cx="666717" cy="2061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 smtClean="0">
                          <a:latin typeface="Arial" pitchFamily="34" charset="0"/>
                          <a:cs typeface="Arial" pitchFamily="34" charset="0"/>
                        </a:rPr>
                        <a:t>Actor</a:t>
                      </a:r>
                      <a:endParaRPr lang="en-US" sz="9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09" name="Group 108"/>
                <p:cNvGrpSpPr/>
                <p:nvPr/>
              </p:nvGrpSpPr>
              <p:grpSpPr>
                <a:xfrm>
                  <a:off x="3993715" y="1981200"/>
                  <a:ext cx="666718" cy="210554"/>
                  <a:chOff x="3993715" y="1981200"/>
                  <a:chExt cx="666718" cy="210554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3993715" y="1987463"/>
                    <a:ext cx="635014" cy="20429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3993715" y="1981200"/>
                    <a:ext cx="666718" cy="2061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smtClean="0">
                        <a:latin typeface="Arial" pitchFamily="34" charset="0"/>
                        <a:cs typeface="Arial" pitchFamily="34" charset="0"/>
                      </a:rPr>
                      <a:t>Actor</a:t>
                    </a:r>
                    <a:endParaRPr lang="en-US" sz="9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111" name="TextBox 110"/>
              <p:cNvSpPr txBox="1"/>
              <p:nvPr/>
            </p:nvSpPr>
            <p:spPr>
              <a:xfrm>
                <a:off x="3886200" y="2315917"/>
                <a:ext cx="7742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 smtClean="0">
                    <a:latin typeface="Arial" pitchFamily="34" charset="0"/>
                    <a:cs typeface="Arial" pitchFamily="34" charset="0"/>
                  </a:rPr>
                  <a:t>…</a:t>
                </a:r>
                <a:endParaRPr lang="en-US" sz="8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18" name="TextBox 117"/>
          <p:cNvSpPr txBox="1"/>
          <p:nvPr/>
        </p:nvSpPr>
        <p:spPr>
          <a:xfrm>
            <a:off x="5413248" y="805190"/>
            <a:ext cx="2048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DiVE.Server.dll</a:t>
            </a:r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5413248" y="762000"/>
            <a:ext cx="20482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5638380" y="3505198"/>
            <a:ext cx="1624379" cy="1672481"/>
            <a:chOff x="3477610" y="3428998"/>
            <a:chExt cx="1450338" cy="1542154"/>
          </a:xfrm>
        </p:grpSpPr>
        <p:grpSp>
          <p:nvGrpSpPr>
            <p:cNvPr id="124" name="Group 123"/>
            <p:cNvGrpSpPr/>
            <p:nvPr/>
          </p:nvGrpSpPr>
          <p:grpSpPr>
            <a:xfrm>
              <a:off x="3477610" y="3428998"/>
              <a:ext cx="1450338" cy="1542154"/>
              <a:chOff x="3477610" y="3428998"/>
              <a:chExt cx="1450338" cy="154215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477610" y="3428998"/>
                <a:ext cx="1450338" cy="154215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477611" y="3429000"/>
                <a:ext cx="1450337" cy="397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>
                    <a:latin typeface="Arial" pitchFamily="34" charset="0"/>
                    <a:cs typeface="Arial" pitchFamily="34" charset="0"/>
                  </a:rPr>
                  <a:t>Authentication</a:t>
                </a:r>
              </a:p>
              <a:p>
                <a:pPr algn="ctr"/>
                <a:r>
                  <a:rPr lang="en-US" sz="1100" b="1" dirty="0" smtClean="0">
                    <a:latin typeface="Arial" pitchFamily="34" charset="0"/>
                    <a:cs typeface="Arial" pitchFamily="34" charset="0"/>
                  </a:rPr>
                  <a:t>&amp; Persistency</a:t>
                </a:r>
                <a:endParaRPr lang="en-US" sz="11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6" name="Rectangle 125"/>
            <p:cNvSpPr/>
            <p:nvPr/>
          </p:nvSpPr>
          <p:spPr>
            <a:xfrm>
              <a:off x="3657600" y="3805990"/>
              <a:ext cx="1146125" cy="3256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Internal Authentication</a:t>
              </a:r>
              <a:endParaRPr 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28" name="Straight Connector 127"/>
          <p:cNvCxnSpPr/>
          <p:nvPr/>
        </p:nvCxnSpPr>
        <p:spPr>
          <a:xfrm>
            <a:off x="5413248" y="5215421"/>
            <a:ext cx="20482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5404911" y="5447778"/>
            <a:ext cx="2056596" cy="272729"/>
            <a:chOff x="228600" y="4874459"/>
            <a:chExt cx="1836246" cy="243508"/>
          </a:xfrm>
        </p:grpSpPr>
        <p:sp>
          <p:nvSpPr>
            <p:cNvPr id="133" name="Rectangle 132"/>
            <p:cNvSpPr/>
            <p:nvPr/>
          </p:nvSpPr>
          <p:spPr>
            <a:xfrm>
              <a:off x="228600" y="4874459"/>
              <a:ext cx="1836244" cy="243508"/>
            </a:xfrm>
            <a:prstGeom prst="rect">
              <a:avLst/>
            </a:prstGeom>
            <a:solidFill>
              <a:srgbClr val="A02C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36045" y="4876801"/>
              <a:ext cx="1828801" cy="21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Photon Socket Server </a:t>
              </a:r>
            </a:p>
          </p:txBody>
        </p:sp>
      </p:grpSp>
      <p:cxnSp>
        <p:nvCxnSpPr>
          <p:cNvPr id="184" name="Straight Arrow Connector 183"/>
          <p:cNvCxnSpPr/>
          <p:nvPr/>
        </p:nvCxnSpPr>
        <p:spPr>
          <a:xfrm>
            <a:off x="3572257" y="2515892"/>
            <a:ext cx="27432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3572257" y="3581400"/>
            <a:ext cx="27432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3617977" y="4754880"/>
            <a:ext cx="27432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6153912" y="5807531"/>
            <a:ext cx="893065" cy="517064"/>
            <a:chOff x="296134" y="5498379"/>
            <a:chExt cx="706699" cy="461665"/>
          </a:xfrm>
        </p:grpSpPr>
        <p:sp>
          <p:nvSpPr>
            <p:cNvPr id="210" name="Rounded Rectangular Callout 209"/>
            <p:cNvSpPr/>
            <p:nvPr/>
          </p:nvSpPr>
          <p:spPr>
            <a:xfrm>
              <a:off x="311773" y="5503101"/>
              <a:ext cx="691060" cy="456942"/>
            </a:xfrm>
            <a:prstGeom prst="wedgeRoundRectCallout">
              <a:avLst>
                <a:gd name="adj1" fmla="val -16720"/>
                <a:gd name="adj2" fmla="val -71784"/>
                <a:gd name="adj3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96134" y="5498379"/>
              <a:ext cx="706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Low-level</a:t>
              </a:r>
            </a:p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Network</a:t>
              </a:r>
            </a:p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onnectivity</a:t>
              </a:r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5413249" y="5215421"/>
            <a:ext cx="2048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Performance Monitoring</a:t>
            </a:r>
          </a:p>
        </p:txBody>
      </p:sp>
      <p:cxnSp>
        <p:nvCxnSpPr>
          <p:cNvPr id="214" name="Curved Connector 213"/>
          <p:cNvCxnSpPr/>
          <p:nvPr/>
        </p:nvCxnSpPr>
        <p:spPr>
          <a:xfrm flipV="1">
            <a:off x="4952954" y="2366035"/>
            <a:ext cx="1273843" cy="302727"/>
          </a:xfrm>
          <a:prstGeom prst="curved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216"/>
          <p:cNvCxnSpPr/>
          <p:nvPr/>
        </p:nvCxnSpPr>
        <p:spPr>
          <a:xfrm flipV="1">
            <a:off x="4965485" y="2522694"/>
            <a:ext cx="1273843" cy="302727"/>
          </a:xfrm>
          <a:prstGeom prst="curved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 rot="10800000">
            <a:off x="4684778" y="1981200"/>
            <a:ext cx="338554" cy="3052875"/>
            <a:chOff x="5833646" y="3347925"/>
            <a:chExt cx="338554" cy="3052875"/>
          </a:xfrm>
        </p:grpSpPr>
        <p:sp>
          <p:nvSpPr>
            <p:cNvPr id="205" name="Rectangle 204"/>
            <p:cNvSpPr/>
            <p:nvPr/>
          </p:nvSpPr>
          <p:spPr>
            <a:xfrm flipH="1">
              <a:off x="5878034" y="3347925"/>
              <a:ext cx="211868" cy="3052875"/>
            </a:xfrm>
            <a:prstGeom prst="rect">
              <a:avLst/>
            </a:prstGeom>
            <a:solidFill>
              <a:srgbClr val="A02C82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833646" y="3357468"/>
              <a:ext cx="338554" cy="3043332"/>
            </a:xfrm>
            <a:prstGeom prst="rect">
              <a:avLst/>
            </a:prstGeom>
            <a:noFill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Photon Peer</a:t>
              </a:r>
              <a:endPara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21" name="Straight Arrow Connector 220"/>
          <p:cNvCxnSpPr/>
          <p:nvPr/>
        </p:nvCxnSpPr>
        <p:spPr>
          <a:xfrm>
            <a:off x="4608577" y="4495800"/>
            <a:ext cx="22615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2039112" y="5791200"/>
            <a:ext cx="893065" cy="517064"/>
            <a:chOff x="296134" y="5498379"/>
            <a:chExt cx="706699" cy="461665"/>
          </a:xfrm>
        </p:grpSpPr>
        <p:sp>
          <p:nvSpPr>
            <p:cNvPr id="223" name="Rounded Rectangular Callout 222"/>
            <p:cNvSpPr/>
            <p:nvPr/>
          </p:nvSpPr>
          <p:spPr>
            <a:xfrm>
              <a:off x="311773" y="5503101"/>
              <a:ext cx="691060" cy="456942"/>
            </a:xfrm>
            <a:prstGeom prst="wedgeRoundRectCallout">
              <a:avLst>
                <a:gd name="adj1" fmla="val -16720"/>
                <a:gd name="adj2" fmla="val -71784"/>
                <a:gd name="adj3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96134" y="5498379"/>
              <a:ext cx="706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Graphics</a:t>
              </a:r>
            </a:p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Physics</a:t>
              </a:r>
            </a:p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Sound</a:t>
              </a:r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5827777" y="4343400"/>
            <a:ext cx="1283660" cy="3531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OAuth 2 Authentication </a:t>
            </a:r>
            <a:endParaRPr lang="en-US" sz="10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827777" y="4752249"/>
            <a:ext cx="1283660" cy="3531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Storage Backend</a:t>
            </a:r>
            <a:endParaRPr lang="en-US" sz="10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1865377" y="2286000"/>
            <a:ext cx="867141" cy="1066800"/>
            <a:chOff x="203154" y="735559"/>
            <a:chExt cx="774233" cy="1123193"/>
          </a:xfrm>
        </p:grpSpPr>
        <p:sp>
          <p:nvSpPr>
            <p:cNvPr id="170" name="Rectangle 169"/>
            <p:cNvSpPr/>
            <p:nvPr/>
          </p:nvSpPr>
          <p:spPr>
            <a:xfrm>
              <a:off x="321995" y="735559"/>
              <a:ext cx="507603" cy="11231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03154" y="976243"/>
              <a:ext cx="774233" cy="583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Appl.</a:t>
              </a:r>
            </a:p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Event</a:t>
              </a:r>
            </a:p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Handling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2398777" y="2496861"/>
            <a:ext cx="762000" cy="246339"/>
            <a:chOff x="1798529" y="6187067"/>
            <a:chExt cx="604314" cy="160245"/>
          </a:xfrm>
        </p:grpSpPr>
        <p:sp>
          <p:nvSpPr>
            <p:cNvPr id="225" name="Pentagon 224"/>
            <p:cNvSpPr/>
            <p:nvPr/>
          </p:nvSpPr>
          <p:spPr>
            <a:xfrm>
              <a:off x="1899416" y="6187067"/>
              <a:ext cx="421383" cy="160245"/>
            </a:xfrm>
            <a:prstGeom prst="homePlate">
              <a:avLst>
                <a:gd name="adj" fmla="val 2525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798529" y="6203875"/>
              <a:ext cx="604314" cy="140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API Calls</a:t>
              </a: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2474977" y="3053073"/>
            <a:ext cx="635566" cy="299727"/>
            <a:chOff x="1793503" y="6267317"/>
            <a:chExt cx="499434" cy="205989"/>
          </a:xfrm>
        </p:grpSpPr>
        <p:sp>
          <p:nvSpPr>
            <p:cNvPr id="229" name="Pentagon 228"/>
            <p:cNvSpPr/>
            <p:nvPr/>
          </p:nvSpPr>
          <p:spPr>
            <a:xfrm flipH="1">
              <a:off x="1805916" y="6267317"/>
              <a:ext cx="432391" cy="160245"/>
            </a:xfrm>
            <a:prstGeom prst="homePlate">
              <a:avLst>
                <a:gd name="adj" fmla="val 2712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793503" y="6280945"/>
              <a:ext cx="499434" cy="192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Events</a:t>
              </a: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865377" y="3429000"/>
            <a:ext cx="867141" cy="1066800"/>
            <a:chOff x="203154" y="735559"/>
            <a:chExt cx="774233" cy="1123193"/>
          </a:xfrm>
        </p:grpSpPr>
        <p:sp>
          <p:nvSpPr>
            <p:cNvPr id="175" name="Rectangle 174"/>
            <p:cNvSpPr/>
            <p:nvPr/>
          </p:nvSpPr>
          <p:spPr>
            <a:xfrm>
              <a:off x="321995" y="735559"/>
              <a:ext cx="507603" cy="11231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03154" y="976243"/>
              <a:ext cx="774233" cy="745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Arial" pitchFamily="34" charset="0"/>
                  <a:cs typeface="Arial" pitchFamily="34" charset="0"/>
                </a:rPr>
                <a:t>Synchr</a:t>
              </a:r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.</a:t>
              </a:r>
            </a:p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Appl.-</a:t>
              </a:r>
            </a:p>
            <a:p>
              <a:pPr algn="ctr"/>
              <a:r>
                <a:rPr lang="en-US" sz="1000" dirty="0"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pecific</a:t>
              </a:r>
            </a:p>
            <a:p>
              <a:pPr algn="ct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Entity</a:t>
              </a:r>
            </a:p>
          </p:txBody>
        </p:sp>
      </p:grpSp>
      <p:cxnSp>
        <p:nvCxnSpPr>
          <p:cNvPr id="202" name="Straight Arrow Connector 201"/>
          <p:cNvCxnSpPr/>
          <p:nvPr/>
        </p:nvCxnSpPr>
        <p:spPr>
          <a:xfrm>
            <a:off x="2524425" y="4267200"/>
            <a:ext cx="407752" cy="24795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261617" y="4389120"/>
            <a:ext cx="0" cy="25702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2412434" y="3982832"/>
            <a:ext cx="711766" cy="284368"/>
            <a:chOff x="2243766" y="5953651"/>
            <a:chExt cx="499434" cy="125425"/>
          </a:xfrm>
        </p:grpSpPr>
        <p:sp>
          <p:nvSpPr>
            <p:cNvPr id="231" name="Rounded Rectangular Callout 230"/>
            <p:cNvSpPr/>
            <p:nvPr/>
          </p:nvSpPr>
          <p:spPr>
            <a:xfrm>
              <a:off x="2316119" y="5953651"/>
              <a:ext cx="331048" cy="113060"/>
            </a:xfrm>
            <a:prstGeom prst="wedgeRoundRectCallout">
              <a:avLst>
                <a:gd name="adj1" fmla="val -30292"/>
                <a:gd name="adj2" fmla="val 88214"/>
                <a:gd name="adj3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243766" y="5966288"/>
              <a:ext cx="499434" cy="112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extends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5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6248ebea5e54a5354bc4bbe90c996223417b8a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432</Words>
  <Application>Microsoft Office PowerPoint</Application>
  <PresentationFormat>On-screen Show (4:3)</PresentationFormat>
  <Paragraphs>289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Gajan</dc:creator>
  <cp:lastModifiedBy>Helmut Prendinger</cp:lastModifiedBy>
  <cp:revision>172</cp:revision>
  <dcterms:created xsi:type="dcterms:W3CDTF">2013-03-23T07:55:34Z</dcterms:created>
  <dcterms:modified xsi:type="dcterms:W3CDTF">2013-10-12T16:54:58Z</dcterms:modified>
</cp:coreProperties>
</file>