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408" r:id="rId5"/>
    <p:sldId id="2147483637" r:id="rId6"/>
    <p:sldId id="476" r:id="rId7"/>
    <p:sldId id="2147483643" r:id="rId8"/>
    <p:sldId id="463" r:id="rId9"/>
    <p:sldId id="470" r:id="rId10"/>
    <p:sldId id="479" r:id="rId11"/>
    <p:sldId id="2147483640" r:id="rId12"/>
    <p:sldId id="2147483642" r:id="rId13"/>
    <p:sldId id="2147483647" r:id="rId14"/>
    <p:sldId id="2147483635" r:id="rId15"/>
    <p:sldId id="2147483624" r:id="rId16"/>
    <p:sldId id="2147483644" r:id="rId17"/>
    <p:sldId id="2147483646" r:id="rId18"/>
    <p:sldId id="2147483641" r:id="rId19"/>
    <p:sldId id="292" r:id="rId20"/>
    <p:sldId id="2147483509" r:id="rId21"/>
    <p:sldId id="2147483630" r:id="rId22"/>
    <p:sldId id="2147483501" r:id="rId23"/>
    <p:sldId id="2147483507" r:id="rId24"/>
    <p:sldId id="2147483508" r:id="rId25"/>
    <p:sldId id="475" r:id="rId26"/>
    <p:sldId id="214748364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eon, Stephanie" initials="DS" lastIdx="1" clrIdx="0">
    <p:extLst>
      <p:ext uri="{19B8F6BF-5375-455C-9EA6-DF929625EA0E}">
        <p15:presenceInfo xmlns:p15="http://schemas.microsoft.com/office/powerpoint/2012/main" userId="S::Stephanie.DeLeon@nrg.com::e37e5fa6-fe58-4b1c-b8e0-8e83386a4511" providerId="AD"/>
      </p:ext>
    </p:extLst>
  </p:cmAuthor>
  <p:cmAuthor id="2" name="Maykel Gomez" initials="MG" lastIdx="2" clrIdx="1">
    <p:extLst>
      <p:ext uri="{19B8F6BF-5375-455C-9EA6-DF929625EA0E}">
        <p15:presenceInfo xmlns:p15="http://schemas.microsoft.com/office/powerpoint/2012/main" userId="S::maykel.gomez@nrg.com::b59583d3-c653-4498-bfcd-1d41e29e66b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AC2A6B-F342-4D2F-9006-056B006065CB}" v="20" dt="2024-09-12T12:43:24.468"/>
    <p1510:client id="{58462532-E5E0-4BC1-BC93-43F6B61CEAE5}" v="19" dt="2024-09-12T13:33:52.151"/>
    <p1510:client id="{A044C654-3853-459C-BD5B-3741534E5920}" v="299" dt="2024-09-11T21:49:31.444"/>
  </p1510:revLst>
</p1510:revInfo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7FFFFFFF_5AEBB38F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7FFFFFFF_5AEBB38F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7FFFFFFF_5AEBB38F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AF505F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#,##0</c:formatCode>
                <c:ptCount val="12"/>
                <c:pt idx="0">
                  <c:v>473409</c:v>
                </c:pt>
                <c:pt idx="1">
                  <c:v>465393</c:v>
                </c:pt>
                <c:pt idx="2">
                  <c:v>464244</c:v>
                </c:pt>
                <c:pt idx="3" formatCode="General">
                  <c:v>476092</c:v>
                </c:pt>
                <c:pt idx="4" formatCode="General">
                  <c:v>499924</c:v>
                </c:pt>
                <c:pt idx="5" formatCode="General">
                  <c:v>510618</c:v>
                </c:pt>
                <c:pt idx="6" formatCode="General">
                  <c:v>539837</c:v>
                </c:pt>
                <c:pt idx="7" formatCode="General">
                  <c:v>531533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0D-4179-A3F8-7A778FEA93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27131120"/>
        <c:axId val="1527143000"/>
      </c:barChart>
      <c:catAx>
        <c:axId val="152713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143000"/>
        <c:crosses val="autoZero"/>
        <c:auto val="1"/>
        <c:lblAlgn val="ctr"/>
        <c:lblOffset val="100"/>
        <c:noMultiLvlLbl val="0"/>
      </c:catAx>
      <c:valAx>
        <c:axId val="1527143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131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AF505F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#,##0</c:formatCode>
                <c:ptCount val="12"/>
                <c:pt idx="0">
                  <c:v>2448</c:v>
                </c:pt>
                <c:pt idx="1">
                  <c:v>1909</c:v>
                </c:pt>
                <c:pt idx="2">
                  <c:v>2249</c:v>
                </c:pt>
                <c:pt idx="3">
                  <c:v>1643</c:v>
                </c:pt>
                <c:pt idx="4" formatCode="General">
                  <c:v>970</c:v>
                </c:pt>
                <c:pt idx="5" formatCode="General">
                  <c:v>1227</c:v>
                </c:pt>
                <c:pt idx="6" formatCode="General">
                  <c:v>1294</c:v>
                </c:pt>
                <c:pt idx="7" formatCode="General">
                  <c:v>1371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80-41B8-A611-73A3CE0E50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27131120"/>
        <c:axId val="1527143000"/>
      </c:barChart>
      <c:catAx>
        <c:axId val="152713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143000"/>
        <c:crosses val="autoZero"/>
        <c:auto val="1"/>
        <c:lblAlgn val="ctr"/>
        <c:lblOffset val="100"/>
        <c:noMultiLvlLbl val="0"/>
      </c:catAx>
      <c:valAx>
        <c:axId val="1527143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131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AF505F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684</c:v>
                </c:pt>
                <c:pt idx="1">
                  <c:v>546</c:v>
                </c:pt>
                <c:pt idx="2">
                  <c:v>710</c:v>
                </c:pt>
                <c:pt idx="3">
                  <c:v>613</c:v>
                </c:pt>
                <c:pt idx="4" formatCode="#,##0">
                  <c:v>765</c:v>
                </c:pt>
                <c:pt idx="5">
                  <c:v>1007</c:v>
                </c:pt>
                <c:pt idx="6">
                  <c:v>836</c:v>
                </c:pt>
                <c:pt idx="7">
                  <c:v>982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0C-4AE5-B597-0DF1403858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27131120"/>
        <c:axId val="1527143000"/>
      </c:barChart>
      <c:catAx>
        <c:axId val="152713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143000"/>
        <c:crosses val="autoZero"/>
        <c:auto val="1"/>
        <c:lblAlgn val="ctr"/>
        <c:lblOffset val="100"/>
        <c:noMultiLvlLbl val="0"/>
      </c:catAx>
      <c:valAx>
        <c:axId val="1527143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131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A9A27-3E47-8B41-ADE3-0E4CEA99B8CE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2E3B2-4C17-5F4B-9889-7ADE538AF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12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US" b="1">
                <a:cs typeface="Calibri"/>
              </a:rPr>
              <a:t>This Streamlined Leadership Sync meeting is intended to focus on the impediments the team has overcome or currently faces from the perspective of: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US" b="1">
                <a:cs typeface="Calibri"/>
              </a:rPr>
              <a:t>The Product Owner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US" b="1">
                <a:cs typeface="Calibri"/>
              </a:rPr>
              <a:t>The Dev Lead (representing the developers of course)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US" b="1">
                <a:cs typeface="Calibri"/>
              </a:rPr>
              <a:t>The Scrum Master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endParaRPr lang="en-US" b="1">
              <a:cs typeface="Calibri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US" b="1">
                <a:cs typeface="Calibri"/>
              </a:rPr>
              <a:t>Definition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US" b="1">
                <a:cs typeface="Calibri"/>
              </a:rPr>
              <a:t>Impediment –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>
                <a:cs typeface="Calibri"/>
              </a:rPr>
              <a:t>Anything that hinders/slows/prevents/blocks/makes more challenging/cumbersome the execution of team activities or processes or the team’s ability/capacity to deliver value – this includes but is not limited to work interruptions, overloaded/shared services or team members, equipment/devices, environments, processes, etc. - and the team has not been able or does not have the influence/authority to alleviate/remove the impediment on its own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0">
              <a:cs typeface="Calibri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US" b="0">
                <a:cs typeface="Calibri"/>
              </a:rPr>
              <a:t>Each will speak to the top 2-3 challenges/impediments their team faces with the appropriate level of detail to ensure leadership has a clear picture of the issue and understands the ASK from the team to alleviate/remove the challenge/impediment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endParaRPr lang="en-US" b="0">
              <a:cs typeface="Calibri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US" b="0">
                <a:cs typeface="Calibri"/>
              </a:rPr>
              <a:t>NOTE- It is OK to include Impediments the team has solved or overcome this year – but that should not be the focus of the conversation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2E3B2-4C17-5F4B-9889-7ADE538AF7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3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C706C-A9AB-482A-B30F-BDA17A5D433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96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C706C-A9AB-482A-B30F-BDA17A5D433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28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C706C-A9AB-482A-B30F-BDA17A5D433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67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C706C-A9AB-482A-B30F-BDA17A5D433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16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noProof="0">
                <a:solidFill>
                  <a:srgbClr val="000000"/>
                </a:solidFill>
                <a:latin typeface="Calibri"/>
              </a:rPr>
              <a:t>Production Environment – </a:t>
            </a:r>
            <a:r>
              <a:rPr lang="en-US" sz="1200"/>
              <a:t>Need Prod accounts for testing and troubleshooting purposes - Delays dev and testing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Production Environment – Performance / response time - Response time between 20 to 40 seconds.  Dashboard is most used.</a:t>
            </a: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noProof="0">
                <a:solidFill>
                  <a:srgbClr val="000000"/>
                </a:solidFill>
                <a:latin typeface="Calibri"/>
              </a:rPr>
              <a:t>Production Environment – Availability - </a:t>
            </a:r>
            <a:r>
              <a:rPr lang="en-US" sz="1200"/>
              <a:t>Affects log-in, payments, non-commodity calls, etc.  Individual servers bring down the front end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sz="120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b="1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b="1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/>
              <a:t>Intent – As a Product Owner – what are the top 3 impediments you face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b="1">
              <a:cs typeface="Calibri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>
                <a:cs typeface="Calibri"/>
              </a:rPr>
              <a:t>WHAT is the Impediment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>
                <a:cs typeface="Calibri"/>
              </a:rPr>
              <a:t>WHAT’s the Impact to the Team (why is this an Impediment)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>
                <a:cs typeface="Calibri"/>
              </a:rPr>
              <a:t>What has the PO &amp; Team tried to address the Impediment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>
                <a:cs typeface="Calibri"/>
              </a:rPr>
              <a:t>What is the ASK from Leadership (if any) to help resolve the Impediment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b="1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86B81-68B0-1B46-A4F2-13697C0D458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30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  <a:p>
            <a:endParaRPr lang="en-US" b="1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2E3B2-4C17-5F4B-9889-7ADE538AF7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56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/>
              <a:t>Intent – As a Product Owner – what are the top 3 impediments you face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b="1">
              <a:cs typeface="Calibri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>
                <a:cs typeface="Calibri"/>
              </a:rPr>
              <a:t>WHAT is the Impediment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>
                <a:cs typeface="Calibri"/>
              </a:rPr>
              <a:t>WHAT’s the Impact to the Team (why is this an Impediment)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>
                <a:cs typeface="Calibri"/>
              </a:rPr>
              <a:t>What has the PO &amp; Team tried to address the Impediment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>
                <a:cs typeface="Calibri"/>
              </a:rPr>
              <a:t>What is the ASK from Leadership (if any) to help resolve the Impediment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b="1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86B81-68B0-1B46-A4F2-13697C0D45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36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/>
              <a:t>Intent – As a Dev Lead – what are the top 3 impediments your team faces</a:t>
            </a:r>
            <a:endParaRPr lang="en-US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/>
              <a:t>REMEMBER – The Dev Lead is speaking for all Developers on the team regardless of area of focus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b="1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/>
              <a:t>WHAT is the Impediment</a:t>
            </a:r>
            <a:endParaRPr lang="en-US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/>
              <a:t>WHAT’s the Impact to the Team (why is this an Impediment)</a:t>
            </a:r>
            <a:endParaRPr lang="en-US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/>
              <a:t>What has the Team tried to address the Impediment</a:t>
            </a:r>
            <a:endParaRPr lang="en-US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/>
              <a:t>What is the ASK from Leadership (if any) to help resolve the Impediment</a:t>
            </a:r>
            <a:endParaRPr lang="en-US"/>
          </a:p>
          <a:p>
            <a:endParaRPr lang="en-US" b="1">
              <a:cs typeface="Calibri" panose="020F0502020204030204"/>
            </a:endParaRPr>
          </a:p>
          <a:p>
            <a:endParaRPr lang="en-US" b="1">
              <a:cs typeface="Calibri" panose="020F0502020204030204"/>
            </a:endParaRPr>
          </a:p>
          <a:p>
            <a:endParaRPr lang="en-US" b="1">
              <a:cs typeface="Calibri" panose="020F0502020204030204"/>
            </a:endParaRPr>
          </a:p>
          <a:p>
            <a:endParaRPr lang="en-US" b="1">
              <a:cs typeface="Calibri" panose="020F0502020204030204"/>
            </a:endParaRPr>
          </a:p>
          <a:p>
            <a:endParaRPr lang="en-US" b="1">
              <a:cs typeface="Calibri" panose="020F0502020204030204"/>
            </a:endParaRPr>
          </a:p>
          <a:p>
            <a:endParaRPr lang="en-US" b="1">
              <a:cs typeface="Calibri" panose="020F0502020204030204"/>
            </a:endParaRPr>
          </a:p>
          <a:p>
            <a:endParaRPr lang="en-US" b="1">
              <a:cs typeface="Calibri" panose="020F0502020204030204"/>
            </a:endParaRPr>
          </a:p>
          <a:p>
            <a:endParaRPr lang="en-US" b="1">
              <a:cs typeface="Calibri" panose="020F0502020204030204"/>
            </a:endParaRPr>
          </a:p>
          <a:p>
            <a:endParaRPr lang="en-US" b="1">
              <a:cs typeface="Calibri" panose="020F0502020204030204"/>
            </a:endParaRPr>
          </a:p>
          <a:p>
            <a:endParaRPr lang="en-US" b="1">
              <a:cs typeface="Calibri" panose="020F0502020204030204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2E3B2-4C17-5F4B-9889-7ADE538AF7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96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Opportunity for Analytics MVP (32% of work items on average – per Release)</a:t>
            </a:r>
            <a:endParaRPr lang="en-US" b="1"/>
          </a:p>
          <a:p>
            <a:endParaRPr lang="en-US" b="1"/>
          </a:p>
          <a:p>
            <a:r>
              <a:rPr lang="en-US" b="1"/>
              <a:t>Intent – As a Scrum Master what are the top 3 impediments to agile growth and team maturity have you observed in your team</a:t>
            </a:r>
          </a:p>
          <a:p>
            <a:r>
              <a:rPr lang="en-US" b="1"/>
              <a:t>REMEMBER – Anti-patterns ARE Impediments</a:t>
            </a:r>
            <a:endParaRPr lang="en-US"/>
          </a:p>
          <a:p>
            <a:endParaRPr lang="en-US" b="1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/>
              <a:t>WHAT is the Impediment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/>
              <a:t>Impediment State (DONE – DOING – NEXT)</a:t>
            </a:r>
            <a:endParaRPr lang="en-US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/>
              <a:t>WHAT’s the Impact to the Team (why is this am Impediment)</a:t>
            </a:r>
            <a:endParaRPr lang="en-US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/>
              <a:t>What has been tried (experiments) with the Team to address the Impediment</a:t>
            </a:r>
            <a:endParaRPr lang="en-US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/>
              <a:t>What is the ASK from Leadership (if any) to help resolve the Impediment</a:t>
            </a:r>
            <a:endParaRPr lang="en-US"/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DONE – Top 2-3 impediments the team has successfully overcome – very short, bullet points, avoid spending a lot of time on the past</a:t>
            </a:r>
          </a:p>
          <a:p>
            <a:r>
              <a:rPr lang="en-US">
                <a:cs typeface="Calibri"/>
              </a:rPr>
              <a:t>DOING – Top 2-3 impediments the team faces currently – spend most of your talk time here, still using bullet point approach</a:t>
            </a:r>
          </a:p>
          <a:p>
            <a:r>
              <a:rPr lang="en-US">
                <a:cs typeface="Calibri"/>
              </a:rPr>
              <a:t>NEXT – Top 1-2 impediments you see on the horizon for the team – again, short, bullet points, avoid spending a lot of time on future items that are less clear/defined/certain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2E3B2-4C17-5F4B-9889-7ADE538AF7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33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  <a:p>
            <a:endParaRPr lang="en-US" b="1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2E3B2-4C17-5F4B-9889-7ADE538AF7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6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C706C-A9AB-482A-B30F-BDA17A5D43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59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  <a:p>
            <a:endParaRPr lang="en-US" b="1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2E3B2-4C17-5F4B-9889-7ADE538AF7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05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C706C-A9AB-482A-B30F-BDA17A5D433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85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5BB5E-D504-4996-AF2C-92FDFE3C6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10A13-FC93-447B-9EED-FFECAD1DF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04AD6-98B4-4E22-8C2D-E300C4BC8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0B8-B0D8-43FA-B4C4-5BC510443222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8F732-D7FC-4730-BF22-A00F3F50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8C2F7-5080-4828-B4B2-60E397FD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2654-02E9-4993-86BC-75DF40BBF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1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E766-CAD2-4121-A459-54266A08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555EB-B8C4-4FC4-A19C-DFB55FFB1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40FF0-103C-4AAD-AAFA-10A0E2D5F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0B8-B0D8-43FA-B4C4-5BC510443222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0145A-1791-412F-A105-5A8A03F4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2F37A-FFE7-4D6E-8316-5FBD76F4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2654-02E9-4993-86BC-75DF40BBF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0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3DB603-E756-4B6C-B0DF-F183B3966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C09F8-CEB6-41A3-9C2F-5CFEF8584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870D0-2A28-41F9-9D9E-E2ABEFD92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0B8-B0D8-43FA-B4C4-5BC510443222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CCBAF-FD10-4E4A-9CAC-8479BB21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3163-2A85-4F73-A3B4-1B95AE1A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2654-02E9-4993-86BC-75DF40BBF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9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blue - with posi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12192000" cy="44666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24" y="3520588"/>
            <a:ext cx="1670405" cy="9836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385" y="5948601"/>
            <a:ext cx="1403761" cy="709805"/>
          </a:xfrm>
          <a:prstGeom prst="rect">
            <a:avLst/>
          </a:prstGeom>
        </p:spPr>
      </p:pic>
      <p:sp>
        <p:nvSpPr>
          <p:cNvPr id="9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2454233" y="2560306"/>
            <a:ext cx="6613155" cy="32623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lead-in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2470068" y="4543086"/>
            <a:ext cx="8058507" cy="72630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22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sub-title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38401" y="3593058"/>
            <a:ext cx="9278751" cy="772358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5948600"/>
            <a:ext cx="1984744" cy="90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53165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TANDARD - White - Posi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4"/>
          <p:cNvSpPr>
            <a:spLocks noGrp="1"/>
          </p:cNvSpPr>
          <p:nvPr>
            <p:ph sz="quarter" idx="13" hasCustomPrompt="1"/>
          </p:nvPr>
        </p:nvSpPr>
        <p:spPr>
          <a:xfrm>
            <a:off x="639752" y="1357527"/>
            <a:ext cx="10831032" cy="45563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8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65760" indent="-18288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18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/>
              </a:defRPr>
            </a:lvl2pPr>
            <a:lvl3pPr marL="731520" indent="-18288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Font typeface="Verdana" pitchFamily="34" charset="0"/>
              <a:buChar char="—"/>
              <a:defRPr lang="en-US" sz="14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/>
              </a:defRPr>
            </a:lvl3pPr>
            <a:lvl4pPr marL="1097280" indent="-18288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  <a:defRPr lang="en-US" sz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lnSpc>
                <a:spcPct val="110000"/>
              </a:lnSpc>
              <a:spcAft>
                <a:spcPct val="0"/>
              </a:spcAft>
              <a:defRPr lang="en-US" sz="26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Click icon to add content</a:t>
            </a:r>
            <a:endParaRPr lang="en-US"/>
          </a:p>
        </p:txBody>
      </p:sp>
      <p:sp>
        <p:nvSpPr>
          <p:cNvPr id="13" name="Line 17"/>
          <p:cNvSpPr>
            <a:spLocks noChangeShapeType="1"/>
          </p:cNvSpPr>
          <p:nvPr userDrawn="1"/>
        </p:nvSpPr>
        <p:spPr bwMode="auto">
          <a:xfrm>
            <a:off x="621554" y="1151055"/>
            <a:ext cx="11095599" cy="0"/>
          </a:xfrm>
          <a:prstGeom prst="line">
            <a:avLst/>
          </a:prstGeom>
          <a:noFill/>
          <a:ln w="12700">
            <a:solidFill>
              <a:srgbClr val="D2D2D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800">
              <a:latin typeface="Verdana" charset="0"/>
              <a:ea typeface="ＭＳ Ｐゴシック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52" y="201427"/>
            <a:ext cx="1380117" cy="883947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151529" y="240309"/>
            <a:ext cx="9565624" cy="822962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85000"/>
              </a:lnSpc>
              <a:defRPr sz="2800"/>
            </a:lvl1pPr>
          </a:lstStyle>
          <a:p>
            <a:r>
              <a:rPr lang="en-US"/>
              <a:t>Click to edit Master title style </a:t>
            </a:r>
            <a:br>
              <a:rPr lang="en-US"/>
            </a:br>
            <a:r>
              <a:rPr lang="en-US"/>
              <a:t>– two line capable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17603" y="6477551"/>
            <a:ext cx="901155" cy="115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464BEA4-ECAD-4B23-B682-AF22774D7D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058567" y="6478832"/>
            <a:ext cx="7925371" cy="126702"/>
          </a:xfrm>
          <a:prstGeom prst="rect">
            <a:avLst/>
          </a:prstGeom>
        </p:spPr>
        <p:txBody>
          <a:bodyPr anchor="ctr" anchorCtr="0"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>
                <a:ea typeface="Calibri"/>
                <a:cs typeface="Times New Roman"/>
              </a:rPr>
              <a:t>© 2020 NRG Energy, Inc.  All rights reserved.   /   Proprietary and Confidential Information</a:t>
            </a:r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40" y="6190385"/>
            <a:ext cx="939201" cy="47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85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2702258"/>
            <a:ext cx="12192000" cy="1487606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Divider Title</a:t>
            </a:r>
          </a:p>
        </p:txBody>
      </p:sp>
    </p:spTree>
    <p:extLst>
      <p:ext uri="{BB962C8B-B14F-4D97-AF65-F5344CB8AC3E}">
        <p14:creationId xmlns:p14="http://schemas.microsoft.com/office/powerpoint/2010/main" val="4269343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8F7A4C-9CC6-CE45-B420-54D9E9A73245}"/>
              </a:ext>
            </a:extLst>
          </p:cNvPr>
          <p:cNvSpPr/>
          <p:nvPr userDrawn="1"/>
        </p:nvSpPr>
        <p:spPr>
          <a:xfrm>
            <a:off x="0" y="268943"/>
            <a:ext cx="10600267" cy="575733"/>
          </a:xfrm>
          <a:prstGeom prst="rect">
            <a:avLst/>
          </a:prstGeom>
          <a:solidFill>
            <a:srgbClr val="AF5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66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1DCFA437-968D-B747-8F0E-F2794B1A5E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9311" y="359508"/>
            <a:ext cx="9078379" cy="39792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667"/>
              </a:lnSpc>
              <a:spcBef>
                <a:spcPts val="0"/>
              </a:spcBef>
              <a:buFontTx/>
              <a:buNone/>
              <a:defRPr sz="2667" baseline="0">
                <a:solidFill>
                  <a:schemeClr val="bg1"/>
                </a:solidFill>
                <a:latin typeface="Effra Light" panose="020B030608020202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Edit Master text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E5C754-1879-061B-BF19-E985A1D2EE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30845" y="1"/>
            <a:ext cx="1061156" cy="106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464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8F7A4C-9CC6-CE45-B420-54D9E9A73245}"/>
              </a:ext>
            </a:extLst>
          </p:cNvPr>
          <p:cNvSpPr/>
          <p:nvPr userDrawn="1"/>
        </p:nvSpPr>
        <p:spPr>
          <a:xfrm>
            <a:off x="0" y="1"/>
            <a:ext cx="12192000" cy="1947444"/>
          </a:xfrm>
          <a:prstGeom prst="rect">
            <a:avLst/>
          </a:prstGeom>
          <a:solidFill>
            <a:srgbClr val="AF5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66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1DCFA437-968D-B747-8F0E-F2794B1A5E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9311" y="367145"/>
            <a:ext cx="9750456" cy="39792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667"/>
              </a:lnSpc>
              <a:spcBef>
                <a:spcPts val="0"/>
              </a:spcBef>
              <a:buFontTx/>
              <a:buNone/>
              <a:defRPr sz="2667" baseline="0">
                <a:solidFill>
                  <a:schemeClr val="bg1"/>
                </a:solidFill>
                <a:latin typeface="Effra Light" panose="020B030608020202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Edit Master text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A2DF3B9-A030-154F-8FC1-7B2390F3040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29311" y="765074"/>
            <a:ext cx="8154112" cy="7352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5333"/>
              </a:lnSpc>
              <a:spcBef>
                <a:spcPts val="0"/>
              </a:spcBef>
              <a:buNone/>
              <a:defRPr sz="5333" b="0" i="0" baseline="0">
                <a:solidFill>
                  <a:schemeClr val="bg1"/>
                </a:solidFill>
                <a:latin typeface="Effra" panose="020B0506080202020204" pitchFamily="34" charset="0"/>
                <a:cs typeface="Calibri" panose="020F0502020204030204" pitchFamily="34" charset="0"/>
              </a:defRPr>
            </a:lvl1pPr>
            <a:lvl2pPr marL="609570" indent="0" algn="ctr">
              <a:buNone/>
              <a:defRPr/>
            </a:lvl2pPr>
            <a:lvl3pPr marL="1219139" indent="0" algn="ctr">
              <a:buNone/>
              <a:defRPr/>
            </a:lvl3pPr>
            <a:lvl4pPr marL="1828709" indent="0" algn="ctr">
              <a:buNone/>
              <a:defRPr/>
            </a:lvl4pPr>
            <a:lvl5pPr marL="2438278" indent="0" algn="ctr">
              <a:buNone/>
              <a:defRPr/>
            </a:lvl5pPr>
            <a:lvl6pPr marL="3047848" indent="0" algn="ctr">
              <a:buNone/>
              <a:defRPr/>
            </a:lvl6pPr>
            <a:lvl7pPr marL="3657417" indent="0" algn="ctr">
              <a:buNone/>
              <a:defRPr/>
            </a:lvl7pPr>
            <a:lvl8pPr marL="4266987" indent="0" algn="ctr">
              <a:buNone/>
              <a:defRPr/>
            </a:lvl8pPr>
            <a:lvl9pPr marL="4876557" indent="0" algn="ctr">
              <a:buNone/>
              <a:defRPr/>
            </a:lvl9pPr>
          </a:lstStyle>
          <a:p>
            <a:r>
              <a:rPr lang="en-US"/>
              <a:t>Edit Master 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D98818-D39C-CD78-7A28-46466C3729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3501" y="0"/>
            <a:ext cx="1228499" cy="122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7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Master 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6D2A9-0444-CC4B-B1D2-F4662751C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160" y="1417983"/>
            <a:ext cx="11436497" cy="47589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F03535BC-741D-FD43-AB04-23680C0029A2}"/>
              </a:ext>
            </a:extLst>
          </p:cNvPr>
          <p:cNvSpPr/>
          <p:nvPr userDrawn="1"/>
        </p:nvSpPr>
        <p:spPr>
          <a:xfrm>
            <a:off x="0" y="6704318"/>
            <a:ext cx="12192000" cy="15697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1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B13DE8-DEFE-214C-A713-3818FC8141C5}"/>
              </a:ext>
            </a:extLst>
          </p:cNvPr>
          <p:cNvCxnSpPr>
            <a:cxnSpLocks/>
          </p:cNvCxnSpPr>
          <p:nvPr userDrawn="1"/>
        </p:nvCxnSpPr>
        <p:spPr>
          <a:xfrm>
            <a:off x="461319" y="998547"/>
            <a:ext cx="113823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12048BFB-6F1C-9543-AC9B-3499ECAF43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1319" y="143554"/>
            <a:ext cx="10322295" cy="739316"/>
          </a:xfrm>
          <a:prstGeom prst="rect">
            <a:avLst/>
          </a:prstGeom>
        </p:spPr>
        <p:txBody>
          <a:bodyPr anchor="ctr"/>
          <a:lstStyle>
            <a:lvl1pPr>
              <a:defRPr sz="280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- two line capable</a:t>
            </a:r>
          </a:p>
        </p:txBody>
      </p:sp>
    </p:spTree>
    <p:extLst>
      <p:ext uri="{BB962C8B-B14F-4D97-AF65-F5344CB8AC3E}">
        <p14:creationId xmlns:p14="http://schemas.microsoft.com/office/powerpoint/2010/main" val="37825766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8F7A4C-9CC6-CE45-B420-54D9E9A73245}"/>
              </a:ext>
            </a:extLst>
          </p:cNvPr>
          <p:cNvSpPr/>
          <p:nvPr userDrawn="1"/>
        </p:nvSpPr>
        <p:spPr>
          <a:xfrm>
            <a:off x="0" y="268943"/>
            <a:ext cx="10600267" cy="575733"/>
          </a:xfrm>
          <a:prstGeom prst="rect">
            <a:avLst/>
          </a:prstGeom>
          <a:gradFill flip="none" rotWithShape="1">
            <a:gsLst>
              <a:gs pos="0">
                <a:srgbClr val="0B62F9"/>
              </a:gs>
              <a:gs pos="50447">
                <a:srgbClr val="0A38D9"/>
              </a:gs>
              <a:gs pos="100000">
                <a:srgbClr val="0C1C60"/>
              </a:gs>
            </a:gsLst>
            <a:lin ang="810000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lang="en-US" sz="4267" b="0" i="0" noProof="0">
              <a:solidFill>
                <a:srgbClr val="FFFFFF"/>
              </a:solidFill>
              <a:latin typeface="Verdana Regular"/>
            </a:endParaRP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1DCFA437-968D-B747-8F0E-F2794B1A5E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9311" y="359508"/>
            <a:ext cx="9078379" cy="39792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667"/>
              </a:lnSpc>
              <a:spcBef>
                <a:spcPts val="0"/>
              </a:spcBef>
              <a:buFontTx/>
              <a:buNone/>
              <a:defRPr sz="2667" baseline="0">
                <a:solidFill>
                  <a:schemeClr val="bg1"/>
                </a:solidFill>
                <a:latin typeface="Effra Light" panose="020B030608020202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Edit Master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29D685-2773-5955-8E9D-FAEC7634D181}"/>
              </a:ext>
            </a:extLst>
          </p:cNvPr>
          <p:cNvGrpSpPr/>
          <p:nvPr userDrawn="1"/>
        </p:nvGrpSpPr>
        <p:grpSpPr>
          <a:xfrm>
            <a:off x="11211339" y="1"/>
            <a:ext cx="980661" cy="990620"/>
            <a:chOff x="8231888" y="1"/>
            <a:chExt cx="912110" cy="921373"/>
          </a:xfrm>
          <a:gradFill>
            <a:gsLst>
              <a:gs pos="0">
                <a:srgbClr val="0B61F8"/>
              </a:gs>
              <a:gs pos="69000">
                <a:srgbClr val="0A3ADA"/>
              </a:gs>
              <a:gs pos="100000">
                <a:srgbClr val="0C1E68"/>
              </a:gs>
            </a:gsLst>
            <a:lin ang="8100000" scaled="1"/>
          </a:gra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165599C-7187-BEAF-CE00-C000951E07FD}"/>
                </a:ext>
              </a:extLst>
            </p:cNvPr>
            <p:cNvGrpSpPr/>
            <p:nvPr userDrawn="1"/>
          </p:nvGrpSpPr>
          <p:grpSpPr>
            <a:xfrm>
              <a:off x="8231888" y="1"/>
              <a:ext cx="698545" cy="921373"/>
              <a:chOff x="7622628" y="0"/>
              <a:chExt cx="1165150" cy="1536821"/>
            </a:xfrm>
            <a:grpFill/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893BDA4-9542-F6E2-DED6-3CCC4C16D34F}"/>
                  </a:ext>
                </a:extLst>
              </p:cNvPr>
              <p:cNvSpPr/>
              <p:nvPr userDrawn="1"/>
            </p:nvSpPr>
            <p:spPr>
              <a:xfrm>
                <a:off x="7622628" y="368658"/>
                <a:ext cx="334618" cy="20249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6CBBCB6-4030-BF71-93EB-77F1DD3B0887}"/>
                  </a:ext>
                </a:extLst>
              </p:cNvPr>
              <p:cNvSpPr/>
              <p:nvPr userDrawn="1"/>
            </p:nvSpPr>
            <p:spPr>
              <a:xfrm>
                <a:off x="7983751" y="0"/>
                <a:ext cx="212035" cy="34455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FFB2EB3-61AF-A2ED-4655-FF5F34E2F39A}"/>
                  </a:ext>
                </a:extLst>
              </p:cNvPr>
              <p:cNvSpPr/>
              <p:nvPr userDrawn="1"/>
            </p:nvSpPr>
            <p:spPr>
              <a:xfrm>
                <a:off x="7983751" y="599245"/>
                <a:ext cx="212035" cy="34455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BFC7B64-A4E2-D32B-72FE-F51BA213651C}"/>
                  </a:ext>
                </a:extLst>
              </p:cNvPr>
              <p:cNvSpPr/>
              <p:nvPr userDrawn="1"/>
            </p:nvSpPr>
            <p:spPr>
              <a:xfrm>
                <a:off x="8217389" y="368658"/>
                <a:ext cx="334618" cy="20249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8352625-23C9-F481-0888-7FAD338E4FAA}"/>
                  </a:ext>
                </a:extLst>
              </p:cNvPr>
              <p:cNvSpPr/>
              <p:nvPr userDrawn="1"/>
            </p:nvSpPr>
            <p:spPr>
              <a:xfrm>
                <a:off x="8575743" y="599245"/>
                <a:ext cx="212035" cy="34455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258762F-466F-C98F-FE41-2D8B2C9E46EE}"/>
                  </a:ext>
                </a:extLst>
              </p:cNvPr>
              <p:cNvSpPr/>
              <p:nvPr userDrawn="1"/>
            </p:nvSpPr>
            <p:spPr>
              <a:xfrm>
                <a:off x="7622628" y="961677"/>
                <a:ext cx="334618" cy="20249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61821C5-EF7B-B41C-1F74-CF7764A17CA3}"/>
                  </a:ext>
                </a:extLst>
              </p:cNvPr>
              <p:cNvSpPr/>
              <p:nvPr userDrawn="1"/>
            </p:nvSpPr>
            <p:spPr>
              <a:xfrm>
                <a:off x="7983751" y="1192264"/>
                <a:ext cx="212035" cy="34455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0205EAD-F509-56B7-528B-7EFBB319D361}"/>
                  </a:ext>
                </a:extLst>
              </p:cNvPr>
              <p:cNvSpPr/>
              <p:nvPr userDrawn="1"/>
            </p:nvSpPr>
            <p:spPr>
              <a:xfrm>
                <a:off x="8217389" y="961677"/>
                <a:ext cx="334618" cy="20249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334BD0A-6FA4-C0DE-EAC0-AA46F4583A92}"/>
                </a:ext>
              </a:extLst>
            </p:cNvPr>
            <p:cNvSpPr/>
            <p:nvPr userDrawn="1"/>
          </p:nvSpPr>
          <p:spPr>
            <a:xfrm>
              <a:off x="8803311" y="712049"/>
              <a:ext cx="127122" cy="2065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9A5CD1-8032-A455-FE7E-D7B478F4AEB9}"/>
                </a:ext>
              </a:extLst>
            </p:cNvPr>
            <p:cNvSpPr/>
            <p:nvPr userDrawn="1"/>
          </p:nvSpPr>
          <p:spPr>
            <a:xfrm>
              <a:off x="8943384" y="573805"/>
              <a:ext cx="200614" cy="1214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6159343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8F7A4C-9CC6-CE45-B420-54D9E9A73245}"/>
              </a:ext>
            </a:extLst>
          </p:cNvPr>
          <p:cNvSpPr/>
          <p:nvPr userDrawn="1"/>
        </p:nvSpPr>
        <p:spPr>
          <a:xfrm>
            <a:off x="0" y="1"/>
            <a:ext cx="6096000" cy="1947444"/>
          </a:xfrm>
          <a:prstGeom prst="rect">
            <a:avLst/>
          </a:prstGeom>
          <a:solidFill>
            <a:srgbClr val="AF5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66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A2DF3B9-A030-154F-8FC1-7B2390F3040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29311" y="279651"/>
            <a:ext cx="5449000" cy="14701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5333"/>
              </a:lnSpc>
              <a:spcBef>
                <a:spcPts val="0"/>
              </a:spcBef>
              <a:buNone/>
              <a:defRPr sz="5333" b="0" i="0" baseline="0">
                <a:solidFill>
                  <a:schemeClr val="bg1"/>
                </a:solidFill>
                <a:latin typeface="Effra" panose="020B0506080202020204" pitchFamily="34" charset="0"/>
                <a:cs typeface="Calibri" panose="020F0502020204030204" pitchFamily="34" charset="0"/>
              </a:defRPr>
            </a:lvl1pPr>
            <a:lvl2pPr marL="609570" indent="0" algn="ctr">
              <a:buNone/>
              <a:defRPr/>
            </a:lvl2pPr>
            <a:lvl3pPr marL="1219139" indent="0" algn="ctr">
              <a:buNone/>
              <a:defRPr/>
            </a:lvl3pPr>
            <a:lvl4pPr marL="1828709" indent="0" algn="ctr">
              <a:buNone/>
              <a:defRPr/>
            </a:lvl4pPr>
            <a:lvl5pPr marL="2438278" indent="0" algn="ctr">
              <a:buNone/>
              <a:defRPr/>
            </a:lvl5pPr>
            <a:lvl6pPr marL="3047848" indent="0" algn="ctr">
              <a:buNone/>
              <a:defRPr/>
            </a:lvl6pPr>
            <a:lvl7pPr marL="3657417" indent="0" algn="ctr">
              <a:buNone/>
              <a:defRPr/>
            </a:lvl7pPr>
            <a:lvl8pPr marL="4266987" indent="0" algn="ctr">
              <a:buNone/>
              <a:defRPr/>
            </a:lvl8pPr>
            <a:lvl9pPr marL="4876557" indent="0" algn="ctr">
              <a:buNone/>
              <a:defRPr/>
            </a:lvl9pPr>
          </a:lstStyle>
          <a:p>
            <a:r>
              <a:rPr lang="en-US"/>
              <a:t>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9B0943-EB15-EA77-BC5B-4DDF499065FF}"/>
              </a:ext>
            </a:extLst>
          </p:cNvPr>
          <p:cNvSpPr/>
          <p:nvPr userDrawn="1"/>
        </p:nvSpPr>
        <p:spPr>
          <a:xfrm>
            <a:off x="0" y="1947445"/>
            <a:ext cx="6096000" cy="4910556"/>
          </a:xfrm>
          <a:prstGeom prst="rect">
            <a:avLst/>
          </a:prstGeom>
          <a:solidFill>
            <a:srgbClr val="D9C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66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1DCFA437-968D-B747-8F0E-F2794B1A5E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9311" y="2369480"/>
            <a:ext cx="5449000" cy="397929"/>
          </a:xfrm>
          <a:prstGeom prst="rect">
            <a:avLst/>
          </a:prstGeom>
        </p:spPr>
        <p:txBody>
          <a:bodyPr/>
          <a:lstStyle>
            <a:lvl1pPr marL="457189" indent="-457189">
              <a:lnSpc>
                <a:spcPts val="2667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667" baseline="0">
                <a:solidFill>
                  <a:schemeClr val="tx1">
                    <a:lumMod val="90000"/>
                    <a:lumOff val="10000"/>
                  </a:schemeClr>
                </a:solidFill>
                <a:latin typeface="Effra Light" panose="020B030608020202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Edit Master text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F859F1-39CE-3E38-64E0-3B9A5BF5BF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3501" y="0"/>
            <a:ext cx="1228499" cy="122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73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28BB-7C7B-4A3F-94DE-74902708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7DD7B-DC21-483E-A5A8-2FF3AFAF6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CC3F8-D836-40A0-A733-AEDA5A94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0B8-B0D8-43FA-B4C4-5BC510443222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C0B7E-F365-4254-9397-115316FCF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49018-99F5-4759-BB81-3A837A82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2654-02E9-4993-86BC-75DF40BBF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55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F6E0875C-4093-9532-C145-54251B70049B}"/>
              </a:ext>
            </a:extLst>
          </p:cNvPr>
          <p:cNvSpPr/>
          <p:nvPr userDrawn="1"/>
        </p:nvSpPr>
        <p:spPr>
          <a:xfrm>
            <a:off x="-16933" y="-24323"/>
            <a:ext cx="12208933" cy="1947444"/>
          </a:xfrm>
          <a:prstGeom prst="rect">
            <a:avLst/>
          </a:prstGeom>
          <a:gradFill flip="none" rotWithShape="1">
            <a:gsLst>
              <a:gs pos="0">
                <a:srgbClr val="0B62F9"/>
              </a:gs>
              <a:gs pos="50447">
                <a:srgbClr val="0A38D9"/>
              </a:gs>
              <a:gs pos="100000">
                <a:srgbClr val="0C1C60"/>
              </a:gs>
            </a:gsLst>
            <a:lin ang="8100000" scaled="1"/>
            <a:tileRect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4267" b="0" i="0">
              <a:latin typeface="Verdana Regular"/>
            </a:endParaRP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1DCFA437-968D-B747-8F0E-F2794B1A5E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9311" y="367145"/>
            <a:ext cx="9750456" cy="39792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667"/>
              </a:lnSpc>
              <a:spcBef>
                <a:spcPts val="0"/>
              </a:spcBef>
              <a:buFontTx/>
              <a:buNone/>
              <a:defRPr sz="2667" baseline="0">
                <a:solidFill>
                  <a:schemeClr val="bg1"/>
                </a:solidFill>
                <a:latin typeface="Effra Light" panose="020B030608020202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Edit Master text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A2DF3B9-A030-154F-8FC1-7B2390F3040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29311" y="765074"/>
            <a:ext cx="8154112" cy="7352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5333"/>
              </a:lnSpc>
              <a:spcBef>
                <a:spcPts val="0"/>
              </a:spcBef>
              <a:buNone/>
              <a:defRPr sz="5333" b="0" i="0" baseline="0">
                <a:solidFill>
                  <a:schemeClr val="bg1"/>
                </a:solidFill>
                <a:latin typeface="Effra" panose="020B0506080202020204" pitchFamily="34" charset="0"/>
                <a:cs typeface="Calibri" panose="020F0502020204030204" pitchFamily="34" charset="0"/>
              </a:defRPr>
            </a:lvl1pPr>
            <a:lvl2pPr marL="609570" indent="0" algn="ctr">
              <a:buNone/>
              <a:defRPr/>
            </a:lvl2pPr>
            <a:lvl3pPr marL="1219139" indent="0" algn="ctr">
              <a:buNone/>
              <a:defRPr/>
            </a:lvl3pPr>
            <a:lvl4pPr marL="1828709" indent="0" algn="ctr">
              <a:buNone/>
              <a:defRPr/>
            </a:lvl4pPr>
            <a:lvl5pPr marL="2438278" indent="0" algn="ctr">
              <a:buNone/>
              <a:defRPr/>
            </a:lvl5pPr>
            <a:lvl6pPr marL="3047848" indent="0" algn="ctr">
              <a:buNone/>
              <a:defRPr/>
            </a:lvl6pPr>
            <a:lvl7pPr marL="3657417" indent="0" algn="ctr">
              <a:buNone/>
              <a:defRPr/>
            </a:lvl7pPr>
            <a:lvl8pPr marL="4266987" indent="0" algn="ctr">
              <a:buNone/>
              <a:defRPr/>
            </a:lvl8pPr>
            <a:lvl9pPr marL="4876557" indent="0" algn="ctr">
              <a:buNone/>
              <a:defRPr/>
            </a:lvl9pPr>
          </a:lstStyle>
          <a:p>
            <a:r>
              <a:rPr lang="en-US"/>
              <a:t>Edit Master title style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EF7132B-4A40-B39F-A7B8-5364B06F37C4}"/>
              </a:ext>
            </a:extLst>
          </p:cNvPr>
          <p:cNvGrpSpPr/>
          <p:nvPr userDrawn="1"/>
        </p:nvGrpSpPr>
        <p:grpSpPr>
          <a:xfrm>
            <a:off x="10975853" y="-24323"/>
            <a:ext cx="1216147" cy="1228497"/>
            <a:chOff x="8231888" y="1"/>
            <a:chExt cx="912110" cy="92137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AF1C7A1-F541-D428-6BD1-1E971E378552}"/>
                </a:ext>
              </a:extLst>
            </p:cNvPr>
            <p:cNvGrpSpPr/>
            <p:nvPr userDrawn="1"/>
          </p:nvGrpSpPr>
          <p:grpSpPr>
            <a:xfrm>
              <a:off x="8231888" y="1"/>
              <a:ext cx="698545" cy="921373"/>
              <a:chOff x="7622628" y="0"/>
              <a:chExt cx="1165150" cy="1536821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F305E8A-71C4-B0AA-704B-ED40A614E48A}"/>
                  </a:ext>
                </a:extLst>
              </p:cNvPr>
              <p:cNvSpPr/>
              <p:nvPr userDrawn="1"/>
            </p:nvSpPr>
            <p:spPr>
              <a:xfrm>
                <a:off x="7622628" y="368658"/>
                <a:ext cx="334618" cy="202495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134FCD9-43BF-FB73-9504-C3B61BBF06E2}"/>
                  </a:ext>
                </a:extLst>
              </p:cNvPr>
              <p:cNvSpPr/>
              <p:nvPr userDrawn="1"/>
            </p:nvSpPr>
            <p:spPr>
              <a:xfrm>
                <a:off x="7983751" y="0"/>
                <a:ext cx="212035" cy="3445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B680687-98B8-F7A1-450B-6A07CD694712}"/>
                  </a:ext>
                </a:extLst>
              </p:cNvPr>
              <p:cNvSpPr/>
              <p:nvPr userDrawn="1"/>
            </p:nvSpPr>
            <p:spPr>
              <a:xfrm>
                <a:off x="7983751" y="599245"/>
                <a:ext cx="212035" cy="344557"/>
              </a:xfrm>
              <a:prstGeom prst="rect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22275BB-407F-14B6-1C80-B0A883ADADC3}"/>
                  </a:ext>
                </a:extLst>
              </p:cNvPr>
              <p:cNvSpPr/>
              <p:nvPr userDrawn="1"/>
            </p:nvSpPr>
            <p:spPr>
              <a:xfrm>
                <a:off x="8217389" y="368658"/>
                <a:ext cx="334618" cy="202495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55BFB16-97A6-A814-4BA9-3E75BAD7EC4B}"/>
                  </a:ext>
                </a:extLst>
              </p:cNvPr>
              <p:cNvSpPr/>
              <p:nvPr userDrawn="1"/>
            </p:nvSpPr>
            <p:spPr>
              <a:xfrm>
                <a:off x="8575743" y="599245"/>
                <a:ext cx="212035" cy="344557"/>
              </a:xfrm>
              <a:prstGeom prst="rect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C59572D-0B48-2E79-1E17-AECC4804BCDD}"/>
                  </a:ext>
                </a:extLst>
              </p:cNvPr>
              <p:cNvSpPr/>
              <p:nvPr userDrawn="1"/>
            </p:nvSpPr>
            <p:spPr>
              <a:xfrm>
                <a:off x="7622628" y="961677"/>
                <a:ext cx="334618" cy="202495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2761C78-2B86-90BC-61BC-84EB244BB5D6}"/>
                  </a:ext>
                </a:extLst>
              </p:cNvPr>
              <p:cNvSpPr/>
              <p:nvPr userDrawn="1"/>
            </p:nvSpPr>
            <p:spPr>
              <a:xfrm>
                <a:off x="7983751" y="1192264"/>
                <a:ext cx="212035" cy="344557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2C91072-277B-DD6F-0D85-3256A0FEEC59}"/>
                  </a:ext>
                </a:extLst>
              </p:cNvPr>
              <p:cNvSpPr/>
              <p:nvPr userDrawn="1"/>
            </p:nvSpPr>
            <p:spPr>
              <a:xfrm>
                <a:off x="8217389" y="961677"/>
                <a:ext cx="334618" cy="202495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32DD7F6-49BF-3D37-E9A4-4CCE64B0C9EA}"/>
                </a:ext>
              </a:extLst>
            </p:cNvPr>
            <p:cNvSpPr/>
            <p:nvPr userDrawn="1"/>
          </p:nvSpPr>
          <p:spPr>
            <a:xfrm>
              <a:off x="8803311" y="712049"/>
              <a:ext cx="127122" cy="206573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E38106C-E60C-4452-A7A3-52C513F92F74}"/>
                </a:ext>
              </a:extLst>
            </p:cNvPr>
            <p:cNvSpPr/>
            <p:nvPr userDrawn="1"/>
          </p:nvSpPr>
          <p:spPr>
            <a:xfrm>
              <a:off x="8943384" y="573805"/>
              <a:ext cx="200614" cy="121402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988443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61BB-46EA-4B17-87F4-F6D2EFEFB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D52ED-F5A1-4457-A6FC-BDA21EFAD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E24E6-6637-40AF-82B7-7DB956031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0B8-B0D8-43FA-B4C4-5BC510443222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A0A69-FBA1-43E1-9BD2-E270F4593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5E441-A7B9-4F8A-88BB-B9FDF1AE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2654-02E9-4993-86BC-75DF40BBF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1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75D7D-71BE-4C36-9120-BF20242A1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C1F19-635B-4EC2-9577-793F484E6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93ACA-7048-49E3-A164-73B33F70E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26826-4EC2-43D1-BC4F-9846FF8A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0B8-B0D8-43FA-B4C4-5BC510443222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7B600-A5E7-49D9-AA4C-0C55D2A48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A7F25-D25B-4F3A-9495-A6C20051C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2654-02E9-4993-86BC-75DF40BBF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4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7843-CF69-4C6B-9862-7E5DB663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A0024-EEEE-4DE0-B5E6-2EE793F37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D4D2A-F353-4725-8A79-FE389DF9C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E3220-4A85-4FFD-B2D0-91322AEB3C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B173F4-7B52-480D-9B37-02DA690E7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CC5B77-24B8-49E1-A118-174FAFF5C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0B8-B0D8-43FA-B4C4-5BC510443222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F0ED0A-BDBD-439C-ABD6-503663ED0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96AD1E-38F1-4C25-B1D0-667FCF5E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2654-02E9-4993-86BC-75DF40BBF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92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021E-C461-4C71-827B-D3AC82B7C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B5996-D32E-4D0D-873C-3906ABA3C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0B8-B0D8-43FA-B4C4-5BC510443222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2A6126-93D6-4CD5-BE2B-5C9F7E2A7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2E532-F3B6-4375-80F7-61B2FA52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2654-02E9-4993-86BC-75DF40BBF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5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7B85C7-02AB-4AB3-90D6-0079F4D5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0B8-B0D8-43FA-B4C4-5BC510443222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80E47-70BA-498B-954E-1E0CB8CF9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0A430-EFAF-4370-BE7C-F2555042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2654-02E9-4993-86BC-75DF40BBF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8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BBDE8-C0C1-494D-B555-D7945473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AF158-6503-4733-BF43-17742800E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6033E-14E0-4A44-9B22-C11F9BD56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847FA-8705-497E-833D-67B8D392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0B8-B0D8-43FA-B4C4-5BC510443222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F65F4-2051-41B4-B84F-3DBF0125D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43B8C-3BD3-4B69-BF04-1D1FCC7D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2654-02E9-4993-86BC-75DF40BBF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6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E1E6-3613-4403-AB7A-1AD4D9C99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CD7C2-A53F-4D34-BA0B-D806F13F4C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B9722-6B9F-4530-B212-9D01AD577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A4889-1196-4352-8F5F-9C8699F7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0B8-B0D8-43FA-B4C4-5BC510443222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B5003-6028-4D9A-BA8B-9565E5AE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2092B-8161-4919-955E-54CEB6FE6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2654-02E9-4993-86BC-75DF40BBF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29C339-DDD8-4970-82C4-9902E9898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D835A-CFA2-44C5-AFAB-14DE6CA6B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DF32B-26F4-4C84-9AAC-1CFDE5F29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460B8-B0D8-43FA-B4C4-5BC510443222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6259E-4FD0-46E6-A271-E6B2A5312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60A25-F889-4D6A-A3A5-CD2EFB52E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32654-02E9-4993-86BC-75DF40BBF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7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8.png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B446F-3175-4DEF-B5C6-B70BEDA7BC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/>
              <a:t>Team Update </a:t>
            </a:r>
          </a:p>
          <a:p>
            <a:r>
              <a:rPr lang="en-US"/>
              <a:t>9/12/2024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2E5109A-DD8A-4876-966F-4EABF43546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Reliant Mobile Sync w/Leadership</a:t>
            </a:r>
          </a:p>
        </p:txBody>
      </p:sp>
    </p:spTree>
    <p:extLst>
      <p:ext uri="{BB962C8B-B14F-4D97-AF65-F5344CB8AC3E}">
        <p14:creationId xmlns:p14="http://schemas.microsoft.com/office/powerpoint/2010/main" val="2253698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834CDF-3C9D-4CCB-23A8-00740CD3A5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/>
              <a:t>2024 Goals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A8312-5BB1-0EE5-BC86-EDA6AC3E9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Mobile App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096D253-611C-B494-8361-1243BD06BA36}"/>
              </a:ext>
            </a:extLst>
          </p:cNvPr>
          <p:cNvGraphicFramePr/>
          <p:nvPr/>
        </p:nvGraphicFramePr>
        <p:xfrm>
          <a:off x="283631" y="2933256"/>
          <a:ext cx="3553116" cy="3557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C013879-86BD-64FE-B164-CB055AE8BA50}"/>
              </a:ext>
            </a:extLst>
          </p:cNvPr>
          <p:cNvGraphicFramePr/>
          <p:nvPr/>
        </p:nvGraphicFramePr>
        <p:xfrm>
          <a:off x="4271635" y="2933253"/>
          <a:ext cx="3468853" cy="3557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C62D273-D301-BE9A-8A01-1FBBC8304B55}"/>
              </a:ext>
            </a:extLst>
          </p:cNvPr>
          <p:cNvGraphicFramePr/>
          <p:nvPr/>
        </p:nvGraphicFramePr>
        <p:xfrm>
          <a:off x="8245340" y="2933257"/>
          <a:ext cx="3468853" cy="3557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itle 2">
            <a:extLst>
              <a:ext uri="{FF2B5EF4-FFF2-40B4-BE49-F238E27FC236}">
                <a16:creationId xmlns:a16="http://schemas.microsoft.com/office/drawing/2014/main" id="{A408EC29-643A-DE89-C233-66151747C4E6}"/>
              </a:ext>
            </a:extLst>
          </p:cNvPr>
          <p:cNvSpPr txBox="1">
            <a:spLocks/>
          </p:cNvSpPr>
          <p:nvPr/>
        </p:nvSpPr>
        <p:spPr>
          <a:xfrm>
            <a:off x="283631" y="2164277"/>
            <a:ext cx="3553117" cy="717283"/>
          </a:xfrm>
          <a:prstGeom prst="rect">
            <a:avLst/>
          </a:prstGeom>
        </p:spPr>
        <p:txBody>
          <a:bodyPr lIns="121920" tIns="60960" rIns="121920" bIns="60960" anchor="t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kern="120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r>
              <a:rPr lang="en-US" sz="1333">
                <a:solidFill>
                  <a:schemeClr val="tx1"/>
                </a:solidFill>
                <a:latin typeface="Verdana"/>
                <a:ea typeface="Verdana"/>
              </a:rPr>
              <a:t>23,500 incremental MAU</a:t>
            </a:r>
          </a:p>
          <a:p>
            <a:pPr algn="ctr"/>
            <a:endParaRPr lang="en-US" sz="933" b="1">
              <a:solidFill>
                <a:schemeClr val="tx1"/>
              </a:solidFill>
              <a:latin typeface="Verdana"/>
              <a:ea typeface="Verdana"/>
            </a:endParaRPr>
          </a:p>
          <a:p>
            <a:pPr algn="ctr"/>
            <a:r>
              <a:rPr lang="en-US" sz="933" b="1">
                <a:solidFill>
                  <a:schemeClr val="tx1"/>
                </a:solidFill>
                <a:latin typeface="Verdana"/>
                <a:ea typeface="Verdana"/>
              </a:rPr>
              <a:t>Goal: </a:t>
            </a:r>
            <a:r>
              <a:rPr lang="en-US" sz="933">
                <a:solidFill>
                  <a:schemeClr val="tx1"/>
                </a:solidFill>
                <a:latin typeface="Verdana"/>
                <a:ea typeface="Verdana"/>
              </a:rPr>
              <a:t>453,117 | </a:t>
            </a:r>
            <a:r>
              <a:rPr lang="en-US" sz="933" b="1">
                <a:solidFill>
                  <a:srgbClr val="00B050"/>
                </a:solidFill>
                <a:latin typeface="Verdana"/>
                <a:ea typeface="Verdana"/>
              </a:rPr>
              <a:t>YTD Avg:</a:t>
            </a:r>
            <a:r>
              <a:rPr lang="en-US" sz="933">
                <a:solidFill>
                  <a:srgbClr val="00B050"/>
                </a:solidFill>
                <a:latin typeface="Verdana"/>
                <a:ea typeface="Verdana"/>
              </a:rPr>
              <a:t> 495,131 | 109% to goal</a:t>
            </a:r>
            <a:endParaRPr lang="en-US" sz="933" b="1">
              <a:solidFill>
                <a:srgbClr val="00B050"/>
              </a:solidFill>
              <a:latin typeface="Verdana"/>
              <a:ea typeface="Verdana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8C280F90-CEC4-0CEB-80FE-E4AAAD564E09}"/>
              </a:ext>
            </a:extLst>
          </p:cNvPr>
          <p:cNvSpPr txBox="1">
            <a:spLocks/>
          </p:cNvSpPr>
          <p:nvPr/>
        </p:nvSpPr>
        <p:spPr>
          <a:xfrm>
            <a:off x="4229503" y="2164273"/>
            <a:ext cx="3553117" cy="717283"/>
          </a:xfrm>
          <a:prstGeom prst="rect">
            <a:avLst/>
          </a:prstGeom>
        </p:spPr>
        <p:txBody>
          <a:bodyPr lIns="121920" tIns="60960" rIns="121920" bIns="60960" anchor="t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kern="120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r>
              <a:rPr lang="en-US" sz="1333">
                <a:solidFill>
                  <a:schemeClr val="tx1"/>
                </a:solidFill>
                <a:latin typeface="Verdana"/>
                <a:ea typeface="Verdana"/>
              </a:rPr>
              <a:t>1,900 incremental Loyalty Sign-ups</a:t>
            </a:r>
          </a:p>
          <a:p>
            <a:pPr algn="ctr"/>
            <a:endParaRPr lang="en-US" sz="933" b="1">
              <a:solidFill>
                <a:schemeClr val="tx1"/>
              </a:solidFill>
              <a:latin typeface="Verdana"/>
              <a:ea typeface="Verdana"/>
            </a:endParaRPr>
          </a:p>
          <a:p>
            <a:pPr algn="ctr"/>
            <a:r>
              <a:rPr lang="en-US" sz="933" b="1">
                <a:solidFill>
                  <a:schemeClr val="tx1"/>
                </a:solidFill>
                <a:latin typeface="Verdana"/>
                <a:ea typeface="Verdana"/>
              </a:rPr>
              <a:t>Goal: </a:t>
            </a:r>
            <a:r>
              <a:rPr lang="en-US" sz="933">
                <a:solidFill>
                  <a:schemeClr val="tx1"/>
                </a:solidFill>
                <a:latin typeface="Verdana"/>
                <a:ea typeface="Verdana"/>
              </a:rPr>
              <a:t>19,800 | </a:t>
            </a:r>
            <a:r>
              <a:rPr lang="en-US" sz="933" b="1">
                <a:solidFill>
                  <a:srgbClr val="00B050"/>
                </a:solidFill>
                <a:latin typeface="Verdana"/>
                <a:ea typeface="Verdana"/>
              </a:rPr>
              <a:t>YTD:</a:t>
            </a:r>
            <a:r>
              <a:rPr lang="en-US" sz="933">
                <a:solidFill>
                  <a:srgbClr val="00B050"/>
                </a:solidFill>
                <a:latin typeface="Verdana"/>
                <a:ea typeface="Verdana"/>
              </a:rPr>
              <a:t> 12,800 | 65% to goal</a:t>
            </a:r>
            <a:endParaRPr lang="en-US" sz="933" b="1">
              <a:solidFill>
                <a:srgbClr val="00B050"/>
              </a:solidFill>
              <a:latin typeface="Verdana"/>
              <a:ea typeface="Verdana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5DBCC36F-10DC-4B98-D0D8-AB211742791A}"/>
              </a:ext>
            </a:extLst>
          </p:cNvPr>
          <p:cNvSpPr txBox="1">
            <a:spLocks/>
          </p:cNvSpPr>
          <p:nvPr/>
        </p:nvSpPr>
        <p:spPr>
          <a:xfrm>
            <a:off x="8175375" y="2164276"/>
            <a:ext cx="3553117" cy="717283"/>
          </a:xfrm>
          <a:prstGeom prst="rect">
            <a:avLst/>
          </a:prstGeom>
        </p:spPr>
        <p:txBody>
          <a:bodyPr lIns="121920" tIns="60960" rIns="121920" bIns="60960" anchor="t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kern="120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r>
              <a:rPr lang="en-US" sz="1333">
                <a:solidFill>
                  <a:schemeClr val="tx1"/>
                </a:solidFill>
                <a:latin typeface="Verdana"/>
                <a:ea typeface="Verdana"/>
              </a:rPr>
              <a:t>5,500 incremental Cross-sell offers</a:t>
            </a:r>
          </a:p>
          <a:p>
            <a:pPr algn="ctr"/>
            <a:endParaRPr lang="en-US" sz="933" b="1">
              <a:solidFill>
                <a:schemeClr val="tx1"/>
              </a:solidFill>
              <a:latin typeface="Verdana"/>
              <a:ea typeface="Verdana"/>
            </a:endParaRPr>
          </a:p>
          <a:p>
            <a:pPr algn="ctr"/>
            <a:r>
              <a:rPr lang="en-US" sz="933" b="1">
                <a:solidFill>
                  <a:schemeClr val="tx1"/>
                </a:solidFill>
                <a:latin typeface="Verdana"/>
                <a:ea typeface="Verdana"/>
              </a:rPr>
              <a:t>Goal: </a:t>
            </a:r>
            <a:r>
              <a:rPr lang="en-US" sz="933">
                <a:solidFill>
                  <a:schemeClr val="tx1"/>
                </a:solidFill>
                <a:latin typeface="Verdana"/>
                <a:ea typeface="Verdana"/>
              </a:rPr>
              <a:t>6,013 | </a:t>
            </a:r>
            <a:r>
              <a:rPr lang="en-US" sz="933" b="1">
                <a:solidFill>
                  <a:srgbClr val="00B050"/>
                </a:solidFill>
                <a:latin typeface="Verdana"/>
                <a:ea typeface="Verdana"/>
              </a:rPr>
              <a:t>YTD:</a:t>
            </a:r>
            <a:r>
              <a:rPr lang="en-US" sz="933">
                <a:solidFill>
                  <a:srgbClr val="00B050"/>
                </a:solidFill>
                <a:latin typeface="Verdana"/>
                <a:ea typeface="Verdana"/>
              </a:rPr>
              <a:t> 6,143 | 102% to goal</a:t>
            </a:r>
            <a:endParaRPr lang="en-US" sz="933" b="1">
              <a:solidFill>
                <a:srgbClr val="00B050"/>
              </a:solidFill>
              <a:latin typeface="Verdana"/>
              <a:ea typeface="Verdan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62775F-4BB0-EC94-11ED-D894897070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894075">
            <a:off x="1162235" y="3970222"/>
            <a:ext cx="604597" cy="6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96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6445EF-5827-24C9-4270-86C8E04CD8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9311" y="248000"/>
            <a:ext cx="9078379" cy="397929"/>
          </a:xfrm>
        </p:spPr>
        <p:txBody>
          <a:bodyPr>
            <a:normAutofit fontScale="47500" lnSpcReduction="20000"/>
          </a:bodyPr>
          <a:lstStyle/>
          <a:p>
            <a:r>
              <a:rPr lang="en-US"/>
              <a:t>TX Digital App Ratings vs Competitors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145B5FA-8F5B-7AE5-7A3D-E07147EE4472}"/>
              </a:ext>
            </a:extLst>
          </p:cNvPr>
          <p:cNvGrpSpPr/>
          <p:nvPr/>
        </p:nvGrpSpPr>
        <p:grpSpPr>
          <a:xfrm>
            <a:off x="1288728" y="3366825"/>
            <a:ext cx="3527711" cy="951007"/>
            <a:chOff x="308674" y="774097"/>
            <a:chExt cx="2645783" cy="713255"/>
          </a:xfrm>
        </p:grpSpPr>
        <p:pic>
          <p:nvPicPr>
            <p:cNvPr id="8" name="Picture 7" descr="A logo with a few squares&#10;&#10;Description automatically generated with medium confidence">
              <a:extLst>
                <a:ext uri="{FF2B5EF4-FFF2-40B4-BE49-F238E27FC236}">
                  <a16:creationId xmlns:a16="http://schemas.microsoft.com/office/drawing/2014/main" id="{E0E09FC7-CC74-48D6-23D4-585FDFC86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674" y="774097"/>
              <a:ext cx="665962" cy="665962"/>
            </a:xfrm>
            <a:prstGeom prst="rect">
              <a:avLst/>
            </a:prstGeom>
            <a:ln>
              <a:noFill/>
            </a:ln>
            <a:effectLst>
              <a:outerShdw blurRad="50800" dist="63500" dir="24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F313CCE-A92D-126B-7CAE-93968DD47387}"/>
                </a:ext>
              </a:extLst>
            </p:cNvPr>
            <p:cNvGrpSpPr/>
            <p:nvPr/>
          </p:nvGrpSpPr>
          <p:grpSpPr>
            <a:xfrm>
              <a:off x="1110183" y="821391"/>
              <a:ext cx="1844274" cy="665961"/>
              <a:chOff x="1110183" y="774096"/>
              <a:chExt cx="1844274" cy="665961"/>
            </a:xfrm>
          </p:grpSpPr>
          <p:sp>
            <p:nvSpPr>
              <p:cNvPr id="19" name="Title 2">
                <a:extLst>
                  <a:ext uri="{FF2B5EF4-FFF2-40B4-BE49-F238E27FC236}">
                    <a16:creationId xmlns:a16="http://schemas.microsoft.com/office/drawing/2014/main" id="{B4BD6BDA-8932-CF01-0ECA-EA4F5D4E37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10183" y="774096"/>
                <a:ext cx="851047" cy="665961"/>
              </a:xfrm>
              <a:prstGeom prst="rect">
                <a:avLst/>
              </a:prstGeom>
            </p:spPr>
            <p:txBody>
              <a:bodyPr lIns="121920" tIns="60960" rIns="121920" bIns="60960" anchor="ctr"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00" kern="1200">
                    <a:solidFill>
                      <a:schemeClr val="accent2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1pPr>
              </a:lstStyle>
              <a:p>
                <a:pPr>
                  <a:lnSpc>
                    <a:spcPct val="70000"/>
                  </a:lnSpc>
                </a:pPr>
                <a:r>
                  <a:rPr lang="en-US" sz="3733">
                    <a:solidFill>
                      <a:schemeClr val="tx1"/>
                    </a:solidFill>
                    <a:latin typeface="Effra" panose="020B0506080202020204" pitchFamily="34" charset="0"/>
                    <a:ea typeface="Verdana"/>
                  </a:rPr>
                  <a:t>4.9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933" b="1">
                    <a:solidFill>
                      <a:schemeClr val="tx1"/>
                    </a:solidFill>
                    <a:latin typeface="Effra Light" panose="020B0306080202020204" pitchFamily="34" charset="0"/>
                    <a:ea typeface="Verdana"/>
                  </a:rPr>
                  <a:t>Out of 5 | Apple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933" b="1">
                    <a:solidFill>
                      <a:schemeClr val="tx1"/>
                    </a:solidFill>
                    <a:latin typeface="Effra Light" panose="020B0306080202020204" pitchFamily="34" charset="0"/>
                    <a:ea typeface="Verdana"/>
                  </a:rPr>
                  <a:t>12.9k reviews</a:t>
                </a:r>
                <a:endParaRPr lang="en-US" sz="933" b="1">
                  <a:solidFill>
                    <a:srgbClr val="00B050"/>
                  </a:solidFill>
                  <a:latin typeface="Effra Light" panose="020B0306080202020204" pitchFamily="34" charset="0"/>
                  <a:ea typeface="Verdana"/>
                </a:endParaRPr>
              </a:p>
            </p:txBody>
          </p:sp>
          <p:sp>
            <p:nvSpPr>
              <p:cNvPr id="20" name="Title 2">
                <a:extLst>
                  <a:ext uri="{FF2B5EF4-FFF2-40B4-BE49-F238E27FC236}">
                    <a16:creationId xmlns:a16="http://schemas.microsoft.com/office/drawing/2014/main" id="{950A310B-5AFB-66DC-6D63-2E7A877E60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03410" y="774096"/>
                <a:ext cx="851047" cy="665961"/>
              </a:xfrm>
              <a:prstGeom prst="rect">
                <a:avLst/>
              </a:prstGeom>
            </p:spPr>
            <p:txBody>
              <a:bodyPr lIns="121920" tIns="60960" rIns="121920" bIns="60960" anchor="ctr"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00" kern="1200">
                    <a:solidFill>
                      <a:schemeClr val="accent2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1pPr>
              </a:lstStyle>
              <a:p>
                <a:pPr>
                  <a:lnSpc>
                    <a:spcPct val="70000"/>
                  </a:lnSpc>
                </a:pPr>
                <a:r>
                  <a:rPr lang="en-US" sz="3733">
                    <a:solidFill>
                      <a:schemeClr val="tx1"/>
                    </a:solidFill>
                    <a:latin typeface="Effra" panose="020B0506080202020204" pitchFamily="34" charset="0"/>
                    <a:ea typeface="Verdana"/>
                  </a:rPr>
                  <a:t>4.7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933" b="1">
                    <a:solidFill>
                      <a:schemeClr val="tx1"/>
                    </a:solidFill>
                    <a:latin typeface="Effra Light" panose="020B0306080202020204" pitchFamily="34" charset="0"/>
                    <a:ea typeface="Verdana"/>
                  </a:rPr>
                  <a:t>Out of 5 | Android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933" b="1">
                    <a:solidFill>
                      <a:schemeClr val="tx1"/>
                    </a:solidFill>
                    <a:latin typeface="Effra Light" panose="020B0306080202020204" pitchFamily="34" charset="0"/>
                    <a:ea typeface="Verdana"/>
                  </a:rPr>
                  <a:t>6.79k reviews</a:t>
                </a:r>
                <a:endParaRPr lang="en-US" sz="933" b="1">
                  <a:solidFill>
                    <a:srgbClr val="00B050"/>
                  </a:solidFill>
                  <a:latin typeface="Effra Light" panose="020B0306080202020204" pitchFamily="34" charset="0"/>
                  <a:ea typeface="Verdana"/>
                </a:endParaRP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BF88AF3-2768-5828-CDBD-4267A8D87031}"/>
                  </a:ext>
                </a:extLst>
              </p:cNvPr>
              <p:cNvCxnSpPr/>
              <p:nvPr/>
            </p:nvCxnSpPr>
            <p:spPr>
              <a:xfrm>
                <a:off x="1976996" y="908094"/>
                <a:ext cx="0" cy="37206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AE9567F-6F9A-CFAE-0B5B-54E41A1C7D7A}"/>
              </a:ext>
            </a:extLst>
          </p:cNvPr>
          <p:cNvGrpSpPr/>
          <p:nvPr/>
        </p:nvGrpSpPr>
        <p:grpSpPr>
          <a:xfrm>
            <a:off x="7569423" y="3366825"/>
            <a:ext cx="2459032" cy="887948"/>
            <a:chOff x="1110183" y="774096"/>
            <a:chExt cx="1844274" cy="665961"/>
          </a:xfrm>
        </p:grpSpPr>
        <p:sp>
          <p:nvSpPr>
            <p:cNvPr id="62" name="Title 2">
              <a:extLst>
                <a:ext uri="{FF2B5EF4-FFF2-40B4-BE49-F238E27FC236}">
                  <a16:creationId xmlns:a16="http://schemas.microsoft.com/office/drawing/2014/main" id="{173D1359-D604-5298-5FF9-6299BE1B22AD}"/>
                </a:ext>
              </a:extLst>
            </p:cNvPr>
            <p:cNvSpPr txBox="1">
              <a:spLocks/>
            </p:cNvSpPr>
            <p:nvPr/>
          </p:nvSpPr>
          <p:spPr>
            <a:xfrm>
              <a:off x="1110183" y="774096"/>
              <a:ext cx="851047" cy="665961"/>
            </a:xfrm>
            <a:prstGeom prst="rect">
              <a:avLst/>
            </a:prstGeom>
          </p:spPr>
          <p:txBody>
            <a:bodyPr lIns="121920" tIns="60960" rIns="121920" bIns="60960" anchor="ctr"/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00" kern="1200">
                  <a:solidFill>
                    <a:schemeClr val="accent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pPr>
                <a:lnSpc>
                  <a:spcPct val="70000"/>
                </a:lnSpc>
              </a:pPr>
              <a:r>
                <a:rPr lang="en-US" sz="3733">
                  <a:solidFill>
                    <a:schemeClr val="tx1"/>
                  </a:solidFill>
                  <a:latin typeface="Effra" panose="020B0506080202020204" pitchFamily="34" charset="0"/>
                  <a:ea typeface="Verdana"/>
                </a:rPr>
                <a:t>4.6</a:t>
              </a:r>
            </a:p>
            <a:p>
              <a:pPr>
                <a:lnSpc>
                  <a:spcPct val="70000"/>
                </a:lnSpc>
              </a:pPr>
              <a:r>
                <a:rPr lang="en-US" sz="933" b="1">
                  <a:solidFill>
                    <a:schemeClr val="tx1"/>
                  </a:solidFill>
                  <a:latin typeface="Effra Light" panose="020B0306080202020204" pitchFamily="34" charset="0"/>
                  <a:ea typeface="Verdana"/>
                </a:rPr>
                <a:t>Out of 5 | Apple</a:t>
              </a:r>
            </a:p>
            <a:p>
              <a:pPr>
                <a:lnSpc>
                  <a:spcPct val="70000"/>
                </a:lnSpc>
              </a:pPr>
              <a:r>
                <a:rPr lang="en-US" sz="933" b="1">
                  <a:solidFill>
                    <a:schemeClr val="tx1"/>
                  </a:solidFill>
                  <a:latin typeface="Effra Light" panose="020B0306080202020204" pitchFamily="34" charset="0"/>
                  <a:ea typeface="Verdana"/>
                </a:rPr>
                <a:t>5.5k reviews</a:t>
              </a:r>
            </a:p>
          </p:txBody>
        </p:sp>
        <p:sp>
          <p:nvSpPr>
            <p:cNvPr id="63" name="Title 2">
              <a:extLst>
                <a:ext uri="{FF2B5EF4-FFF2-40B4-BE49-F238E27FC236}">
                  <a16:creationId xmlns:a16="http://schemas.microsoft.com/office/drawing/2014/main" id="{1A071D40-F0B8-59CF-8BE6-9D1597869D44}"/>
                </a:ext>
              </a:extLst>
            </p:cNvPr>
            <p:cNvSpPr txBox="1">
              <a:spLocks/>
            </p:cNvSpPr>
            <p:nvPr/>
          </p:nvSpPr>
          <p:spPr>
            <a:xfrm>
              <a:off x="2103410" y="774096"/>
              <a:ext cx="851047" cy="665961"/>
            </a:xfrm>
            <a:prstGeom prst="rect">
              <a:avLst/>
            </a:prstGeom>
          </p:spPr>
          <p:txBody>
            <a:bodyPr lIns="121920" tIns="60960" rIns="121920" bIns="60960" anchor="ctr"/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00" kern="1200">
                  <a:solidFill>
                    <a:schemeClr val="accent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pPr>
                <a:lnSpc>
                  <a:spcPct val="70000"/>
                </a:lnSpc>
              </a:pPr>
              <a:r>
                <a:rPr lang="en-US" sz="3733">
                  <a:solidFill>
                    <a:schemeClr val="tx1"/>
                  </a:solidFill>
                  <a:latin typeface="Effra" panose="020B0506080202020204" pitchFamily="34" charset="0"/>
                  <a:ea typeface="Verdana"/>
                </a:rPr>
                <a:t>4.5</a:t>
              </a:r>
            </a:p>
            <a:p>
              <a:pPr>
                <a:lnSpc>
                  <a:spcPct val="70000"/>
                </a:lnSpc>
              </a:pPr>
              <a:r>
                <a:rPr lang="en-US" sz="933" b="1">
                  <a:solidFill>
                    <a:schemeClr val="tx1"/>
                  </a:solidFill>
                  <a:latin typeface="Effra Light" panose="020B0306080202020204" pitchFamily="34" charset="0"/>
                  <a:ea typeface="Verdana"/>
                </a:rPr>
                <a:t>Out of 5 | Android</a:t>
              </a:r>
            </a:p>
            <a:p>
              <a:pPr>
                <a:lnSpc>
                  <a:spcPct val="70000"/>
                </a:lnSpc>
              </a:pPr>
              <a:r>
                <a:rPr lang="en-US" sz="933" b="1">
                  <a:solidFill>
                    <a:schemeClr val="tx1"/>
                  </a:solidFill>
                  <a:latin typeface="Effra Light" panose="020B0306080202020204" pitchFamily="34" charset="0"/>
                  <a:ea typeface="Verdana"/>
                </a:rPr>
                <a:t>1.4k reviews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228A74F-D006-5537-1E50-199D60092FF4}"/>
                </a:ext>
              </a:extLst>
            </p:cNvPr>
            <p:cNvCxnSpPr/>
            <p:nvPr/>
          </p:nvCxnSpPr>
          <p:spPr>
            <a:xfrm>
              <a:off x="1976996" y="908094"/>
              <a:ext cx="0" cy="37206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2147975-E9CE-0FDC-255E-79D98CC09077}"/>
              </a:ext>
            </a:extLst>
          </p:cNvPr>
          <p:cNvGrpSpPr/>
          <p:nvPr/>
        </p:nvGrpSpPr>
        <p:grpSpPr>
          <a:xfrm>
            <a:off x="6500551" y="1077923"/>
            <a:ext cx="3527712" cy="902411"/>
            <a:chOff x="5588014" y="808442"/>
            <a:chExt cx="2645784" cy="676808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A501638-B16F-7A9F-0D5C-E8959F8D569C}"/>
                </a:ext>
              </a:extLst>
            </p:cNvPr>
            <p:cNvGrpSpPr/>
            <p:nvPr/>
          </p:nvGrpSpPr>
          <p:grpSpPr>
            <a:xfrm>
              <a:off x="6389524" y="819289"/>
              <a:ext cx="1844274" cy="665961"/>
              <a:chOff x="1110183" y="774096"/>
              <a:chExt cx="1844274" cy="665961"/>
            </a:xfrm>
          </p:grpSpPr>
          <p:sp>
            <p:nvSpPr>
              <p:cNvPr id="50" name="Title 2">
                <a:extLst>
                  <a:ext uri="{FF2B5EF4-FFF2-40B4-BE49-F238E27FC236}">
                    <a16:creationId xmlns:a16="http://schemas.microsoft.com/office/drawing/2014/main" id="{C64100B5-946C-CB20-6C34-9F372A7866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10183" y="774096"/>
                <a:ext cx="851047" cy="665961"/>
              </a:xfrm>
              <a:prstGeom prst="rect">
                <a:avLst/>
              </a:prstGeom>
            </p:spPr>
            <p:txBody>
              <a:bodyPr lIns="121920" tIns="60960" rIns="121920" bIns="60960" anchor="ctr"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00" kern="1200">
                    <a:solidFill>
                      <a:schemeClr val="accent2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1pPr>
              </a:lstStyle>
              <a:p>
                <a:pPr>
                  <a:lnSpc>
                    <a:spcPct val="70000"/>
                  </a:lnSpc>
                </a:pPr>
                <a:r>
                  <a:rPr lang="en-US" sz="3733">
                    <a:solidFill>
                      <a:schemeClr val="tx1"/>
                    </a:solidFill>
                    <a:latin typeface="Effra" panose="020B0506080202020204" pitchFamily="34" charset="0"/>
                    <a:ea typeface="Verdana"/>
                  </a:rPr>
                  <a:t>2.7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933" b="1">
                    <a:solidFill>
                      <a:schemeClr val="tx1"/>
                    </a:solidFill>
                    <a:latin typeface="Effra Light" panose="020B0306080202020204" pitchFamily="34" charset="0"/>
                    <a:ea typeface="Verdana"/>
                  </a:rPr>
                  <a:t>Out of 5 | Apple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933" b="1">
                    <a:solidFill>
                      <a:schemeClr val="tx1"/>
                    </a:solidFill>
                    <a:latin typeface="Effra Light" panose="020B0306080202020204" pitchFamily="34" charset="0"/>
                    <a:ea typeface="Verdana"/>
                  </a:rPr>
                  <a:t>879 reviews</a:t>
                </a:r>
                <a:endParaRPr lang="en-US" sz="933" b="1">
                  <a:solidFill>
                    <a:srgbClr val="00B050"/>
                  </a:solidFill>
                  <a:latin typeface="Effra Light" panose="020B0306080202020204" pitchFamily="34" charset="0"/>
                  <a:ea typeface="Verdana"/>
                </a:endParaRPr>
              </a:p>
            </p:txBody>
          </p:sp>
          <p:sp>
            <p:nvSpPr>
              <p:cNvPr id="51" name="Title 2">
                <a:extLst>
                  <a:ext uri="{FF2B5EF4-FFF2-40B4-BE49-F238E27FC236}">
                    <a16:creationId xmlns:a16="http://schemas.microsoft.com/office/drawing/2014/main" id="{735CFF75-D5ED-D973-68D1-FC2E0C2A16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03410" y="774096"/>
                <a:ext cx="851047" cy="665961"/>
              </a:xfrm>
              <a:prstGeom prst="rect">
                <a:avLst/>
              </a:prstGeom>
            </p:spPr>
            <p:txBody>
              <a:bodyPr lIns="121920" tIns="60960" rIns="121920" bIns="60960" anchor="ctr"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00" kern="1200">
                    <a:solidFill>
                      <a:schemeClr val="accent2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1pPr>
              </a:lstStyle>
              <a:p>
                <a:pPr>
                  <a:lnSpc>
                    <a:spcPct val="70000"/>
                  </a:lnSpc>
                </a:pPr>
                <a:r>
                  <a:rPr lang="en-US" sz="3733">
                    <a:solidFill>
                      <a:schemeClr val="tx1"/>
                    </a:solidFill>
                    <a:latin typeface="Effra" panose="020B0506080202020204" pitchFamily="34" charset="0"/>
                    <a:ea typeface="Verdana"/>
                  </a:rPr>
                  <a:t>2.2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933" b="1">
                    <a:solidFill>
                      <a:schemeClr val="tx1"/>
                    </a:solidFill>
                    <a:latin typeface="Effra Light" panose="020B0306080202020204" pitchFamily="34" charset="0"/>
                    <a:ea typeface="Verdana"/>
                  </a:rPr>
                  <a:t>Out of 5 | Android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933" b="1">
                    <a:solidFill>
                      <a:schemeClr val="tx1"/>
                    </a:solidFill>
                    <a:latin typeface="Effra Light" panose="020B0306080202020204" pitchFamily="34" charset="0"/>
                    <a:ea typeface="Verdana"/>
                  </a:rPr>
                  <a:t>1.95k reviews</a:t>
                </a:r>
                <a:endParaRPr lang="en-US" sz="933" b="1">
                  <a:solidFill>
                    <a:srgbClr val="00B050"/>
                  </a:solidFill>
                  <a:latin typeface="Effra Light" panose="020B0306080202020204" pitchFamily="34" charset="0"/>
                  <a:ea typeface="Verdana"/>
                </a:endParaRPr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4C2E8792-1F5F-3D0F-7138-BE32BFEE3EA4}"/>
                  </a:ext>
                </a:extLst>
              </p:cNvPr>
              <p:cNvCxnSpPr/>
              <p:nvPr/>
            </p:nvCxnSpPr>
            <p:spPr>
              <a:xfrm>
                <a:off x="1976996" y="908094"/>
                <a:ext cx="0" cy="37206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9" name="Picture 78" descr="A blue and green logo&#10;&#10;Description automatically generated">
              <a:extLst>
                <a:ext uri="{FF2B5EF4-FFF2-40B4-BE49-F238E27FC236}">
                  <a16:creationId xmlns:a16="http://schemas.microsoft.com/office/drawing/2014/main" id="{536B7C16-B9E6-439F-CB9E-812510C89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8014" y="808442"/>
              <a:ext cx="659330" cy="659330"/>
            </a:xfrm>
            <a:prstGeom prst="rect">
              <a:avLst/>
            </a:prstGeom>
            <a:ln>
              <a:noFill/>
            </a:ln>
            <a:effectLst>
              <a:outerShdw blurRad="50800" dist="63500" dir="24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49143EA-4C5F-3CD9-D0F3-CA21544E7F1A}"/>
              </a:ext>
            </a:extLst>
          </p:cNvPr>
          <p:cNvGrpSpPr/>
          <p:nvPr/>
        </p:nvGrpSpPr>
        <p:grpSpPr>
          <a:xfrm>
            <a:off x="6491708" y="2160253"/>
            <a:ext cx="3536555" cy="965623"/>
            <a:chOff x="5581382" y="1620189"/>
            <a:chExt cx="2652416" cy="724217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C42A1AF-568C-6156-6022-76F632FEDA2E}"/>
                </a:ext>
              </a:extLst>
            </p:cNvPr>
            <p:cNvGrpSpPr/>
            <p:nvPr/>
          </p:nvGrpSpPr>
          <p:grpSpPr>
            <a:xfrm>
              <a:off x="6389524" y="1678445"/>
              <a:ext cx="1844274" cy="665961"/>
              <a:chOff x="1110183" y="774096"/>
              <a:chExt cx="1844274" cy="665961"/>
            </a:xfrm>
          </p:grpSpPr>
          <p:sp>
            <p:nvSpPr>
              <p:cNvPr id="56" name="Title 2">
                <a:extLst>
                  <a:ext uri="{FF2B5EF4-FFF2-40B4-BE49-F238E27FC236}">
                    <a16:creationId xmlns:a16="http://schemas.microsoft.com/office/drawing/2014/main" id="{9128BF29-63B6-CE89-5337-7BCDC5C4D0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10183" y="774096"/>
                <a:ext cx="851047" cy="665961"/>
              </a:xfrm>
              <a:prstGeom prst="rect">
                <a:avLst/>
              </a:prstGeom>
            </p:spPr>
            <p:txBody>
              <a:bodyPr lIns="121920" tIns="60960" rIns="121920" bIns="60960" anchor="ctr"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00" kern="1200">
                    <a:solidFill>
                      <a:schemeClr val="accent2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1pPr>
              </a:lstStyle>
              <a:p>
                <a:pPr>
                  <a:lnSpc>
                    <a:spcPct val="70000"/>
                  </a:lnSpc>
                </a:pPr>
                <a:r>
                  <a:rPr lang="en-US" sz="3733">
                    <a:solidFill>
                      <a:schemeClr val="tx1"/>
                    </a:solidFill>
                    <a:latin typeface="Effra" panose="020B0506080202020204" pitchFamily="34" charset="0"/>
                    <a:ea typeface="Verdana"/>
                  </a:rPr>
                  <a:t>1.9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933" b="1">
                    <a:solidFill>
                      <a:schemeClr val="tx1"/>
                    </a:solidFill>
                    <a:latin typeface="Effra Light" panose="020B0306080202020204" pitchFamily="34" charset="0"/>
                    <a:ea typeface="Verdana"/>
                  </a:rPr>
                  <a:t>Out of 5 | Apple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933" b="1">
                    <a:solidFill>
                      <a:schemeClr val="tx1"/>
                    </a:solidFill>
                    <a:latin typeface="Effra Light" panose="020B0306080202020204" pitchFamily="34" charset="0"/>
                    <a:ea typeface="Verdana"/>
                  </a:rPr>
                  <a:t>65 reviews</a:t>
                </a:r>
              </a:p>
            </p:txBody>
          </p:sp>
          <p:sp>
            <p:nvSpPr>
              <p:cNvPr id="57" name="Title 2">
                <a:extLst>
                  <a:ext uri="{FF2B5EF4-FFF2-40B4-BE49-F238E27FC236}">
                    <a16:creationId xmlns:a16="http://schemas.microsoft.com/office/drawing/2014/main" id="{CD02B563-B211-0ADA-5FC8-D68CD067A5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03410" y="774096"/>
                <a:ext cx="851047" cy="665961"/>
              </a:xfrm>
              <a:prstGeom prst="rect">
                <a:avLst/>
              </a:prstGeom>
            </p:spPr>
            <p:txBody>
              <a:bodyPr lIns="121920" tIns="60960" rIns="121920" bIns="60960" anchor="ctr"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00" kern="1200">
                    <a:solidFill>
                      <a:schemeClr val="accent2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1pPr>
              </a:lstStyle>
              <a:p>
                <a:pPr>
                  <a:lnSpc>
                    <a:spcPct val="70000"/>
                  </a:lnSpc>
                </a:pPr>
                <a:r>
                  <a:rPr lang="en-US" sz="3733">
                    <a:solidFill>
                      <a:schemeClr val="tx1"/>
                    </a:solidFill>
                    <a:latin typeface="Effra" panose="020B0506080202020204" pitchFamily="34" charset="0"/>
                    <a:ea typeface="Verdana"/>
                  </a:rPr>
                  <a:t>2.3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933" b="1">
                    <a:solidFill>
                      <a:schemeClr val="tx1"/>
                    </a:solidFill>
                    <a:latin typeface="Effra Light" panose="020B0306080202020204" pitchFamily="34" charset="0"/>
                    <a:ea typeface="Verdana"/>
                  </a:rPr>
                  <a:t>Out of 5 | Android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933" b="1">
                    <a:solidFill>
                      <a:schemeClr val="tx1"/>
                    </a:solidFill>
                    <a:latin typeface="Effra Light" panose="020B0306080202020204" pitchFamily="34" charset="0"/>
                    <a:ea typeface="Verdana"/>
                  </a:rPr>
                  <a:t>106 reviews</a:t>
                </a: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EC0BB11-D2ED-DABC-8411-C3C04EBAF942}"/>
                  </a:ext>
                </a:extLst>
              </p:cNvPr>
              <p:cNvCxnSpPr/>
              <p:nvPr/>
            </p:nvCxnSpPr>
            <p:spPr>
              <a:xfrm>
                <a:off x="1976996" y="908094"/>
                <a:ext cx="0" cy="37206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2" name="Picture 81" descr="A colorful logo with stripes&#10;&#10;Description automatically generated">
              <a:extLst>
                <a:ext uri="{FF2B5EF4-FFF2-40B4-BE49-F238E27FC236}">
                  <a16:creationId xmlns:a16="http://schemas.microsoft.com/office/drawing/2014/main" id="{DB83B6CB-09AF-33D0-943A-C0617AFEB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1382" y="1620189"/>
              <a:ext cx="665962" cy="665962"/>
            </a:xfrm>
            <a:prstGeom prst="rect">
              <a:avLst/>
            </a:prstGeom>
            <a:ln>
              <a:noFill/>
            </a:ln>
            <a:effectLst>
              <a:outerShdw blurRad="50800" dist="63500" dir="24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85" name="Picture 84" descr="A logo of a company&#10;&#10;Description automatically generated">
            <a:extLst>
              <a:ext uri="{FF2B5EF4-FFF2-40B4-BE49-F238E27FC236}">
                <a16:creationId xmlns:a16="http://schemas.microsoft.com/office/drawing/2014/main" id="{1374C7F1-84AF-906E-ACF9-75D97A4B56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0551" y="3303765"/>
            <a:ext cx="887948" cy="887948"/>
          </a:xfrm>
          <a:prstGeom prst="rect">
            <a:avLst/>
          </a:prstGeom>
          <a:ln>
            <a:noFill/>
          </a:ln>
          <a:effectLst>
            <a:outerShdw blurRad="50800" dist="63500" dir="24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71E942DA-E24B-57E1-5FBA-4F9066E341B4}"/>
              </a:ext>
            </a:extLst>
          </p:cNvPr>
          <p:cNvGrpSpPr/>
          <p:nvPr/>
        </p:nvGrpSpPr>
        <p:grpSpPr>
          <a:xfrm>
            <a:off x="6500551" y="4440981"/>
            <a:ext cx="3527904" cy="941899"/>
            <a:chOff x="5588014" y="3330736"/>
            <a:chExt cx="2645928" cy="706424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212D70A-8AB3-63E2-08FF-43C915646CA0}"/>
                </a:ext>
              </a:extLst>
            </p:cNvPr>
            <p:cNvGrpSpPr/>
            <p:nvPr/>
          </p:nvGrpSpPr>
          <p:grpSpPr>
            <a:xfrm>
              <a:off x="6389668" y="3371199"/>
              <a:ext cx="1844274" cy="665961"/>
              <a:chOff x="1110183" y="774096"/>
              <a:chExt cx="1844274" cy="665961"/>
            </a:xfrm>
          </p:grpSpPr>
          <p:sp>
            <p:nvSpPr>
              <p:cNvPr id="68" name="Title 2">
                <a:extLst>
                  <a:ext uri="{FF2B5EF4-FFF2-40B4-BE49-F238E27FC236}">
                    <a16:creationId xmlns:a16="http://schemas.microsoft.com/office/drawing/2014/main" id="{C6107C1D-CE6F-9C15-42DA-AF44C9EEA1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10183" y="774096"/>
                <a:ext cx="851047" cy="665961"/>
              </a:xfrm>
              <a:prstGeom prst="rect">
                <a:avLst/>
              </a:prstGeom>
            </p:spPr>
            <p:txBody>
              <a:bodyPr lIns="121920" tIns="60960" rIns="121920" bIns="60960" anchor="ctr"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00" kern="1200">
                    <a:solidFill>
                      <a:schemeClr val="accent2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1pPr>
              </a:lstStyle>
              <a:p>
                <a:pPr>
                  <a:lnSpc>
                    <a:spcPct val="70000"/>
                  </a:lnSpc>
                </a:pPr>
                <a:r>
                  <a:rPr lang="en-US" sz="3733">
                    <a:solidFill>
                      <a:schemeClr val="tx1"/>
                    </a:solidFill>
                    <a:latin typeface="Effra" panose="020B0506080202020204" pitchFamily="34" charset="0"/>
                    <a:ea typeface="Verdana"/>
                  </a:rPr>
                  <a:t>3.8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933" b="1">
                    <a:solidFill>
                      <a:schemeClr val="tx1"/>
                    </a:solidFill>
                    <a:latin typeface="Effra Light" panose="020B0306080202020204" pitchFamily="34" charset="0"/>
                    <a:ea typeface="Verdana"/>
                  </a:rPr>
                  <a:t>Out of 5 | Apple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933" b="1">
                    <a:solidFill>
                      <a:schemeClr val="tx1"/>
                    </a:solidFill>
                    <a:latin typeface="Effra Light" panose="020B0306080202020204" pitchFamily="34" charset="0"/>
                    <a:ea typeface="Verdana"/>
                  </a:rPr>
                  <a:t>13 reviews</a:t>
                </a:r>
              </a:p>
            </p:txBody>
          </p:sp>
          <p:sp>
            <p:nvSpPr>
              <p:cNvPr id="69" name="Title 2">
                <a:extLst>
                  <a:ext uri="{FF2B5EF4-FFF2-40B4-BE49-F238E27FC236}">
                    <a16:creationId xmlns:a16="http://schemas.microsoft.com/office/drawing/2014/main" id="{078FAE5C-A65A-11FF-2505-8907EA1DA6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03410" y="774096"/>
                <a:ext cx="851047" cy="665961"/>
              </a:xfrm>
              <a:prstGeom prst="rect">
                <a:avLst/>
              </a:prstGeom>
            </p:spPr>
            <p:txBody>
              <a:bodyPr lIns="121920" tIns="60960" rIns="121920" bIns="60960" anchor="ctr"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00" kern="1200">
                    <a:solidFill>
                      <a:schemeClr val="accent2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1pPr>
              </a:lstStyle>
              <a:p>
                <a:pPr>
                  <a:lnSpc>
                    <a:spcPct val="70000"/>
                  </a:lnSpc>
                </a:pPr>
                <a:r>
                  <a:rPr lang="en-US" sz="3733">
                    <a:solidFill>
                      <a:schemeClr val="tx1"/>
                    </a:solidFill>
                    <a:latin typeface="Effra" panose="020B0506080202020204" pitchFamily="34" charset="0"/>
                    <a:ea typeface="Verdana"/>
                  </a:rPr>
                  <a:t>3.1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933" b="1">
                    <a:solidFill>
                      <a:schemeClr val="tx1"/>
                    </a:solidFill>
                    <a:latin typeface="Effra Light" panose="020B0306080202020204" pitchFamily="34" charset="0"/>
                    <a:ea typeface="Verdana"/>
                  </a:rPr>
                  <a:t>Out of 5 | Android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933" b="1">
                    <a:solidFill>
                      <a:schemeClr val="tx1"/>
                    </a:solidFill>
                    <a:latin typeface="Effra Light" panose="020B0306080202020204" pitchFamily="34" charset="0"/>
                    <a:ea typeface="Verdana"/>
                  </a:rPr>
                  <a:t>8 reviews</a:t>
                </a:r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503C864-E1E7-5F04-5274-5FAF7F6BE319}"/>
                  </a:ext>
                </a:extLst>
              </p:cNvPr>
              <p:cNvCxnSpPr/>
              <p:nvPr/>
            </p:nvCxnSpPr>
            <p:spPr>
              <a:xfrm>
                <a:off x="1976996" y="908094"/>
                <a:ext cx="0" cy="37206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7" name="Picture 86" descr="A blue and white starburst&#10;&#10;Description automatically generated">
              <a:extLst>
                <a:ext uri="{FF2B5EF4-FFF2-40B4-BE49-F238E27FC236}">
                  <a16:creationId xmlns:a16="http://schemas.microsoft.com/office/drawing/2014/main" id="{0F47A289-7C7D-E267-79B2-0CF880C88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88014" y="3330736"/>
              <a:ext cx="665963" cy="665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63500" dir="24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3A3DF59-9636-EA40-5398-EDB77C4908F9}"/>
              </a:ext>
            </a:extLst>
          </p:cNvPr>
          <p:cNvGrpSpPr/>
          <p:nvPr/>
        </p:nvGrpSpPr>
        <p:grpSpPr>
          <a:xfrm>
            <a:off x="6491708" y="5581010"/>
            <a:ext cx="3536555" cy="948205"/>
            <a:chOff x="5581382" y="4185757"/>
            <a:chExt cx="2652416" cy="711154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F3EB956-F66C-0A7C-E7FD-6A8F7356FA36}"/>
                </a:ext>
              </a:extLst>
            </p:cNvPr>
            <p:cNvGrpSpPr/>
            <p:nvPr/>
          </p:nvGrpSpPr>
          <p:grpSpPr>
            <a:xfrm>
              <a:off x="6389524" y="4230950"/>
              <a:ext cx="1844274" cy="665961"/>
              <a:chOff x="1110183" y="774096"/>
              <a:chExt cx="1844274" cy="665961"/>
            </a:xfrm>
          </p:grpSpPr>
          <p:sp>
            <p:nvSpPr>
              <p:cNvPr id="76" name="Title 2">
                <a:extLst>
                  <a:ext uri="{FF2B5EF4-FFF2-40B4-BE49-F238E27FC236}">
                    <a16:creationId xmlns:a16="http://schemas.microsoft.com/office/drawing/2014/main" id="{3AD96DD2-0206-7C28-261D-9FE175F579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10183" y="774096"/>
                <a:ext cx="851047" cy="665961"/>
              </a:xfrm>
              <a:prstGeom prst="rect">
                <a:avLst/>
              </a:prstGeom>
            </p:spPr>
            <p:txBody>
              <a:bodyPr lIns="121920" tIns="60960" rIns="121920" bIns="60960" anchor="ctr"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00" kern="1200">
                    <a:solidFill>
                      <a:schemeClr val="accent2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1pPr>
              </a:lstStyle>
              <a:p>
                <a:pPr>
                  <a:lnSpc>
                    <a:spcPct val="70000"/>
                  </a:lnSpc>
                </a:pPr>
                <a:r>
                  <a:rPr lang="en-US" sz="3733">
                    <a:solidFill>
                      <a:schemeClr val="tx1"/>
                    </a:solidFill>
                    <a:latin typeface="Effra" panose="020B0506080202020204" pitchFamily="34" charset="0"/>
                    <a:ea typeface="Verdana"/>
                  </a:rPr>
                  <a:t>1.5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933" b="1">
                    <a:solidFill>
                      <a:schemeClr val="tx1"/>
                    </a:solidFill>
                    <a:latin typeface="Effra Light" panose="020B0306080202020204" pitchFamily="34" charset="0"/>
                    <a:ea typeface="Verdana"/>
                  </a:rPr>
                  <a:t>Out of 5 | Apple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933" b="1">
                    <a:solidFill>
                      <a:schemeClr val="tx1"/>
                    </a:solidFill>
                    <a:latin typeface="Effra Light" panose="020B0306080202020204" pitchFamily="34" charset="0"/>
                    <a:ea typeface="Verdana"/>
                  </a:rPr>
                  <a:t>237 reviews</a:t>
                </a:r>
              </a:p>
            </p:txBody>
          </p:sp>
          <p:sp>
            <p:nvSpPr>
              <p:cNvPr id="77" name="Title 2">
                <a:extLst>
                  <a:ext uri="{FF2B5EF4-FFF2-40B4-BE49-F238E27FC236}">
                    <a16:creationId xmlns:a16="http://schemas.microsoft.com/office/drawing/2014/main" id="{0C070532-6BF6-7E68-AD35-ECDB5F1338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03410" y="774096"/>
                <a:ext cx="851047" cy="665961"/>
              </a:xfrm>
              <a:prstGeom prst="rect">
                <a:avLst/>
              </a:prstGeom>
            </p:spPr>
            <p:txBody>
              <a:bodyPr lIns="121920" tIns="60960" rIns="121920" bIns="60960" anchor="ctr"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00" kern="1200">
                    <a:solidFill>
                      <a:schemeClr val="accent2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1pPr>
              </a:lstStyle>
              <a:p>
                <a:pPr>
                  <a:lnSpc>
                    <a:spcPct val="70000"/>
                  </a:lnSpc>
                </a:pPr>
                <a:r>
                  <a:rPr lang="en-US" sz="3733">
                    <a:solidFill>
                      <a:schemeClr val="tx1"/>
                    </a:solidFill>
                    <a:latin typeface="Effra" panose="020B0506080202020204" pitchFamily="34" charset="0"/>
                    <a:ea typeface="Verdana"/>
                  </a:rPr>
                  <a:t>2.6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933" b="1">
                    <a:solidFill>
                      <a:schemeClr val="tx1"/>
                    </a:solidFill>
                    <a:latin typeface="Effra Light" panose="020B0306080202020204" pitchFamily="34" charset="0"/>
                    <a:ea typeface="Verdana"/>
                  </a:rPr>
                  <a:t>Out of 5 | Android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933" b="1">
                    <a:solidFill>
                      <a:schemeClr val="tx1"/>
                    </a:solidFill>
                    <a:latin typeface="Effra Light" panose="020B0306080202020204" pitchFamily="34" charset="0"/>
                    <a:ea typeface="Verdana"/>
                  </a:rPr>
                  <a:t>805 reviews</a:t>
                </a:r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9ADCBBB-5B97-D7E0-1309-F14B4FFA6861}"/>
                  </a:ext>
                </a:extLst>
              </p:cNvPr>
              <p:cNvCxnSpPr/>
              <p:nvPr/>
            </p:nvCxnSpPr>
            <p:spPr>
              <a:xfrm>
                <a:off x="1976996" y="908094"/>
                <a:ext cx="0" cy="37206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90" name="Picture 89" descr="A logo of a fan&#10;&#10;Description automatically generated">
              <a:extLst>
                <a:ext uri="{FF2B5EF4-FFF2-40B4-BE49-F238E27FC236}">
                  <a16:creationId xmlns:a16="http://schemas.microsoft.com/office/drawing/2014/main" id="{63E5A886-2FF4-2CF3-FD32-26FE621BC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81382" y="4185757"/>
              <a:ext cx="665961" cy="665961"/>
            </a:xfrm>
            <a:prstGeom prst="rect">
              <a:avLst/>
            </a:prstGeom>
            <a:ln>
              <a:noFill/>
            </a:ln>
            <a:effectLst>
              <a:outerShdw blurRad="50800" dist="63500" dir="24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92" name="Text Placeholder 2">
            <a:extLst>
              <a:ext uri="{FF2B5EF4-FFF2-40B4-BE49-F238E27FC236}">
                <a16:creationId xmlns:a16="http://schemas.microsoft.com/office/drawing/2014/main" id="{5CE39E4F-24C6-A74C-018C-B769F645ECE1}"/>
              </a:ext>
            </a:extLst>
          </p:cNvPr>
          <p:cNvSpPr txBox="1">
            <a:spLocks/>
          </p:cNvSpPr>
          <p:nvPr/>
        </p:nvSpPr>
        <p:spPr>
          <a:xfrm>
            <a:off x="229311" y="547513"/>
            <a:ext cx="3705525" cy="397604"/>
          </a:xfrm>
          <a:prstGeom prst="rect">
            <a:avLst/>
          </a:prstGeom>
        </p:spPr>
        <p:txBody>
          <a:bodyPr/>
          <a:lstStyle>
            <a:lvl1pPr marL="342891" indent="-342891" algn="l" rtl="0" eaLnBrk="1" fontAlgn="base" hangingPunct="1">
              <a:lnSpc>
                <a:spcPct val="110000"/>
              </a:lnSpc>
              <a:spcBef>
                <a:spcPct val="6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1588" indent="455602" algn="l" rtl="0" eaLnBrk="1" fontAlgn="base" hangingPunct="1">
              <a:lnSpc>
                <a:spcPct val="110000"/>
              </a:lnSpc>
              <a:spcBef>
                <a:spcPct val="7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/>
              </a:defRPr>
            </a:lvl2pPr>
            <a:lvl3pPr marL="3175" indent="911203" algn="l" rtl="0" eaLnBrk="1" fontAlgn="base" hangingPunct="1">
              <a:lnSpc>
                <a:spcPct val="110000"/>
              </a:lnSpc>
              <a:spcBef>
                <a:spcPct val="90000"/>
              </a:spcBef>
              <a:spcAft>
                <a:spcPct val="0"/>
              </a:spcAft>
              <a:buChar char="•"/>
              <a:defRPr sz="1100">
                <a:solidFill>
                  <a:schemeClr val="tx1"/>
                </a:solidFill>
                <a:latin typeface="+mn-lt"/>
                <a:ea typeface="ＭＳ Ｐゴシック" charset="0"/>
                <a:cs typeface="ＭＳ Ｐゴシック"/>
              </a:defRPr>
            </a:lvl3pPr>
            <a:lvl4pPr marL="623872" indent="-166684" algn="l" rtl="0" eaLnBrk="1" fontAlgn="base" hangingPunct="1">
              <a:lnSpc>
                <a:spcPct val="110000"/>
              </a:lnSpc>
              <a:spcBef>
                <a:spcPct val="90000"/>
              </a:spcBef>
              <a:spcAft>
                <a:spcPct val="0"/>
              </a:spcAft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/>
              </a:defRPr>
            </a:lvl4pPr>
            <a:lvl5pPr marL="914377" indent="-166684" algn="l" rtl="0" eaLnBrk="1" fontAlgn="base" hangingPunct="1">
              <a:lnSpc>
                <a:spcPct val="110000"/>
              </a:lnSpc>
              <a:spcBef>
                <a:spcPct val="15000"/>
              </a:spcBef>
              <a:spcAft>
                <a:spcPct val="0"/>
              </a:spcAft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/>
              </a:defRPr>
            </a:lvl5pPr>
            <a:lvl6pPr marL="922316" indent="-174621" algn="l" rtl="0" eaLnBrk="1" fontAlgn="base" hangingPunct="1">
              <a:lnSpc>
                <a:spcPct val="110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+mn-lt"/>
              </a:defRPr>
            </a:lvl6pPr>
            <a:lvl7pPr marL="1379504" indent="-174621" algn="l" rtl="0" eaLnBrk="1" fontAlgn="base" hangingPunct="1">
              <a:lnSpc>
                <a:spcPct val="110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+mn-lt"/>
              </a:defRPr>
            </a:lvl7pPr>
            <a:lvl8pPr marL="1836693" indent="-174621" algn="l" rtl="0" eaLnBrk="1" fontAlgn="base" hangingPunct="1">
              <a:lnSpc>
                <a:spcPct val="110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+mn-lt"/>
              </a:defRPr>
            </a:lvl8pPr>
            <a:lvl9pPr marL="2293881" indent="-174621" algn="l" rtl="0" eaLnBrk="1" fontAlgn="base" hangingPunct="1">
              <a:lnSpc>
                <a:spcPct val="110000"/>
              </a:lnSpc>
              <a:spcBef>
                <a:spcPct val="15000"/>
              </a:spcBef>
              <a:spcAft>
                <a:spcPct val="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1219170">
              <a:buNone/>
            </a:pPr>
            <a:r>
              <a:rPr lang="en-US" sz="1333" kern="0">
                <a:solidFill>
                  <a:schemeClr val="bg1"/>
                </a:solidFill>
                <a:latin typeface="Effra Light" panose="020B0306080202020204" pitchFamily="34" charset="0"/>
              </a:rPr>
              <a:t>Ratings As of 7/3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593352AE-9C5C-8B04-9240-F58896924CFB}"/>
              </a:ext>
            </a:extLst>
          </p:cNvPr>
          <p:cNvSpPr/>
          <p:nvPr/>
        </p:nvSpPr>
        <p:spPr>
          <a:xfrm>
            <a:off x="4939732" y="3617426"/>
            <a:ext cx="887949" cy="35221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  <a:latin typeface="Effra" panose="020B0506080202020204" pitchFamily="34" charset="0"/>
              </a:rPr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3945644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4C99EFF-4B95-8575-3B21-81E0A7E446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/>
              <a:t>Reliant App | Stats</a:t>
            </a:r>
            <a:endParaRPr lang="fr-FR" sz="3200"/>
          </a:p>
          <a:p>
            <a:pPr>
              <a:lnSpc>
                <a:spcPct val="100000"/>
              </a:lnSpc>
            </a:pPr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38DFA1-55C3-0509-8401-0078A442F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741" y="966953"/>
            <a:ext cx="2629816" cy="531823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7E4B2830-0725-1FA6-B817-B8FA45F8714C}"/>
              </a:ext>
            </a:extLst>
          </p:cNvPr>
          <p:cNvSpPr/>
          <p:nvPr/>
        </p:nvSpPr>
        <p:spPr>
          <a:xfrm>
            <a:off x="6096000" y="5144906"/>
            <a:ext cx="1151349" cy="282713"/>
          </a:xfrm>
          <a:prstGeom prst="rightArrow">
            <a:avLst/>
          </a:prstGeom>
          <a:solidFill>
            <a:srgbClr val="AF505F"/>
          </a:solidFill>
          <a:ln>
            <a:solidFill>
              <a:srgbClr val="AF50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28744B2-6154-3135-61E2-575FB2322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07920"/>
            <a:ext cx="6096000" cy="322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76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178A50-AC2B-BCB5-F3AD-175FAFD3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239" y="3017519"/>
            <a:ext cx="5804802" cy="822962"/>
          </a:xfrm>
        </p:spPr>
        <p:txBody>
          <a:bodyPr>
            <a:normAutofit/>
          </a:bodyPr>
          <a:lstStyle/>
          <a:p>
            <a:r>
              <a:rPr lang="en-US" sz="4800" b="1">
                <a:solidFill>
                  <a:schemeClr val="accent1"/>
                </a:solidFill>
              </a:rPr>
              <a:t>2024 DevOps Progress</a:t>
            </a:r>
          </a:p>
        </p:txBody>
      </p:sp>
    </p:spTree>
    <p:extLst>
      <p:ext uri="{BB962C8B-B14F-4D97-AF65-F5344CB8AC3E}">
        <p14:creationId xmlns:p14="http://schemas.microsoft.com/office/powerpoint/2010/main" val="1269300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42E4FE-F21E-466E-8C11-27B2A094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18AAF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2024 DevOps Goals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8F7D5-F63A-4B73-84F7-89CB46380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64BEA4-ECAD-4B23-B682-AF22774D7D0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53699-5666-4591-B82B-C33392DB5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Calibri"/>
                <a:cs typeface="Times New Roman"/>
              </a:rPr>
              <a:t>© [2020] NRG Energy, Inc.  All rights reserved.   /   Proprietary and Confidential Information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7C7BD0-2D90-F1A3-7F7F-2AF9F7AFA90A}"/>
              </a:ext>
            </a:extLst>
          </p:cNvPr>
          <p:cNvSpPr/>
          <p:nvPr/>
        </p:nvSpPr>
        <p:spPr>
          <a:xfrm>
            <a:off x="966952" y="1334815"/>
            <a:ext cx="2995449" cy="395189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Goal 1: Sonar Cloud Setup </a:t>
            </a:r>
            <a:r>
              <a:rPr lang="en-US">
                <a:solidFill>
                  <a:schemeClr val="tx1"/>
                </a:solidFill>
              </a:rPr>
              <a:t>(integration and scan completed)</a:t>
            </a:r>
          </a:p>
          <a:p>
            <a:pPr algn="ctr"/>
            <a:endParaRPr lang="en-US" b="1"/>
          </a:p>
          <a:p>
            <a:pPr algn="ctr"/>
            <a:r>
              <a:rPr lang="en-US" b="1">
                <a:solidFill>
                  <a:schemeClr val="tx1"/>
                </a:solidFill>
              </a:rPr>
              <a:t>DevOps Area:  Security</a:t>
            </a:r>
            <a:endParaRPr lang="en-US" b="1">
              <a:solidFill>
                <a:schemeClr val="tx1"/>
              </a:solidFill>
              <a:cs typeface="Calibri"/>
            </a:endParaRPr>
          </a:p>
          <a:p>
            <a:pPr algn="ctr"/>
            <a:endParaRPr lang="en-US" b="1"/>
          </a:p>
          <a:p>
            <a:pPr algn="ctr"/>
            <a:r>
              <a:rPr lang="en-US" b="1">
                <a:solidFill>
                  <a:schemeClr val="tx1"/>
                </a:solidFill>
              </a:rPr>
              <a:t>Current Status: </a:t>
            </a:r>
            <a:endParaRPr lang="en-US" b="1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US" b="1">
                <a:solidFill>
                  <a:srgbClr val="00B050"/>
                </a:solidFill>
              </a:rPr>
              <a:t>In Progress</a:t>
            </a:r>
            <a:endParaRPr lang="en-US">
              <a:solidFill>
                <a:srgbClr val="000000"/>
              </a:solidFill>
            </a:endParaRPr>
          </a:p>
          <a:p>
            <a:pPr algn="ctr"/>
            <a:endParaRPr lang="en-US" sz="1200" i="1">
              <a:solidFill>
                <a:srgbClr val="000000"/>
              </a:solidFill>
              <a:cs typeface="Calibri"/>
            </a:endParaRPr>
          </a:p>
          <a:p>
            <a:pPr algn="ctr"/>
            <a:r>
              <a:rPr lang="en-US" sz="1200" i="1">
                <a:solidFill>
                  <a:schemeClr val="tx1"/>
                </a:solidFill>
                <a:ea typeface="+mn-lt"/>
                <a:cs typeface="+mn-lt"/>
              </a:rPr>
              <a:t>Last </a:t>
            </a:r>
            <a:r>
              <a:rPr lang="en-US" sz="1200" i="1" err="1">
                <a:solidFill>
                  <a:schemeClr val="tx1"/>
                </a:solidFill>
                <a:ea typeface="+mn-lt"/>
                <a:cs typeface="+mn-lt"/>
              </a:rPr>
              <a:t>analysisAug</a:t>
            </a:r>
            <a:r>
              <a:rPr lang="en-US" sz="1200" i="1">
                <a:solidFill>
                  <a:schemeClr val="tx1"/>
                </a:solidFill>
                <a:ea typeface="+mn-lt"/>
                <a:cs typeface="+mn-lt"/>
              </a:rPr>
              <a:t> 28, 2024 45kLines of Code</a:t>
            </a:r>
          </a:p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0 Security Vulnerabilities</a:t>
            </a:r>
          </a:p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Needs improvement: Quality</a:t>
            </a:r>
          </a:p>
          <a:p>
            <a:pPr algn="ctr"/>
            <a:r>
              <a:rPr lang="en-US" sz="1000" i="1">
                <a:solidFill>
                  <a:schemeClr val="tx1"/>
                </a:solidFill>
                <a:cs typeface="Calibri"/>
              </a:rPr>
              <a:t>Next steps: Disposition and Address clean code attributes and software quality issues found in the scan with API and FE Dev teams.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31D166-4247-FFB7-AF16-D4B14CD55A97}"/>
              </a:ext>
            </a:extLst>
          </p:cNvPr>
          <p:cNvSpPr/>
          <p:nvPr/>
        </p:nvSpPr>
        <p:spPr>
          <a:xfrm>
            <a:off x="4554896" y="1334815"/>
            <a:ext cx="2995449" cy="395189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Goal 2: Fix Broken iOS and Android Automation test scripts </a:t>
            </a:r>
            <a:r>
              <a:rPr lang="en-US">
                <a:solidFill>
                  <a:schemeClr val="tx1"/>
                </a:solidFill>
              </a:rPr>
              <a:t>(60 Android &amp; 62 iOS broken scripts)</a:t>
            </a:r>
          </a:p>
          <a:p>
            <a:pPr algn="ctr"/>
            <a:endParaRPr lang="en-US" b="1"/>
          </a:p>
          <a:p>
            <a:pPr algn="ctr"/>
            <a:r>
              <a:rPr lang="en-US" b="1">
                <a:solidFill>
                  <a:schemeClr val="tx1"/>
                </a:solidFill>
              </a:rPr>
              <a:t>DevOps Area:  Execution</a:t>
            </a:r>
          </a:p>
          <a:p>
            <a:pPr algn="ctr"/>
            <a:endParaRPr lang="en-US" b="1"/>
          </a:p>
          <a:p>
            <a:pPr algn="ctr"/>
            <a:r>
              <a:rPr lang="en-US" b="1">
                <a:solidFill>
                  <a:schemeClr val="tx1"/>
                </a:solidFill>
              </a:rPr>
              <a:t>Current Status: </a:t>
            </a:r>
          </a:p>
          <a:p>
            <a:pPr algn="ctr"/>
            <a:r>
              <a:rPr lang="en-US" b="1">
                <a:solidFill>
                  <a:srgbClr val="00B050"/>
                </a:solidFill>
              </a:rPr>
              <a:t>In Progress</a:t>
            </a:r>
          </a:p>
          <a:p>
            <a:pPr algn="ctr"/>
            <a:r>
              <a:rPr lang="en-US" b="1">
                <a:solidFill>
                  <a:schemeClr val="tx1"/>
                </a:solidFill>
              </a:rPr>
              <a:t>Android - All 60 were fixed</a:t>
            </a:r>
          </a:p>
          <a:p>
            <a:pPr algn="ctr"/>
            <a:r>
              <a:rPr lang="en-US" sz="1100" i="1">
                <a:solidFill>
                  <a:schemeClr val="tx1"/>
                </a:solidFill>
              </a:rPr>
              <a:t>New </a:t>
            </a:r>
            <a:r>
              <a:rPr lang="en-US" sz="1100" i="1" err="1">
                <a:solidFill>
                  <a:schemeClr val="tx1"/>
                </a:solidFill>
              </a:rPr>
              <a:t>pbi</a:t>
            </a:r>
            <a:r>
              <a:rPr lang="en-US" sz="1100" i="1">
                <a:solidFill>
                  <a:schemeClr val="tx1"/>
                </a:solidFill>
              </a:rPr>
              <a:t>(s) raised for newly discovered broken scripts</a:t>
            </a:r>
          </a:p>
          <a:p>
            <a:pPr algn="ctr"/>
            <a:r>
              <a:rPr lang="en-US" b="1">
                <a:solidFill>
                  <a:schemeClr val="tx1"/>
                </a:solidFill>
              </a:rPr>
              <a:t>iOS – All 62 were fixed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33CDA8-AA84-B4AF-5F75-7D0C8AB7CE81}"/>
              </a:ext>
            </a:extLst>
          </p:cNvPr>
          <p:cNvSpPr/>
          <p:nvPr/>
        </p:nvSpPr>
        <p:spPr>
          <a:xfrm>
            <a:off x="8261918" y="1334815"/>
            <a:ext cx="2995449" cy="395189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Goal 3: Test Automation Coverage Increase </a:t>
            </a:r>
            <a:r>
              <a:rPr lang="en-US">
                <a:solidFill>
                  <a:schemeClr val="tx1"/>
                </a:solidFill>
              </a:rPr>
              <a:t>(Introduce Payment Flow coverage and add smoke test scripts to development pipeline)</a:t>
            </a:r>
          </a:p>
          <a:p>
            <a:pPr algn="ctr"/>
            <a:endParaRPr lang="en-US" b="1"/>
          </a:p>
          <a:p>
            <a:pPr algn="ctr"/>
            <a:r>
              <a:rPr lang="en-US" b="1">
                <a:solidFill>
                  <a:schemeClr val="tx1"/>
                </a:solidFill>
              </a:rPr>
              <a:t>DevOps Area:  Execution</a:t>
            </a:r>
          </a:p>
          <a:p>
            <a:pPr algn="ctr"/>
            <a:endParaRPr lang="en-US" b="1"/>
          </a:p>
          <a:p>
            <a:pPr algn="ctr"/>
            <a:r>
              <a:rPr lang="en-US" b="1">
                <a:solidFill>
                  <a:schemeClr val="tx1"/>
                </a:solidFill>
              </a:rPr>
              <a:t>Current Status: </a:t>
            </a:r>
          </a:p>
          <a:p>
            <a:pPr algn="ctr"/>
            <a:r>
              <a:rPr lang="en-US" b="1">
                <a:solidFill>
                  <a:srgbClr val="00B050"/>
                </a:solidFill>
              </a:rPr>
              <a:t>In Progress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2 scripts created for Payment Flow</a:t>
            </a:r>
          </a:p>
          <a:p>
            <a:pPr algn="ctr"/>
            <a:r>
              <a:rPr lang="en-US" sz="1050" i="1">
                <a:solidFill>
                  <a:schemeClr val="tx1"/>
                </a:solidFill>
              </a:rPr>
              <a:t>Team anticipates 9 scripts needed</a:t>
            </a:r>
          </a:p>
        </p:txBody>
      </p:sp>
      <p:pic>
        <p:nvPicPr>
          <p:cNvPr id="2050" name="Picture 2" descr="DevOps infinity loop">
            <a:extLst>
              <a:ext uri="{FF2B5EF4-FFF2-40B4-BE49-F238E27FC236}">
                <a16:creationId xmlns:a16="http://schemas.microsoft.com/office/drawing/2014/main" id="{DCA2BA88-6A26-FA34-6959-3E0E82CE9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324" y="5367486"/>
            <a:ext cx="2366580" cy="133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776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178A50-AC2B-BCB5-F3AD-175FAFD3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874" y="3017519"/>
            <a:ext cx="9565624" cy="822962"/>
          </a:xfrm>
        </p:spPr>
        <p:txBody>
          <a:bodyPr>
            <a:normAutofit/>
          </a:bodyPr>
          <a:lstStyle/>
          <a:p>
            <a:r>
              <a:rPr lang="en-US" sz="4800" b="1">
                <a:solidFill>
                  <a:schemeClr val="accent1"/>
                </a:solidFill>
              </a:rPr>
              <a:t>Most Notable Features of 2024</a:t>
            </a:r>
          </a:p>
        </p:txBody>
      </p:sp>
    </p:spTree>
    <p:extLst>
      <p:ext uri="{BB962C8B-B14F-4D97-AF65-F5344CB8AC3E}">
        <p14:creationId xmlns:p14="http://schemas.microsoft.com/office/powerpoint/2010/main" val="4105241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4FD51F-4DA7-61EB-B21E-885BAB6D2F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/>
              <a:t>Reliant App Roadmap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7AE9A45-1ED9-66D0-9A18-106D9C1FCEE8}"/>
              </a:ext>
            </a:extLst>
          </p:cNvPr>
          <p:cNvGraphicFramePr>
            <a:graphicFrameLocks/>
          </p:cNvGraphicFramePr>
          <p:nvPr/>
        </p:nvGraphicFramePr>
        <p:xfrm>
          <a:off x="0" y="1012908"/>
          <a:ext cx="12192000" cy="584509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95957456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162314166"/>
                    </a:ext>
                  </a:extLst>
                </a:gridCol>
                <a:gridCol w="2390588">
                  <a:extLst>
                    <a:ext uri="{9D8B030D-6E8A-4147-A177-3AD203B41FA5}">
                      <a16:colId xmlns:a16="http://schemas.microsoft.com/office/drawing/2014/main" val="229226830"/>
                    </a:ext>
                  </a:extLst>
                </a:gridCol>
                <a:gridCol w="2396565">
                  <a:extLst>
                    <a:ext uri="{9D8B030D-6E8A-4147-A177-3AD203B41FA5}">
                      <a16:colId xmlns:a16="http://schemas.microsoft.com/office/drawing/2014/main" val="2424817027"/>
                    </a:ext>
                  </a:extLst>
                </a:gridCol>
                <a:gridCol w="2528047">
                  <a:extLst>
                    <a:ext uri="{9D8B030D-6E8A-4147-A177-3AD203B41FA5}">
                      <a16:colId xmlns:a16="http://schemas.microsoft.com/office/drawing/2014/main" val="2814614970"/>
                    </a:ext>
                  </a:extLst>
                </a:gridCol>
              </a:tblGrid>
              <a:tr h="653553">
                <a:tc gridSpan="2"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2100" b="1" i="0" u="none" strike="noStrike" baseline="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/>
                        </a:rPr>
                        <a:t>Launches</a:t>
                      </a:r>
                    </a:p>
                  </a:txBody>
                  <a:tcPr marL="121920" marR="121920" marT="60960" marB="60960">
                    <a:lnL w="0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,Sans-Serif" panose="020B0604020202020204" pitchFamily="34" charset="0"/>
                        <a:buNone/>
                      </a:pPr>
                      <a:r>
                        <a:rPr lang="en-US" sz="2100" b="1" i="0" u="none" strike="noStrike" baseline="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/>
                        </a:rPr>
                        <a:t>Now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,Sans-Serif" panose="020B0604020202020204" pitchFamily="34" charset="0"/>
                        <a:buNone/>
                      </a:pPr>
                      <a:r>
                        <a:rPr lang="en-US" sz="1200" b="1" i="0" u="none" strike="noStrike" baseline="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/>
                        </a:rPr>
                        <a:t>(Next 2 sprints)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,Sans-Serif" panose="020B0604020202020204" pitchFamily="34" charset="0"/>
                        <a:buNone/>
                      </a:pPr>
                      <a:r>
                        <a:rPr lang="en-US" sz="2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Next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,Sans-Serif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i="0" u="none" strike="noStrike" baseline="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(Next 3 months)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,Sans-Serif" panose="020B0604020202020204" pitchFamily="34" charset="0"/>
                        <a:buNone/>
                      </a:pPr>
                      <a:r>
                        <a:rPr lang="en-US" sz="2100" b="1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Later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890729"/>
                  </a:ext>
                </a:extLst>
              </a:tr>
              <a:tr h="51915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,Sans-Serif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1" i="0" u="none" strike="noStrike" kern="1200" baseline="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v8.6 (2/8/2024)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noProof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(Defect Resolution) Design Related Defects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noProof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(Digital Communication) Salesforce integration for Push Notification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noProof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(Customer Experience) Reliant Rewind Wrap Up for 2023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1" i="0" u="none" strike="noStrike" baseline="0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1" i="0" u="none" strike="noStrike" baseline="0" noProof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v8.7 (3/13/2024)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effectLst/>
                        </a:rPr>
                        <a:t>(Customer Experience) </a:t>
                      </a:r>
                      <a:r>
                        <a:rPr lang="en-US" sz="900" b="0" i="0" u="none" strike="noStrike" baseline="0" noProof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API Change to not allow customers to save invalid payment method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effectLst/>
                        </a:rPr>
                        <a:t>(Customer Experience) </a:t>
                      </a:r>
                      <a:r>
                        <a:rPr lang="en-US" sz="900" b="0" i="0" u="none" strike="noStrike" baseline="0" noProof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Android - extend session timeout to 15 min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baseline="0" noProof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(Defect Resolution) Seven (7) Analytics related fixes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900" b="0" i="0" u="none" strike="noStrike" baseline="0" noProof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Defect Resolution</a:t>
                      </a:r>
                      <a:r>
                        <a:rPr lang="en-US" sz="900" b="0">
                          <a:solidFill>
                            <a:schemeClr val="tx1"/>
                          </a:solidFill>
                          <a:effectLst/>
                        </a:rPr>
                        <a:t>) Ten </a:t>
                      </a:r>
                      <a:r>
                        <a:rPr lang="en-US" sz="900" b="0" i="0" u="none" strike="noStrike" baseline="0" noProof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(10) Bug fixes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endParaRPr lang="en-US" sz="900" b="0" i="0" u="none" strike="noStrike" baseline="0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,Sans-Serif" panose="020B0604020202020204" pitchFamily="34" charset="0"/>
                        <a:buNone/>
                      </a:pPr>
                      <a:r>
                        <a:rPr lang="en-US" sz="900" b="1" i="0" u="none" strike="noStrike" baseline="0" noProof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v8.8 (4/25/2024)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effectLst/>
                        </a:rPr>
                        <a:t>(Retention) Swap - CDP Early Touch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effectLst/>
                        </a:rPr>
                        <a:t>(Retention) Add Paperless Tile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effectLst/>
                        </a:rPr>
                        <a:t>(Customer Experience) Enhance Bill Menu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effectLst/>
                        </a:rPr>
                        <a:t>(Customer Experience) Enhance Account Menu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effectLst/>
                        </a:rPr>
                        <a:t>(Retention) 2024 Mass Offer – Flextra 2.0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effectLst/>
                        </a:rPr>
                        <a:t>(Retention) TOS - Make the "Outstanding Balance" threshold configurable and set it to $10K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1920" marR="121920" marT="60960" marB="60960">
                    <a:lnL w="0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18AB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,Sans-Serif" panose="020B0604020202020204" pitchFamily="34" charset="0"/>
                        <a:buNone/>
                      </a:pPr>
                      <a:r>
                        <a:rPr lang="en-US" sz="900" b="1">
                          <a:solidFill>
                            <a:schemeClr val="tx1"/>
                          </a:solidFill>
                          <a:effectLst/>
                        </a:rPr>
                        <a:t>v8.9 (7/31/2024)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,Sans-Serif" panose="020B0604020202020204" pitchFamily="34" charset="0"/>
                        <a:buNone/>
                      </a:pPr>
                      <a:endParaRPr lang="en-US" sz="9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effectLst/>
                        </a:rPr>
                        <a:t>(Cross Serve) Demand Response – native enrollment and existing customer experience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effectLst/>
                        </a:rPr>
                        <a:t>(Retention) TOS – implement Type Ahead for service address entry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effectLst/>
                        </a:rPr>
                        <a:t>(Customer Experience) Allow customers with Non-Smart meter to use the app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effectLst/>
                        </a:rPr>
                        <a:t>(Retention) Swap – add swap related alerts to Messages page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(Increase App Users) App Sweepstakes – NFL jersey giveaway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(Foundational) Upgrade of Android development libraries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bg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18AB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200" b="1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</a:rPr>
                        <a:t>v9.0 (ETA Early October)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 panose="020B0604020202020204" pitchFamily="34" charset="0"/>
                        <a:buNone/>
                      </a:pPr>
                      <a:endParaRPr lang="en-US" sz="1200" b="1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effectLst/>
                      </a:endParaRP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</a:rPr>
                        <a:t>(Cross Serve) Protection Plans sign-up via web wrapper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sz="900" b="0" i="0" u="none" strike="noStrike" noProof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</a:rPr>
                        <a:t>Increase App Users</a:t>
                      </a:r>
                      <a:r>
                        <a:rPr lang="en-US" sz="900" b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</a:rPr>
                        <a:t>) Define Universal Deep Links for Email/SMS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</a:rPr>
                        <a:t>(Customer Experience) </a:t>
                      </a:r>
                      <a:r>
                        <a:rPr lang="en-US" sz="900" b="0" i="0" kern="120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Payment error messaging improvement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noProof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</a:rPr>
                        <a:t>(Retention) TOS - allow customers on AMB to transfer their service in app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noProof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</a:rPr>
                        <a:t>(Retention) RAF - display bill credits and points for customers on Loyalty Rewards program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</a:rPr>
                        <a:t>(Foundational) Implement System/Server Down Error Tracking across the app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</a:rPr>
                        <a:t>(Customer Experience) </a:t>
                      </a:r>
                      <a:r>
                        <a:rPr lang="en-US" sz="900" b="0" i="0" u="none" strike="noStrike" noProof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</a:rPr>
                        <a:t>New journey for customers on General Motors EV plan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</a:rPr>
                        <a:t>(Customer Experience) </a:t>
                      </a:r>
                      <a:r>
                        <a:rPr lang="en-US" sz="900" b="0" i="0" u="none" strike="noStrike" noProof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</a:rPr>
                        <a:t>Improve usage data experience fir customers on solar buyback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</a:rPr>
                        <a:t>(Customer Experience) </a:t>
                      </a:r>
                      <a:r>
                        <a:rPr lang="en-US" sz="900" b="0" i="0" u="none" strike="noStrike" noProof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</a:rPr>
                        <a:t>Improve Bill Details view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noProof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</a:rPr>
                        <a:t>(Cross Serve) Remove Goal Zero</a:t>
                      </a:r>
                      <a:endParaRPr lang="en-US" sz="1100" b="0" i="0" u="none" strike="noStrike" noProof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bg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1DECF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100" b="1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</a:rPr>
                        <a:t>v9.1 (ETA Early December)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 panose="020B0604020202020204" pitchFamily="34" charset="0"/>
                        <a:buNone/>
                      </a:pPr>
                      <a:endParaRPr lang="en-US" sz="1100" b="1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effectLst/>
                      </a:endParaRPr>
                    </a:p>
                    <a:p>
                      <a:pPr marL="171450" marR="0" lvl="0" indent="-171450" algn="l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noProof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(Cross Serve) </a:t>
                      </a:r>
                      <a:r>
                        <a:rPr lang="en-US" sz="900" b="0" i="0" u="none" strike="noStrike" noProof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+mn-lt"/>
                        </a:rPr>
                        <a:t>Vivint – Essentials offer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kern="120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(Cost Reduction) Add Paperless option for disconnects (e-disconnect)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effectLst/>
                        </a:rPr>
                        <a:t>(Cross Serve) Demand Response – </a:t>
                      </a:r>
                      <a:r>
                        <a:rPr lang="en-US" sz="900" b="0" i="0" kern="120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Smart thermostat - Vivint </a:t>
                      </a:r>
                      <a:endParaRPr lang="en-US" sz="1100"/>
                    </a:p>
                    <a:p>
                      <a:pPr marL="171450" marR="0" lvl="0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effectLst/>
                        </a:rPr>
                        <a:t>(Customer Experience) Integration with </a:t>
                      </a:r>
                      <a:r>
                        <a:rPr lang="en-US" sz="900" b="0" err="1">
                          <a:solidFill>
                            <a:schemeClr val="tx1"/>
                          </a:solidFill>
                          <a:effectLst/>
                        </a:rPr>
                        <a:t>ContentSquare</a:t>
                      </a:r>
                      <a:r>
                        <a:rPr lang="en-US" sz="900" b="0">
                          <a:solidFill>
                            <a:schemeClr val="tx1"/>
                          </a:solidFill>
                          <a:effectLst/>
                        </a:rPr>
                        <a:t> for journey evaluation and recordings</a:t>
                      </a:r>
                    </a:p>
                    <a:p>
                      <a:pPr marL="171450" marR="0" lvl="0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effectLst/>
                        </a:rPr>
                        <a:t>(Retention) Swap and Transfer of Service - Offer Card redesign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Verdana"/>
                        </a:rPr>
                        <a:t>(Customer Experience) Enable Face Id sign-in for Android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Verdana"/>
                        </a:rPr>
                        <a:t>(Solar) Improve Inverter experience (move from Enphase to </a:t>
                      </a:r>
                      <a:r>
                        <a:rPr lang="en-US" sz="900" b="0" i="0" u="none" strike="noStrike" kern="1200" noProof="0" err="1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Verdana"/>
                        </a:rPr>
                        <a:t>Enode</a:t>
                      </a:r>
                      <a:r>
                        <a:rPr lang="en-US" sz="900" b="0" i="0" u="none" strike="noStrike" kern="1200" noProof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F9F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ct val="150000"/>
                        </a:lnSpc>
                      </a:pPr>
                      <a:r>
                        <a:rPr lang="en-US" sz="900" b="1" i="0" u="none" strike="noStrike" kern="1200" baseline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Billing/Payments</a:t>
                      </a:r>
                      <a:r>
                        <a:rPr lang="en-US" sz="900" b="1" i="0" kern="120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kern="120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Bill detail improvement - align with Reliant Bill Redesign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kern="120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ApplePay payment method​</a:t>
                      </a:r>
                    </a:p>
                    <a:p>
                      <a:pPr rtl="0" fontAlgn="base"/>
                      <a:endParaRPr lang="en-US" sz="9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 fontAlgn="base"/>
                      <a:r>
                        <a:rPr lang="en-US" sz="900" b="1" i="0" kern="120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Transfer of Service​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kern="120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 to Swap plans​ if eligible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kern="120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Transfer to different TDSP in TX​</a:t>
                      </a:r>
                    </a:p>
                    <a:p>
                      <a:pPr rtl="0" fontAlgn="base"/>
                      <a:endParaRPr lang="en-US" sz="9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 fontAlgn="base"/>
                      <a:r>
                        <a:rPr lang="en-US" sz="900" b="1" i="0" u="none" strike="noStrike" kern="120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Cross-Serve</a:t>
                      </a:r>
                      <a:r>
                        <a:rPr lang="en-US" sz="900" b="1" i="0" kern="120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</a:p>
                    <a:p>
                      <a:pPr marL="171450" marR="0" lvl="0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effectLst/>
                        </a:rPr>
                        <a:t>(Cross Serve) Demand Response – </a:t>
                      </a:r>
                      <a:r>
                        <a:rPr lang="en-US" sz="900" b="0" i="0" kern="120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DIY native enrollment</a:t>
                      </a:r>
                    </a:p>
                    <a:p>
                      <a:pPr marL="171450" marR="0" lvl="0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Solar Buy Back – Native App Experience </a:t>
                      </a:r>
                    </a:p>
                    <a:p>
                      <a:pPr marL="171450" marR="0" lvl="0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Cross Serve – Marketplace</a:t>
                      </a:r>
                      <a:endParaRPr lang="en-US" sz="900" b="0" i="0" u="none" strike="noStrike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kern="120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Cross-serve as part of Renewals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 serve as part of TOS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(Cross Serve) Demand Response – </a:t>
                      </a:r>
                      <a:r>
                        <a:rPr lang="en-US" sz="900" b="0" i="0" u="none" strike="noStrike" kern="1200" noProof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Verdana"/>
                        </a:rPr>
                        <a:t>Smart thermostat - Pre-enrolled device tracker - Participant page</a:t>
                      </a:r>
                      <a:endParaRPr lang="en-US" sz="2400"/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endParaRPr lang="en-US" sz="900" b="0" i="0" u="none" strike="noStrike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 fontAlgn="base"/>
                      <a:r>
                        <a:rPr lang="en-US" sz="900" b="1" i="0" u="none" strike="noStrike" kern="120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Usage</a:t>
                      </a:r>
                      <a:endParaRPr lang="en-US" sz="900" b="1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900" b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Solar Usage - Inverter Expansion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endParaRPr lang="en-US" sz="9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rtl="0" fontAlgn="base">
                        <a:buFont typeface="Arial" panose="020B0604020202020204" pitchFamily="34" charset="0"/>
                        <a:buNone/>
                      </a:pPr>
                      <a:r>
                        <a:rPr lang="en-US" sz="900" b="1" i="0" kern="120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Experience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Spanish language preference selection and content display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Optimize app to work with Apple </a:t>
                      </a:r>
                      <a:r>
                        <a:rPr lang="en-US" sz="900" b="0" err="1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IPad</a:t>
                      </a:r>
                      <a:r>
                        <a:rPr lang="en-US" sz="900" b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 and Android Tablet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effectLst/>
                        </a:rPr>
                        <a:t>(Customer Experience) </a:t>
                      </a:r>
                      <a:r>
                        <a:rPr lang="en-US" sz="900" b="0" i="0" kern="120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 experience for customers disconnected for non-payment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Digital Communications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Promote push notifications opt-in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153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37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">
            <a:extLst>
              <a:ext uri="{FF2B5EF4-FFF2-40B4-BE49-F238E27FC236}">
                <a16:creationId xmlns:a16="http://schemas.microsoft.com/office/drawing/2014/main" id="{6AA5E295-1065-F9BB-1B74-8B28FFF402D0}"/>
              </a:ext>
            </a:extLst>
          </p:cNvPr>
          <p:cNvSpPr/>
          <p:nvPr/>
        </p:nvSpPr>
        <p:spPr>
          <a:xfrm>
            <a:off x="3943352" y="1009093"/>
            <a:ext cx="7955744" cy="5511524"/>
          </a:xfrm>
          <a:prstGeom prst="rect">
            <a:avLst/>
          </a:prstGeom>
          <a:gradFill flip="none" rotWithShape="1">
            <a:gsLst>
              <a:gs pos="0">
                <a:srgbClr val="0B62F9">
                  <a:alpha val="90000"/>
                </a:srgbClr>
              </a:gs>
              <a:gs pos="50000">
                <a:srgbClr val="18AAFD">
                  <a:alpha val="90000"/>
                </a:srgbClr>
              </a:gs>
              <a:gs pos="100000">
                <a:srgbClr val="1DEEFB">
                  <a:alpha val="90000"/>
                </a:srgbClr>
              </a:gs>
            </a:gsLst>
            <a:lin ang="18900000" scaled="1"/>
            <a:tileRect/>
          </a:gradFill>
          <a:ln w="12700">
            <a:miter lim="400000"/>
          </a:ln>
        </p:spPr>
        <p:txBody>
          <a:bodyPr lIns="0" tIns="0" rIns="0" bIns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5613" indent="1588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2813" indent="1588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0013" indent="1588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7213" indent="1588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 sz="4267">
              <a:solidFill>
                <a:srgbClr val="FFFFFF"/>
              </a:solidFill>
            </a:endParaRPr>
          </a:p>
        </p:txBody>
      </p:sp>
      <p:sp>
        <p:nvSpPr>
          <p:cNvPr id="51" name="Title 2">
            <a:extLst>
              <a:ext uri="{FF2B5EF4-FFF2-40B4-BE49-F238E27FC236}">
                <a16:creationId xmlns:a16="http://schemas.microsoft.com/office/drawing/2014/main" id="{44BD95F2-3B9B-0F4E-8B5F-FE2C8170AACB}"/>
              </a:ext>
            </a:extLst>
          </p:cNvPr>
          <p:cNvSpPr txBox="1">
            <a:spLocks/>
          </p:cNvSpPr>
          <p:nvPr/>
        </p:nvSpPr>
        <p:spPr>
          <a:xfrm>
            <a:off x="292903" y="148950"/>
            <a:ext cx="10322295" cy="739316"/>
          </a:xfrm>
          <a:prstGeom prst="rect">
            <a:avLst/>
          </a:prstGeom>
        </p:spPr>
        <p:txBody>
          <a:bodyPr lIns="121920" tIns="60960" rIns="121920" bIns="6096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kern="120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2000">
                <a:solidFill>
                  <a:srgbClr val="2476FA"/>
                </a:solidFill>
                <a:latin typeface="Verdana"/>
                <a:ea typeface="Verdana"/>
              </a:rPr>
              <a:t>Reliant App | Implement App Native Demand Response Experience </a:t>
            </a:r>
          </a:p>
          <a:p>
            <a:r>
              <a:rPr lang="en-US" sz="1867">
                <a:solidFill>
                  <a:schemeClr val="tx1"/>
                </a:solidFill>
                <a:latin typeface="Verdana"/>
                <a:ea typeface="Verdana"/>
              </a:rPr>
              <a:t>(v8.9 launched 8/1/2024)</a:t>
            </a:r>
            <a:endParaRPr lang="en-US" sz="1867">
              <a:solidFill>
                <a:schemeClr val="tx1"/>
              </a:solidFill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EA6FA2B2-5DD8-95E8-2126-7955E52B0905}"/>
              </a:ext>
            </a:extLst>
          </p:cNvPr>
          <p:cNvSpPr txBox="1">
            <a:spLocks/>
          </p:cNvSpPr>
          <p:nvPr/>
        </p:nvSpPr>
        <p:spPr>
          <a:xfrm>
            <a:off x="292904" y="1349088"/>
            <a:ext cx="3774273" cy="704181"/>
          </a:xfrm>
          <a:prstGeom prst="rect">
            <a:avLst/>
          </a:prstGeom>
        </p:spPr>
        <p:txBody>
          <a:bodyPr anchor="t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kern="120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1333">
                <a:solidFill>
                  <a:schemeClr val="tx1"/>
                </a:solidFill>
              </a:rPr>
              <a:t>Increase customer participation in Degrees of Difference (Demand Response) Program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F258F2DD-EE66-8783-358B-63502E87105E}"/>
              </a:ext>
            </a:extLst>
          </p:cNvPr>
          <p:cNvSpPr/>
          <p:nvPr/>
        </p:nvSpPr>
        <p:spPr>
          <a:xfrm>
            <a:off x="292904" y="2134095"/>
            <a:ext cx="1740513" cy="336331"/>
          </a:xfrm>
          <a:prstGeom prst="flowChartAlternateProcess">
            <a:avLst/>
          </a:prstGeom>
          <a:solidFill>
            <a:srgbClr val="247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/>
              <a:t>SOLUTION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0E28A06F-ADE8-B9AB-C1DE-9B24B72B8757}"/>
              </a:ext>
            </a:extLst>
          </p:cNvPr>
          <p:cNvSpPr/>
          <p:nvPr/>
        </p:nvSpPr>
        <p:spPr>
          <a:xfrm>
            <a:off x="292904" y="4679583"/>
            <a:ext cx="1740513" cy="336331"/>
          </a:xfrm>
          <a:prstGeom prst="flowChartAlternateProcess">
            <a:avLst/>
          </a:prstGeom>
          <a:solidFill>
            <a:srgbClr val="247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/>
              <a:t>BENEFITS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FB77F3B3-9970-B363-4BD2-31FDABF70792}"/>
              </a:ext>
            </a:extLst>
          </p:cNvPr>
          <p:cNvSpPr txBox="1">
            <a:spLocks/>
          </p:cNvSpPr>
          <p:nvPr/>
        </p:nvSpPr>
        <p:spPr>
          <a:xfrm>
            <a:off x="292904" y="2472105"/>
            <a:ext cx="3650448" cy="2323008"/>
          </a:xfrm>
          <a:prstGeom prst="rect">
            <a:avLst/>
          </a:prstGeom>
        </p:spPr>
        <p:txBody>
          <a:bodyPr anchor="t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kern="120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1333">
                <a:solidFill>
                  <a:schemeClr val="tx1"/>
                </a:solidFill>
              </a:rPr>
              <a:t>Capabilities</a:t>
            </a:r>
          </a:p>
          <a:p>
            <a:endParaRPr lang="en-US" sz="1333">
              <a:solidFill>
                <a:schemeClr val="tx1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333">
                <a:solidFill>
                  <a:schemeClr val="tx1"/>
                </a:solidFill>
              </a:rPr>
              <a:t>Promote the program across multiple pages, including Dashboard, Discover tab, Bill Pay Confirmation Page, Account Menu Page, and Usage page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333">
                <a:solidFill>
                  <a:schemeClr val="tx1"/>
                </a:solidFill>
              </a:rPr>
              <a:t>Sign up journey for Smart  Thermostat program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333">
                <a:solidFill>
                  <a:schemeClr val="tx1"/>
                </a:solidFill>
              </a:rPr>
              <a:t>Existing customer experience for customers on Smart program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9937AFA1-890B-0867-2347-1BF4A94F8EF9}"/>
              </a:ext>
            </a:extLst>
          </p:cNvPr>
          <p:cNvSpPr txBox="1">
            <a:spLocks/>
          </p:cNvSpPr>
          <p:nvPr/>
        </p:nvSpPr>
        <p:spPr>
          <a:xfrm>
            <a:off x="292904" y="5017842"/>
            <a:ext cx="3774272" cy="878775"/>
          </a:xfrm>
          <a:prstGeom prst="rect">
            <a:avLst/>
          </a:prstGeom>
        </p:spPr>
        <p:txBody>
          <a:bodyPr anchor="t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kern="120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333">
                <a:solidFill>
                  <a:schemeClr val="tx1"/>
                </a:solidFill>
              </a:rPr>
              <a:t>Helps reduce demand during peak usage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333">
                <a:solidFill>
                  <a:schemeClr val="tx1"/>
                </a:solidFill>
              </a:rPr>
              <a:t>Environmentally friendly in reducing the need to build new peaking plants</a:t>
            </a:r>
          </a:p>
          <a:p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F84C4EFE-CB88-1B2E-7E23-8FF0F2E1EC9D}"/>
              </a:ext>
            </a:extLst>
          </p:cNvPr>
          <p:cNvSpPr/>
          <p:nvPr/>
        </p:nvSpPr>
        <p:spPr>
          <a:xfrm>
            <a:off x="292904" y="1022283"/>
            <a:ext cx="1740513" cy="336331"/>
          </a:xfrm>
          <a:prstGeom prst="flowChartAlternateProcess">
            <a:avLst/>
          </a:prstGeom>
          <a:solidFill>
            <a:srgbClr val="247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/>
              <a:t>PROBLEM / NEED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6DEF74-5562-13F9-B90A-497C37A09EA5}"/>
              </a:ext>
            </a:extLst>
          </p:cNvPr>
          <p:cNvSpPr txBox="1"/>
          <p:nvPr/>
        </p:nvSpPr>
        <p:spPr>
          <a:xfrm>
            <a:off x="5171648" y="1128523"/>
            <a:ext cx="509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>
                <a:solidFill>
                  <a:schemeClr val="bg1"/>
                </a:solidFill>
              </a:rPr>
              <a:t>Demand Response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00A5E0-9B13-6BB5-C6CB-04928C21CE57}"/>
              </a:ext>
            </a:extLst>
          </p:cNvPr>
          <p:cNvSpPr txBox="1"/>
          <p:nvPr/>
        </p:nvSpPr>
        <p:spPr>
          <a:xfrm>
            <a:off x="4186030" y="1511041"/>
            <a:ext cx="1880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CBADD3-141A-58C9-98D6-8B6B02AD2CDD}"/>
              </a:ext>
            </a:extLst>
          </p:cNvPr>
          <p:cNvSpPr txBox="1"/>
          <p:nvPr/>
        </p:nvSpPr>
        <p:spPr>
          <a:xfrm>
            <a:off x="6885722" y="2170605"/>
            <a:ext cx="1880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Thermostat Selection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B8C9CA9-B2A8-7FCE-7465-D1AEC966A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981" y="1836556"/>
            <a:ext cx="1999468" cy="4309301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88208B4-9ED1-5FF6-CEDE-BA99458A4FA8}"/>
              </a:ext>
            </a:extLst>
          </p:cNvPr>
          <p:cNvSpPr txBox="1"/>
          <p:nvPr/>
        </p:nvSpPr>
        <p:spPr>
          <a:xfrm>
            <a:off x="9552664" y="1494449"/>
            <a:ext cx="1880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Sign-up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F861CCB-2FAC-56D3-9A78-67AC8437A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796" y="1796537"/>
            <a:ext cx="2027739" cy="431561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78482A4-A853-9144-1315-23EF1F75725D}"/>
              </a:ext>
            </a:extLst>
          </p:cNvPr>
          <p:cNvSpPr/>
          <p:nvPr/>
        </p:nvSpPr>
        <p:spPr>
          <a:xfrm>
            <a:off x="5212666" y="3558989"/>
            <a:ext cx="1024185" cy="8247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4C9D414-A250-9355-9205-908D675F3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1453" y="2518747"/>
            <a:ext cx="2461705" cy="3590412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FD97CC72-4D97-87C1-B51C-20E420DCE444}"/>
              </a:ext>
            </a:extLst>
          </p:cNvPr>
          <p:cNvSpPr/>
          <p:nvPr/>
        </p:nvSpPr>
        <p:spPr>
          <a:xfrm>
            <a:off x="9007459" y="5560292"/>
            <a:ext cx="526733" cy="817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08729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4C99EFF-4B95-8575-3B21-81E0A7E446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/>
              <a:t>Reliant App | Sweepstakes – NFL Jersey giveaway - MVP</a:t>
            </a:r>
          </a:p>
          <a:p>
            <a:pPr>
              <a:lnSpc>
                <a:spcPct val="100000"/>
              </a:lnSpc>
            </a:pPr>
            <a:r>
              <a:rPr lang="en-US" sz="2133">
                <a:latin typeface="Effra Light" panose="020B0306080202020204" pitchFamily="34" charset="0"/>
              </a:rPr>
              <a:t>(v8.9 ETA July ’24)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AAA41-0FAA-A520-D520-E287A45DF78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9311" y="2369480"/>
            <a:ext cx="5449000" cy="4333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>
                <a:latin typeface="Effra Heavy" panose="020B0803020203020204" pitchFamily="34" charset="0"/>
                <a:cs typeface="Effra Heavy" panose="020B0803020203020204" pitchFamily="34" charset="0"/>
              </a:rPr>
              <a:t>PROBLEM/NEED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sz="1333"/>
              <a:t>Run an NFL jersey give-away sweepstakes to entice customers to download and use the app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>
              <a:latin typeface="Effra Heavy" panose="020B0803020203020204" pitchFamily="34" charset="0"/>
              <a:cs typeface="Effra Heavy" panose="020B0803020203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>
                <a:latin typeface="Effra Heavy" panose="020B0803020203020204" pitchFamily="34" charset="0"/>
                <a:cs typeface="Effra Heavy" panose="020B0803020203020204" pitchFamily="34" charset="0"/>
              </a:rPr>
              <a:t>SOLUTION</a:t>
            </a:r>
          </a:p>
          <a:p>
            <a:pPr lvl="1" indent="302676">
              <a:lnSpc>
                <a:spcPct val="100000"/>
              </a:lnSpc>
            </a:pPr>
            <a:r>
              <a:rPr lang="en-US" sz="1333"/>
              <a:t>Promo runs July 24th to August 24th </a:t>
            </a:r>
          </a:p>
          <a:p>
            <a:pPr marL="304792" lvl="1" indent="-304792">
              <a:lnSpc>
                <a:spcPct val="100000"/>
              </a:lnSpc>
            </a:pPr>
            <a:r>
              <a:rPr lang="en-US" sz="1333"/>
              <a:t>Giveaway 1 Texans and 1 Cowboys jersey depending on service area</a:t>
            </a:r>
          </a:p>
          <a:p>
            <a:pPr lvl="1" indent="302676">
              <a:lnSpc>
                <a:spcPct val="100000"/>
              </a:lnSpc>
            </a:pPr>
            <a:r>
              <a:rPr lang="en-US" sz="1333"/>
              <a:t>To qualify, customers need to opt-in within the app</a:t>
            </a:r>
          </a:p>
          <a:p>
            <a:pPr lvl="1" indent="302676">
              <a:lnSpc>
                <a:spcPct val="100000"/>
              </a:lnSpc>
            </a:pPr>
            <a:r>
              <a:rPr lang="en-US" sz="1333"/>
              <a:t>Promotional modal shown on log-in</a:t>
            </a:r>
            <a:endParaRPr lang="en-US" sz="1600">
              <a:latin typeface="Effra Heavy" panose="020B0803020203020204" pitchFamily="34" charset="0"/>
              <a:cs typeface="Effra Heavy" panose="020B0803020203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>
              <a:latin typeface="Effra Heavy" panose="020B0803020203020204" pitchFamily="34" charset="0"/>
              <a:cs typeface="Effra Heavy" panose="020B0803020203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>
                <a:latin typeface="Effra Heavy" panose="020B0803020203020204" pitchFamily="34" charset="0"/>
                <a:cs typeface="Effra Heavy" panose="020B0803020203020204" pitchFamily="34" charset="0"/>
              </a:rPr>
              <a:t>BENEFITS</a:t>
            </a:r>
          </a:p>
          <a:p>
            <a:pPr lvl="1" indent="302676">
              <a:lnSpc>
                <a:spcPct val="100000"/>
              </a:lnSpc>
            </a:pPr>
            <a:r>
              <a:rPr lang="en-US" sz="1333"/>
              <a:t>Help increase app Average Monthly Users (AMU)</a:t>
            </a:r>
          </a:p>
          <a:p>
            <a:pPr lvl="1" indent="0">
              <a:lnSpc>
                <a:spcPct val="100000"/>
              </a:lnSpc>
              <a:buNone/>
            </a:pPr>
            <a:endParaRPr lang="en-US" sz="16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8E9232-1ABF-57AD-D830-F63112158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331" y="1851768"/>
            <a:ext cx="5925669" cy="388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256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2">
            <a:extLst>
              <a:ext uri="{FF2B5EF4-FFF2-40B4-BE49-F238E27FC236}">
                <a16:creationId xmlns:a16="http://schemas.microsoft.com/office/drawing/2014/main" id="{44BD95F2-3B9B-0F4E-8B5F-FE2C8170AACB}"/>
              </a:ext>
            </a:extLst>
          </p:cNvPr>
          <p:cNvSpPr txBox="1">
            <a:spLocks/>
          </p:cNvSpPr>
          <p:nvPr/>
        </p:nvSpPr>
        <p:spPr>
          <a:xfrm>
            <a:off x="292903" y="148950"/>
            <a:ext cx="10322295" cy="739316"/>
          </a:xfrm>
          <a:prstGeom prst="rect">
            <a:avLst/>
          </a:prstGeom>
        </p:spPr>
        <p:txBody>
          <a:bodyPr lIns="121920" tIns="60960" rIns="121920" bIns="6096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kern="120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2000">
                <a:solidFill>
                  <a:srgbClr val="2476FA"/>
                </a:solidFill>
                <a:latin typeface="Verdana"/>
                <a:ea typeface="Verdana"/>
              </a:rPr>
              <a:t>Reliant App | Improve Bill and Account menus </a:t>
            </a:r>
          </a:p>
          <a:p>
            <a:r>
              <a:rPr lang="en-US" sz="1867">
                <a:solidFill>
                  <a:schemeClr val="tx1"/>
                </a:solidFill>
                <a:latin typeface="Verdana"/>
                <a:ea typeface="Verdana"/>
              </a:rPr>
              <a:t>(v8.8 launched 4/25/2024)</a:t>
            </a:r>
            <a:endParaRPr lang="en-US" sz="1867">
              <a:solidFill>
                <a:schemeClr val="tx1"/>
              </a:solidFill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EA6FA2B2-5DD8-95E8-2126-7955E52B0905}"/>
              </a:ext>
            </a:extLst>
          </p:cNvPr>
          <p:cNvSpPr txBox="1">
            <a:spLocks/>
          </p:cNvSpPr>
          <p:nvPr/>
        </p:nvSpPr>
        <p:spPr>
          <a:xfrm>
            <a:off x="292903" y="1349088"/>
            <a:ext cx="4058195" cy="704181"/>
          </a:xfrm>
          <a:prstGeom prst="rect">
            <a:avLst/>
          </a:prstGeom>
        </p:spPr>
        <p:txBody>
          <a:bodyPr anchor="t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kern="120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1600">
                <a:solidFill>
                  <a:schemeClr val="tx1"/>
                </a:solidFill>
              </a:rPr>
              <a:t>Improve Bill and Account menus to make it easier for customers to find key app features.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F258F2DD-EE66-8783-358B-63502E87105E}"/>
              </a:ext>
            </a:extLst>
          </p:cNvPr>
          <p:cNvSpPr/>
          <p:nvPr/>
        </p:nvSpPr>
        <p:spPr>
          <a:xfrm>
            <a:off x="292904" y="2293043"/>
            <a:ext cx="1740513" cy="336331"/>
          </a:xfrm>
          <a:prstGeom prst="flowChartAlternateProcess">
            <a:avLst/>
          </a:prstGeom>
          <a:solidFill>
            <a:srgbClr val="247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/>
              <a:t>SOLUTION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0E28A06F-ADE8-B9AB-C1DE-9B24B72B8757}"/>
              </a:ext>
            </a:extLst>
          </p:cNvPr>
          <p:cNvSpPr/>
          <p:nvPr/>
        </p:nvSpPr>
        <p:spPr>
          <a:xfrm>
            <a:off x="292904" y="4695281"/>
            <a:ext cx="1740513" cy="336331"/>
          </a:xfrm>
          <a:prstGeom prst="flowChartAlternateProcess">
            <a:avLst/>
          </a:prstGeom>
          <a:solidFill>
            <a:srgbClr val="247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/>
              <a:t>BENEFITS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FB77F3B3-9970-B363-4BD2-31FDABF70792}"/>
              </a:ext>
            </a:extLst>
          </p:cNvPr>
          <p:cNvSpPr txBox="1">
            <a:spLocks/>
          </p:cNvSpPr>
          <p:nvPr/>
        </p:nvSpPr>
        <p:spPr>
          <a:xfrm>
            <a:off x="292905" y="2631054"/>
            <a:ext cx="4058193" cy="1826383"/>
          </a:xfrm>
          <a:prstGeom prst="rect">
            <a:avLst/>
          </a:prstGeom>
        </p:spPr>
        <p:txBody>
          <a:bodyPr anchor="t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kern="120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1600">
                <a:solidFill>
                  <a:schemeClr val="tx1"/>
                </a:solidFill>
              </a:rPr>
              <a:t>Capabilities</a:t>
            </a:r>
          </a:p>
          <a:p>
            <a:endParaRPr lang="en-US" sz="1600">
              <a:solidFill>
                <a:schemeClr val="tx1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Updated menu text to make it easier to understand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Reordered menu items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Implemented “Smart” menu text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9937AFA1-890B-0867-2347-1BF4A94F8EF9}"/>
              </a:ext>
            </a:extLst>
          </p:cNvPr>
          <p:cNvSpPr txBox="1">
            <a:spLocks/>
          </p:cNvSpPr>
          <p:nvPr/>
        </p:nvSpPr>
        <p:spPr>
          <a:xfrm>
            <a:off x="292905" y="5033541"/>
            <a:ext cx="3934329" cy="878775"/>
          </a:xfrm>
          <a:prstGeom prst="rect">
            <a:avLst/>
          </a:prstGeom>
        </p:spPr>
        <p:txBody>
          <a:bodyPr anchor="t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kern="120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Improve customer experience</a:t>
            </a:r>
          </a:p>
          <a:p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78DA9F-131E-010E-7AF0-BF36EF13F853}"/>
              </a:ext>
            </a:extLst>
          </p:cNvPr>
          <p:cNvSpPr txBox="1"/>
          <p:nvPr/>
        </p:nvSpPr>
        <p:spPr>
          <a:xfrm>
            <a:off x="8014596" y="1624520"/>
            <a:ext cx="1880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New Virtual Key </a:t>
            </a:r>
          </a:p>
          <a:p>
            <a:pPr algn="ctr"/>
            <a:r>
              <a:rPr lang="en-US" sz="1200">
                <a:solidFill>
                  <a:schemeClr val="bg1"/>
                </a:solidFill>
              </a:rPr>
              <a:t>Install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34F640-7834-E5EF-30A8-D6116A58B5A3}"/>
              </a:ext>
            </a:extLst>
          </p:cNvPr>
          <p:cNvSpPr txBox="1"/>
          <p:nvPr/>
        </p:nvSpPr>
        <p:spPr>
          <a:xfrm>
            <a:off x="9980976" y="1624520"/>
            <a:ext cx="179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Virtual Key </a:t>
            </a:r>
          </a:p>
          <a:p>
            <a:pPr algn="ctr"/>
            <a:r>
              <a:rPr lang="en-US" sz="1200">
                <a:solidFill>
                  <a:schemeClr val="bg1"/>
                </a:solidFill>
              </a:rPr>
              <a:t>Confirmation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F84C4EFE-CB88-1B2E-7E23-8FF0F2E1EC9D}"/>
              </a:ext>
            </a:extLst>
          </p:cNvPr>
          <p:cNvSpPr/>
          <p:nvPr/>
        </p:nvSpPr>
        <p:spPr>
          <a:xfrm>
            <a:off x="292904" y="1022283"/>
            <a:ext cx="1740513" cy="336331"/>
          </a:xfrm>
          <a:prstGeom prst="flowChartAlternateProcess">
            <a:avLst/>
          </a:prstGeom>
          <a:solidFill>
            <a:srgbClr val="247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/>
              <a:t>PROBLEM / NEED</a:t>
            </a:r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6AA5E295-1065-F9BB-1B74-8B28FFF402D0}"/>
              </a:ext>
            </a:extLst>
          </p:cNvPr>
          <p:cNvSpPr/>
          <p:nvPr/>
        </p:nvSpPr>
        <p:spPr>
          <a:xfrm>
            <a:off x="4398874" y="1022283"/>
            <a:ext cx="7500223" cy="5511524"/>
          </a:xfrm>
          <a:prstGeom prst="rect">
            <a:avLst/>
          </a:prstGeom>
          <a:gradFill flip="none" rotWithShape="1">
            <a:gsLst>
              <a:gs pos="0">
                <a:srgbClr val="0B62F9">
                  <a:alpha val="90000"/>
                </a:srgbClr>
              </a:gs>
              <a:gs pos="50000">
                <a:srgbClr val="18AAFD">
                  <a:alpha val="90000"/>
                </a:srgbClr>
              </a:gs>
              <a:gs pos="100000">
                <a:srgbClr val="1DEEFB">
                  <a:alpha val="90000"/>
                </a:srgbClr>
              </a:gs>
            </a:gsLst>
            <a:lin ang="18900000" scaled="1"/>
            <a:tileRect/>
          </a:gradFill>
          <a:ln w="12700">
            <a:miter lim="400000"/>
          </a:ln>
        </p:spPr>
        <p:txBody>
          <a:bodyPr lIns="0" tIns="0" rIns="0" bIns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5613" indent="1588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2813" indent="1588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0013" indent="1588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7213" indent="1588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 sz="4267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685392-8E88-4BF2-83A9-65FB4D7B5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116" y="1167247"/>
            <a:ext cx="4934608" cy="3864365"/>
          </a:xfrm>
          <a:prstGeom prst="rect">
            <a:avLst/>
          </a:prstGeom>
          <a:effectLst>
            <a:outerShdw blurRad="317500" dist="139700" dir="2400000" algn="ctr" rotWithShape="0">
              <a:schemeClr val="tx1">
                <a:alpha val="65000"/>
              </a:scheme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A90126-2A96-B581-0CA5-2F90B716B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857" y="3058475"/>
            <a:ext cx="4767680" cy="3392388"/>
          </a:xfrm>
          <a:prstGeom prst="rect">
            <a:avLst/>
          </a:prstGeom>
          <a:effectLst>
            <a:outerShdw blurRad="317500" dist="139700" dir="2400000" algn="ctr" rotWithShape="0">
              <a:schemeClr val="tx1">
                <a:alpha val="6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845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178A50-AC2B-BCB5-F3AD-175FAFD3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239" y="3017519"/>
            <a:ext cx="5804802" cy="822962"/>
          </a:xfrm>
        </p:spPr>
        <p:txBody>
          <a:bodyPr>
            <a:normAutofit/>
          </a:bodyPr>
          <a:lstStyle/>
          <a:p>
            <a:r>
              <a:rPr lang="en-US" sz="4800" b="1">
                <a:solidFill>
                  <a:schemeClr val="accent1"/>
                </a:solidFill>
              </a:rPr>
              <a:t>2024 Team Roster</a:t>
            </a:r>
          </a:p>
        </p:txBody>
      </p:sp>
    </p:spTree>
    <p:extLst>
      <p:ext uri="{BB962C8B-B14F-4D97-AF65-F5344CB8AC3E}">
        <p14:creationId xmlns:p14="http://schemas.microsoft.com/office/powerpoint/2010/main" val="2955614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2">
            <a:extLst>
              <a:ext uri="{FF2B5EF4-FFF2-40B4-BE49-F238E27FC236}">
                <a16:creationId xmlns:a16="http://schemas.microsoft.com/office/drawing/2014/main" id="{44BD95F2-3B9B-0F4E-8B5F-FE2C8170AACB}"/>
              </a:ext>
            </a:extLst>
          </p:cNvPr>
          <p:cNvSpPr txBox="1">
            <a:spLocks/>
          </p:cNvSpPr>
          <p:nvPr/>
        </p:nvSpPr>
        <p:spPr>
          <a:xfrm>
            <a:off x="292903" y="148950"/>
            <a:ext cx="10322295" cy="739316"/>
          </a:xfrm>
          <a:prstGeom prst="rect">
            <a:avLst/>
          </a:prstGeom>
        </p:spPr>
        <p:txBody>
          <a:bodyPr lIns="121920" tIns="60960" rIns="121920" bIns="6096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kern="120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2000">
                <a:solidFill>
                  <a:srgbClr val="2476FA"/>
                </a:solidFill>
                <a:latin typeface="Verdana"/>
                <a:ea typeface="Verdana"/>
              </a:rPr>
              <a:t>Reliant App | CDP Early Touch </a:t>
            </a:r>
          </a:p>
          <a:p>
            <a:r>
              <a:rPr lang="en-US" sz="1867">
                <a:solidFill>
                  <a:schemeClr val="tx1"/>
                </a:solidFill>
                <a:latin typeface="Verdana"/>
                <a:ea typeface="Verdana"/>
              </a:rPr>
              <a:t>(v8.8 launched 4/25/2024)</a:t>
            </a:r>
            <a:endParaRPr lang="en-US" sz="1867">
              <a:solidFill>
                <a:schemeClr val="tx1"/>
              </a:solidFill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EA6FA2B2-5DD8-95E8-2126-7955E52B0905}"/>
              </a:ext>
            </a:extLst>
          </p:cNvPr>
          <p:cNvSpPr txBox="1">
            <a:spLocks/>
          </p:cNvSpPr>
          <p:nvPr/>
        </p:nvSpPr>
        <p:spPr>
          <a:xfrm>
            <a:off x="292904" y="1349088"/>
            <a:ext cx="3774273" cy="704181"/>
          </a:xfrm>
          <a:prstGeom prst="rect">
            <a:avLst/>
          </a:prstGeom>
        </p:spPr>
        <p:txBody>
          <a:bodyPr anchor="t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kern="120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1333">
                <a:solidFill>
                  <a:schemeClr val="tx1"/>
                </a:solidFill>
              </a:rPr>
              <a:t>Leverage CDP model to implement personalized experience for customer eligible for Early Touch swap type.  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F258F2DD-EE66-8783-358B-63502E87105E}"/>
              </a:ext>
            </a:extLst>
          </p:cNvPr>
          <p:cNvSpPr/>
          <p:nvPr/>
        </p:nvSpPr>
        <p:spPr>
          <a:xfrm>
            <a:off x="292904" y="2134095"/>
            <a:ext cx="1740513" cy="336331"/>
          </a:xfrm>
          <a:prstGeom prst="flowChartAlternateProcess">
            <a:avLst/>
          </a:prstGeom>
          <a:solidFill>
            <a:srgbClr val="247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/>
              <a:t>SOLUTION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0E28A06F-ADE8-B9AB-C1DE-9B24B72B8757}"/>
              </a:ext>
            </a:extLst>
          </p:cNvPr>
          <p:cNvSpPr/>
          <p:nvPr/>
        </p:nvSpPr>
        <p:spPr>
          <a:xfrm>
            <a:off x="292904" y="5340747"/>
            <a:ext cx="1740513" cy="336331"/>
          </a:xfrm>
          <a:prstGeom prst="flowChartAlternateProcess">
            <a:avLst/>
          </a:prstGeom>
          <a:solidFill>
            <a:srgbClr val="247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/>
              <a:t>BENEFITS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FB77F3B3-9970-B363-4BD2-31FDABF70792}"/>
              </a:ext>
            </a:extLst>
          </p:cNvPr>
          <p:cNvSpPr txBox="1">
            <a:spLocks/>
          </p:cNvSpPr>
          <p:nvPr/>
        </p:nvSpPr>
        <p:spPr>
          <a:xfrm>
            <a:off x="292904" y="2472105"/>
            <a:ext cx="3650448" cy="2789744"/>
          </a:xfrm>
          <a:prstGeom prst="rect">
            <a:avLst/>
          </a:prstGeom>
        </p:spPr>
        <p:txBody>
          <a:bodyPr anchor="t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kern="120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1333">
                <a:solidFill>
                  <a:schemeClr val="tx1"/>
                </a:solidFill>
              </a:rPr>
              <a:t>Capabilities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333">
                <a:solidFill>
                  <a:schemeClr val="tx1"/>
                </a:solidFill>
              </a:rPr>
              <a:t>Display CDP Early Touch promotional page on initial log-in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333">
                <a:solidFill>
                  <a:schemeClr val="tx1"/>
                </a:solidFill>
              </a:rPr>
              <a:t>Customer can proceed directly to Review page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333">
                <a:solidFill>
                  <a:schemeClr val="tx1"/>
                </a:solidFill>
              </a:rPr>
              <a:t>-or- can view all available Early Touch offers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333">
                <a:solidFill>
                  <a:schemeClr val="tx1"/>
                </a:solidFill>
              </a:rPr>
              <a:t>Once customer select an offer, the rest of the journey is identical to regular Swap sign-up flow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333">
                <a:solidFill>
                  <a:schemeClr val="tx1"/>
                </a:solidFill>
              </a:rPr>
              <a:t>Improved previous CDP case (TFN) to utilize a different API parameter.  This will make it easier to implement future CDP cases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9937AFA1-890B-0867-2347-1BF4A94F8EF9}"/>
              </a:ext>
            </a:extLst>
          </p:cNvPr>
          <p:cNvSpPr txBox="1">
            <a:spLocks/>
          </p:cNvSpPr>
          <p:nvPr/>
        </p:nvSpPr>
        <p:spPr>
          <a:xfrm>
            <a:off x="292904" y="5679006"/>
            <a:ext cx="3774272" cy="878775"/>
          </a:xfrm>
          <a:prstGeom prst="rect">
            <a:avLst/>
          </a:prstGeom>
        </p:spPr>
        <p:txBody>
          <a:bodyPr anchor="t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kern="120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333">
                <a:solidFill>
                  <a:schemeClr val="tx1"/>
                </a:solidFill>
              </a:rPr>
              <a:t>Increase conversion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333">
                <a:solidFill>
                  <a:schemeClr val="tx1"/>
                </a:solidFill>
              </a:rPr>
              <a:t>Target audience: 25K customers per month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6148C2-2129-80B7-6668-9F72C066EAB8}"/>
              </a:ext>
            </a:extLst>
          </p:cNvPr>
          <p:cNvSpPr txBox="1"/>
          <p:nvPr/>
        </p:nvSpPr>
        <p:spPr>
          <a:xfrm>
            <a:off x="6049310" y="1624519"/>
            <a:ext cx="1880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New Tesla/</a:t>
            </a:r>
            <a:r>
              <a:rPr lang="en-US" sz="1200" err="1">
                <a:solidFill>
                  <a:schemeClr val="bg1"/>
                </a:solidFill>
              </a:rPr>
              <a:t>Smartcar</a:t>
            </a:r>
            <a:r>
              <a:rPr lang="en-US" sz="120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1200">
                <a:solidFill>
                  <a:schemeClr val="bg1"/>
                </a:solidFill>
              </a:rPr>
              <a:t>Access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78DA9F-131E-010E-7AF0-BF36EF13F853}"/>
              </a:ext>
            </a:extLst>
          </p:cNvPr>
          <p:cNvSpPr txBox="1"/>
          <p:nvPr/>
        </p:nvSpPr>
        <p:spPr>
          <a:xfrm>
            <a:off x="8014596" y="1624520"/>
            <a:ext cx="1880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New Virtual Key </a:t>
            </a:r>
          </a:p>
          <a:p>
            <a:pPr algn="ctr"/>
            <a:r>
              <a:rPr lang="en-US" sz="1200">
                <a:solidFill>
                  <a:schemeClr val="bg1"/>
                </a:solidFill>
              </a:rPr>
              <a:t>Install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34F640-7834-E5EF-30A8-D6116A58B5A3}"/>
              </a:ext>
            </a:extLst>
          </p:cNvPr>
          <p:cNvSpPr txBox="1"/>
          <p:nvPr/>
        </p:nvSpPr>
        <p:spPr>
          <a:xfrm>
            <a:off x="9980976" y="1624520"/>
            <a:ext cx="179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Virtual Key </a:t>
            </a:r>
          </a:p>
          <a:p>
            <a:pPr algn="ctr"/>
            <a:r>
              <a:rPr lang="en-US" sz="1200">
                <a:solidFill>
                  <a:schemeClr val="bg1"/>
                </a:solidFill>
              </a:rPr>
              <a:t>Confirmation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F84C4EFE-CB88-1B2E-7E23-8FF0F2E1EC9D}"/>
              </a:ext>
            </a:extLst>
          </p:cNvPr>
          <p:cNvSpPr/>
          <p:nvPr/>
        </p:nvSpPr>
        <p:spPr>
          <a:xfrm>
            <a:off x="292904" y="1022283"/>
            <a:ext cx="1740513" cy="336331"/>
          </a:xfrm>
          <a:prstGeom prst="flowChartAlternateProcess">
            <a:avLst/>
          </a:prstGeom>
          <a:solidFill>
            <a:srgbClr val="247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/>
              <a:t>PROBLEM / NEED</a:t>
            </a:r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6AA5E295-1065-F9BB-1B74-8B28FFF402D0}"/>
              </a:ext>
            </a:extLst>
          </p:cNvPr>
          <p:cNvSpPr/>
          <p:nvPr/>
        </p:nvSpPr>
        <p:spPr>
          <a:xfrm>
            <a:off x="3943352" y="1009093"/>
            <a:ext cx="7955744" cy="5511524"/>
          </a:xfrm>
          <a:prstGeom prst="rect">
            <a:avLst/>
          </a:prstGeom>
          <a:gradFill flip="none" rotWithShape="1">
            <a:gsLst>
              <a:gs pos="0">
                <a:srgbClr val="0B62F9">
                  <a:alpha val="90000"/>
                </a:srgbClr>
              </a:gs>
              <a:gs pos="50000">
                <a:srgbClr val="18AAFD">
                  <a:alpha val="90000"/>
                </a:srgbClr>
              </a:gs>
              <a:gs pos="100000">
                <a:srgbClr val="1DEEFB">
                  <a:alpha val="90000"/>
                </a:srgbClr>
              </a:gs>
            </a:gsLst>
            <a:lin ang="18900000" scaled="1"/>
            <a:tileRect/>
          </a:gradFill>
          <a:ln w="12700">
            <a:miter lim="400000"/>
          </a:ln>
        </p:spPr>
        <p:txBody>
          <a:bodyPr lIns="0" tIns="0" rIns="0" bIns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5613" indent="1588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2813" indent="1588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0013" indent="1588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7213" indent="1588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 sz="4267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F94BBD-AD88-D953-9B59-B0EC3C340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431" y="1816317"/>
            <a:ext cx="7701048" cy="3783752"/>
          </a:xfrm>
          <a:prstGeom prst="rect">
            <a:avLst/>
          </a:prstGeom>
          <a:effectLst>
            <a:outerShdw blurRad="317500" dist="139700" dir="2400000" algn="ctr" rotWithShape="0">
              <a:schemeClr val="tx1">
                <a:alpha val="5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4295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2">
            <a:extLst>
              <a:ext uri="{FF2B5EF4-FFF2-40B4-BE49-F238E27FC236}">
                <a16:creationId xmlns:a16="http://schemas.microsoft.com/office/drawing/2014/main" id="{44BD95F2-3B9B-0F4E-8B5F-FE2C8170AACB}"/>
              </a:ext>
            </a:extLst>
          </p:cNvPr>
          <p:cNvSpPr txBox="1">
            <a:spLocks/>
          </p:cNvSpPr>
          <p:nvPr/>
        </p:nvSpPr>
        <p:spPr>
          <a:xfrm>
            <a:off x="292903" y="148950"/>
            <a:ext cx="10322295" cy="739316"/>
          </a:xfrm>
          <a:prstGeom prst="rect">
            <a:avLst/>
          </a:prstGeom>
        </p:spPr>
        <p:txBody>
          <a:bodyPr lIns="121920" tIns="60960" rIns="121920" bIns="6096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kern="120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2000">
                <a:solidFill>
                  <a:srgbClr val="2476FA"/>
                </a:solidFill>
                <a:latin typeface="Verdana"/>
                <a:ea typeface="Verdana"/>
              </a:rPr>
              <a:t>Reliant App | 2024 Mass Offer – Flextra Credits 2.0 </a:t>
            </a:r>
          </a:p>
          <a:p>
            <a:r>
              <a:rPr lang="en-US" sz="1867">
                <a:solidFill>
                  <a:schemeClr val="tx1"/>
                </a:solidFill>
                <a:latin typeface="Verdana"/>
                <a:ea typeface="Verdana"/>
              </a:rPr>
              <a:t>(v8.8 launched 4/25/2024)</a:t>
            </a:r>
            <a:endParaRPr lang="en-US" sz="1867">
              <a:solidFill>
                <a:schemeClr val="tx1"/>
              </a:solidFill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EA6FA2B2-5DD8-95E8-2126-7955E52B0905}"/>
              </a:ext>
            </a:extLst>
          </p:cNvPr>
          <p:cNvSpPr txBox="1">
            <a:spLocks/>
          </p:cNvSpPr>
          <p:nvPr/>
        </p:nvSpPr>
        <p:spPr>
          <a:xfrm>
            <a:off x="292903" y="1349088"/>
            <a:ext cx="3878919" cy="704181"/>
          </a:xfrm>
          <a:prstGeom prst="rect">
            <a:avLst/>
          </a:prstGeom>
        </p:spPr>
        <p:txBody>
          <a:bodyPr anchor="t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kern="120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1600">
                <a:solidFill>
                  <a:schemeClr val="tx1"/>
                </a:solidFill>
              </a:rPr>
              <a:t>Improve current Flextra Credits program to add flexibility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F258F2DD-EE66-8783-358B-63502E87105E}"/>
              </a:ext>
            </a:extLst>
          </p:cNvPr>
          <p:cNvSpPr/>
          <p:nvPr/>
        </p:nvSpPr>
        <p:spPr>
          <a:xfrm>
            <a:off x="292904" y="2134095"/>
            <a:ext cx="1740513" cy="336331"/>
          </a:xfrm>
          <a:prstGeom prst="flowChartAlternateProcess">
            <a:avLst/>
          </a:prstGeom>
          <a:solidFill>
            <a:srgbClr val="247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/>
              <a:t>SOLUTION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0E28A06F-ADE8-B9AB-C1DE-9B24B72B8757}"/>
              </a:ext>
            </a:extLst>
          </p:cNvPr>
          <p:cNvSpPr/>
          <p:nvPr/>
        </p:nvSpPr>
        <p:spPr>
          <a:xfrm>
            <a:off x="292904" y="5340747"/>
            <a:ext cx="1740513" cy="336331"/>
          </a:xfrm>
          <a:prstGeom prst="flowChartAlternateProcess">
            <a:avLst/>
          </a:prstGeom>
          <a:solidFill>
            <a:srgbClr val="247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/>
              <a:t>BENEFITS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FB77F3B3-9970-B363-4BD2-31FDABF70792}"/>
              </a:ext>
            </a:extLst>
          </p:cNvPr>
          <p:cNvSpPr txBox="1">
            <a:spLocks/>
          </p:cNvSpPr>
          <p:nvPr/>
        </p:nvSpPr>
        <p:spPr>
          <a:xfrm>
            <a:off x="292904" y="2472105"/>
            <a:ext cx="3916939" cy="2789744"/>
          </a:xfrm>
          <a:prstGeom prst="rect">
            <a:avLst/>
          </a:prstGeom>
        </p:spPr>
        <p:txBody>
          <a:bodyPr anchor="t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kern="120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1600">
                <a:solidFill>
                  <a:schemeClr val="tx1"/>
                </a:solidFill>
              </a:rPr>
              <a:t>Capabilities</a:t>
            </a:r>
          </a:p>
          <a:p>
            <a:endParaRPr lang="en-US" sz="1600">
              <a:solidFill>
                <a:schemeClr val="tx1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Ability to offer different credit amounts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Ability for customers to choose which available credit to redeem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API enhancement to automatically determine which credits were already redeemed, to minimize front-end work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9937AFA1-890B-0867-2347-1BF4A94F8EF9}"/>
              </a:ext>
            </a:extLst>
          </p:cNvPr>
          <p:cNvSpPr txBox="1">
            <a:spLocks/>
          </p:cNvSpPr>
          <p:nvPr/>
        </p:nvSpPr>
        <p:spPr>
          <a:xfrm>
            <a:off x="292904" y="5679006"/>
            <a:ext cx="3774272" cy="878775"/>
          </a:xfrm>
          <a:prstGeom prst="rect">
            <a:avLst/>
          </a:prstGeom>
        </p:spPr>
        <p:txBody>
          <a:bodyPr anchor="t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kern="120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Increase conversion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Improve customer experience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6148C2-2129-80B7-6668-9F72C066EAB8}"/>
              </a:ext>
            </a:extLst>
          </p:cNvPr>
          <p:cNvSpPr txBox="1"/>
          <p:nvPr/>
        </p:nvSpPr>
        <p:spPr>
          <a:xfrm>
            <a:off x="6049310" y="1624519"/>
            <a:ext cx="1880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New Tesla/</a:t>
            </a:r>
            <a:r>
              <a:rPr lang="en-US" sz="1200" err="1">
                <a:solidFill>
                  <a:schemeClr val="bg1"/>
                </a:solidFill>
              </a:rPr>
              <a:t>Smartcar</a:t>
            </a:r>
            <a:r>
              <a:rPr lang="en-US" sz="120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1200">
                <a:solidFill>
                  <a:schemeClr val="bg1"/>
                </a:solidFill>
              </a:rPr>
              <a:t>Access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78DA9F-131E-010E-7AF0-BF36EF13F853}"/>
              </a:ext>
            </a:extLst>
          </p:cNvPr>
          <p:cNvSpPr txBox="1"/>
          <p:nvPr/>
        </p:nvSpPr>
        <p:spPr>
          <a:xfrm>
            <a:off x="8014596" y="1624520"/>
            <a:ext cx="1880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New Virtual Key </a:t>
            </a:r>
          </a:p>
          <a:p>
            <a:pPr algn="ctr"/>
            <a:r>
              <a:rPr lang="en-US" sz="1200">
                <a:solidFill>
                  <a:schemeClr val="bg1"/>
                </a:solidFill>
              </a:rPr>
              <a:t>Install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34F640-7834-E5EF-30A8-D6116A58B5A3}"/>
              </a:ext>
            </a:extLst>
          </p:cNvPr>
          <p:cNvSpPr txBox="1"/>
          <p:nvPr/>
        </p:nvSpPr>
        <p:spPr>
          <a:xfrm>
            <a:off x="9980976" y="1624520"/>
            <a:ext cx="179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Virtual Key </a:t>
            </a:r>
          </a:p>
          <a:p>
            <a:pPr algn="ctr"/>
            <a:r>
              <a:rPr lang="en-US" sz="1200">
                <a:solidFill>
                  <a:schemeClr val="bg1"/>
                </a:solidFill>
              </a:rPr>
              <a:t>Confirmation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F84C4EFE-CB88-1B2E-7E23-8FF0F2E1EC9D}"/>
              </a:ext>
            </a:extLst>
          </p:cNvPr>
          <p:cNvSpPr/>
          <p:nvPr/>
        </p:nvSpPr>
        <p:spPr>
          <a:xfrm>
            <a:off x="292904" y="1022283"/>
            <a:ext cx="1740513" cy="336331"/>
          </a:xfrm>
          <a:prstGeom prst="flowChartAlternateProcess">
            <a:avLst/>
          </a:prstGeom>
          <a:solidFill>
            <a:srgbClr val="247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b="1"/>
              <a:t>PROBLEM / NEED</a:t>
            </a:r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6AA5E295-1065-F9BB-1B74-8B28FFF402D0}"/>
              </a:ext>
            </a:extLst>
          </p:cNvPr>
          <p:cNvSpPr/>
          <p:nvPr/>
        </p:nvSpPr>
        <p:spPr>
          <a:xfrm>
            <a:off x="4295685" y="1009093"/>
            <a:ext cx="7603411" cy="5511524"/>
          </a:xfrm>
          <a:prstGeom prst="rect">
            <a:avLst/>
          </a:prstGeom>
          <a:gradFill flip="none" rotWithShape="1">
            <a:gsLst>
              <a:gs pos="0">
                <a:srgbClr val="0B62F9">
                  <a:alpha val="90000"/>
                </a:srgbClr>
              </a:gs>
              <a:gs pos="50000">
                <a:srgbClr val="18AAFD">
                  <a:alpha val="90000"/>
                </a:srgbClr>
              </a:gs>
              <a:gs pos="100000">
                <a:srgbClr val="1DEEFB">
                  <a:alpha val="90000"/>
                </a:srgbClr>
              </a:gs>
            </a:gsLst>
            <a:lin ang="18900000" scaled="1"/>
            <a:tileRect/>
          </a:gradFill>
          <a:ln w="12700">
            <a:miter lim="400000"/>
          </a:ln>
        </p:spPr>
        <p:txBody>
          <a:bodyPr lIns="0" tIns="0" rIns="0" bIns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5613" indent="1588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2813" indent="1588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0013" indent="1588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7213" indent="1588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 sz="4267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70E2B6-56CD-D326-3272-466574442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251" y="1176157"/>
            <a:ext cx="6712573" cy="5143400"/>
          </a:xfrm>
          <a:prstGeom prst="rect">
            <a:avLst/>
          </a:prstGeom>
          <a:effectLst>
            <a:outerShdw blurRad="317500" dist="139700" dir="2400000" algn="ctr" rotWithShape="0">
              <a:schemeClr val="tx1">
                <a:alpha val="5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0788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F22A917-613C-4335-9212-2F7E9A8AB7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Q&amp;A – Open Discussion</a:t>
            </a:r>
          </a:p>
        </p:txBody>
      </p:sp>
    </p:spTree>
    <p:extLst>
      <p:ext uri="{BB962C8B-B14F-4D97-AF65-F5344CB8AC3E}">
        <p14:creationId xmlns:p14="http://schemas.microsoft.com/office/powerpoint/2010/main" val="828169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42E4FE-F21E-466E-8C11-27B2A094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18AAF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Product Owner Perspective – Impediments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8F7D5-F63A-4B73-84F7-89CB46380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64BEA4-ECAD-4B23-B682-AF22774D7D0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53699-5666-4591-B82B-C33392DB5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Calibri"/>
                <a:cs typeface="Times New Roman"/>
              </a:rPr>
              <a:t>© [2020] NRG Energy, Inc.  All rights reserved.   /   Proprietary and Confidential Information</a:t>
            </a:r>
            <a:endParaRPr lang="en-US"/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EC7877-C90B-E86C-AFF8-C1F8B35CF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542752"/>
              </p:ext>
            </p:extLst>
          </p:nvPr>
        </p:nvGraphicFramePr>
        <p:xfrm>
          <a:off x="250031" y="1059656"/>
          <a:ext cx="11754698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676">
                  <a:extLst>
                    <a:ext uri="{9D8B030D-6E8A-4147-A177-3AD203B41FA5}">
                      <a16:colId xmlns:a16="http://schemas.microsoft.com/office/drawing/2014/main" val="1154187195"/>
                    </a:ext>
                  </a:extLst>
                </a:gridCol>
                <a:gridCol w="2604766">
                  <a:extLst>
                    <a:ext uri="{9D8B030D-6E8A-4147-A177-3AD203B41FA5}">
                      <a16:colId xmlns:a16="http://schemas.microsoft.com/office/drawing/2014/main" val="2925515369"/>
                    </a:ext>
                  </a:extLst>
                </a:gridCol>
                <a:gridCol w="2403432">
                  <a:extLst>
                    <a:ext uri="{9D8B030D-6E8A-4147-A177-3AD203B41FA5}">
                      <a16:colId xmlns:a16="http://schemas.microsoft.com/office/drawing/2014/main" val="2309570301"/>
                    </a:ext>
                  </a:extLst>
                </a:gridCol>
                <a:gridCol w="3807824">
                  <a:extLst>
                    <a:ext uri="{9D8B030D-6E8A-4147-A177-3AD203B41FA5}">
                      <a16:colId xmlns:a16="http://schemas.microsoft.com/office/drawing/2014/main" val="1719587418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Impediment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Impact to the 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Attempted Solutions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ASK from Leadership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8812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400"/>
                        <a:t>Stage Environment  - Annual Data refresh wipes out test accounts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Delays dev and testing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Next: Need to automate the account reset</a:t>
                      </a:r>
                    </a:p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 ask from Leadership</a:t>
                      </a:r>
                    </a:p>
                    <a:p>
                      <a:r>
                        <a:rPr lang="en-US" sz="1100" i="1"/>
                        <a:t>Raising for Awareness</a:t>
                      </a:r>
                      <a:endParaRPr lang="en-US" sz="1100" i="1">
                        <a:highlight>
                          <a:srgbClr val="FFFF00"/>
                        </a:highlight>
                      </a:endParaRPr>
                    </a:p>
                    <a:p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105867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400"/>
                        <a:t>Stage Environment -  Availability (Resolved)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Delayed dev and testing during first 4 months of this 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Improvements made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 ask from Leadership</a:t>
                      </a:r>
                    </a:p>
                    <a:p>
                      <a:r>
                        <a:rPr lang="en-US" sz="1050" i="1"/>
                        <a:t>Raising for Awareness</a:t>
                      </a:r>
                    </a:p>
                    <a:p>
                      <a:endParaRPr lang="en-US" sz="1100" i="1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427013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Stage Environment </a:t>
                      </a:r>
                      <a:r>
                        <a:rPr lang="en-US" sz="1400"/>
                        <a:t>– Takes a lot of effort to set-up test accounts.   Not all scenarios are available in lower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Delays dev and testing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Attempt to preset the accounts before UAT starts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/>
                        <a:t>Next: Need to automate the scenario creation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 ask from Leadership</a:t>
                      </a:r>
                    </a:p>
                    <a:p>
                      <a:r>
                        <a:rPr lang="en-US" sz="1100" i="1"/>
                        <a:t>Raising for Awareness</a:t>
                      </a:r>
                      <a:endParaRPr lang="en-US" sz="1100" i="1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0756125"/>
                  </a:ext>
                </a:extLst>
              </a:tr>
              <a:tr h="60271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Technical Subject Matter Expertise - Capacity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/>
                        <a:t>Issue with securing prod. Accounts for testing and troubleshooting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/>
                        <a:t>Ability to resolve prod. Performance issue (dashboards loading between 20-40 seconds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/>
                        <a:t>Prod. Environment Stability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None (Accounts for testing)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Slow load (Performance Issue)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/>
                        <a:t>Non-commodity service improvements (Environment Stability)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Provide incentives to employees to become “friendlies” across brands – e.g. 40% energy discount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And/or – easier shadow access for customer accounts</a:t>
                      </a:r>
                    </a:p>
                    <a:p>
                      <a:endParaRPr lang="en-US" sz="140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/>
                        <a:t>Need a holistic review of services, APIs, and front end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Need a holistic review of services, APIs to identify improvement opportunities.  More proactive monitoring.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2123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DDB5C59-9D84-0412-3D64-9CC4F4FD8701}"/>
              </a:ext>
            </a:extLst>
          </p:cNvPr>
          <p:cNvSpPr txBox="1"/>
          <p:nvPr/>
        </p:nvSpPr>
        <p:spPr>
          <a:xfrm rot="-1740000">
            <a:off x="5035378" y="2419864"/>
            <a:ext cx="2743199" cy="369332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Old slide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63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42E4FE-F21E-466E-8C11-27B2A094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18AAF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Reliant Mobile App Team Roster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8F7D5-F63A-4B73-84F7-89CB46380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64BEA4-ECAD-4B23-B682-AF22774D7D0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53699-5666-4591-B82B-C33392DB5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Calibri"/>
                <a:cs typeface="Times New Roman"/>
              </a:rPr>
              <a:t>© [2020] NRG Energy, Inc.  All rights reserved.   /   Proprietary and Confidential Information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B6BBD6-9A20-B01D-C5F5-D0A889299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895" y="2211642"/>
            <a:ext cx="7054559" cy="405160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A74C79C-B436-B769-599C-606EFA404E6B}"/>
              </a:ext>
            </a:extLst>
          </p:cNvPr>
          <p:cNvSpPr/>
          <p:nvPr/>
        </p:nvSpPr>
        <p:spPr>
          <a:xfrm>
            <a:off x="6499046" y="3542664"/>
            <a:ext cx="1387366" cy="38589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Bala Sangana </a:t>
            </a: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iOS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39FAA1-AF5C-A255-CE56-87CB075E9F35}"/>
              </a:ext>
            </a:extLst>
          </p:cNvPr>
          <p:cNvSpPr/>
          <p:nvPr/>
        </p:nvSpPr>
        <p:spPr>
          <a:xfrm>
            <a:off x="6479930" y="4050361"/>
            <a:ext cx="1387366" cy="38589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Sai Pallagani</a:t>
            </a:r>
          </a:p>
          <a:p>
            <a:pPr algn="ctr"/>
            <a:r>
              <a:rPr lang="en-US" sz="1100" b="1">
                <a:solidFill>
                  <a:schemeClr val="tx1"/>
                </a:solidFill>
              </a:rPr>
              <a:t>iOS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0F651-3772-334B-410A-09549C6074D1}"/>
              </a:ext>
            </a:extLst>
          </p:cNvPr>
          <p:cNvSpPr/>
          <p:nvPr/>
        </p:nvSpPr>
        <p:spPr>
          <a:xfrm>
            <a:off x="3492916" y="3354614"/>
            <a:ext cx="1387366" cy="3858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TBD Dev Lead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C48EE8-44E6-9441-A8C0-AE43B4C44B51}"/>
              </a:ext>
            </a:extLst>
          </p:cNvPr>
          <p:cNvSpPr/>
          <p:nvPr/>
        </p:nvSpPr>
        <p:spPr>
          <a:xfrm>
            <a:off x="6395672" y="3034967"/>
            <a:ext cx="1633568" cy="38589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Indiran Manivannan</a:t>
            </a: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Android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02A682-6F83-7E89-50D2-8DD7F0D1364E}"/>
              </a:ext>
            </a:extLst>
          </p:cNvPr>
          <p:cNvSpPr/>
          <p:nvPr/>
        </p:nvSpPr>
        <p:spPr>
          <a:xfrm>
            <a:off x="6295373" y="2558477"/>
            <a:ext cx="1794712" cy="38589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Achappan </a:t>
            </a:r>
            <a:r>
              <a:rPr lang="en-US" sz="1200" b="1" err="1">
                <a:solidFill>
                  <a:schemeClr val="tx1"/>
                </a:solidFill>
              </a:rPr>
              <a:t>Mahalingham</a:t>
            </a:r>
            <a:endParaRPr lang="en-US" sz="1200" b="1">
              <a:solidFill>
                <a:schemeClr val="tx1"/>
              </a:solidFill>
            </a:endParaRP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Android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C1BE44-D50B-62D3-F1C3-8126A79114E5}"/>
              </a:ext>
            </a:extLst>
          </p:cNvPr>
          <p:cNvSpPr/>
          <p:nvPr/>
        </p:nvSpPr>
        <p:spPr>
          <a:xfrm>
            <a:off x="3518357" y="4153138"/>
            <a:ext cx="1387366" cy="38589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Jeanette Martinez</a:t>
            </a: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QA Lead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EA5951-0186-D635-488E-64F447393AAA}"/>
              </a:ext>
            </a:extLst>
          </p:cNvPr>
          <p:cNvSpPr/>
          <p:nvPr/>
        </p:nvSpPr>
        <p:spPr>
          <a:xfrm>
            <a:off x="6494871" y="5027986"/>
            <a:ext cx="1387366" cy="38589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Alex Otero</a:t>
            </a: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AEM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AB4C22-AD52-41F4-6174-F9BB475B1BF6}"/>
              </a:ext>
            </a:extLst>
          </p:cNvPr>
          <p:cNvSpPr/>
          <p:nvPr/>
        </p:nvSpPr>
        <p:spPr>
          <a:xfrm>
            <a:off x="6498851" y="5508781"/>
            <a:ext cx="1387366" cy="38589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Raja Somu</a:t>
            </a: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API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A0CC4D-D25B-9831-F182-0368F660E87B}"/>
              </a:ext>
            </a:extLst>
          </p:cNvPr>
          <p:cNvSpPr/>
          <p:nvPr/>
        </p:nvSpPr>
        <p:spPr>
          <a:xfrm>
            <a:off x="2201940" y="3816720"/>
            <a:ext cx="1234880" cy="38589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Anthony Wilson</a:t>
            </a: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Scrum Master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BF8789-5507-7455-27B3-23090BF83603}"/>
              </a:ext>
            </a:extLst>
          </p:cNvPr>
          <p:cNvSpPr/>
          <p:nvPr/>
        </p:nvSpPr>
        <p:spPr>
          <a:xfrm>
            <a:off x="5068797" y="3763416"/>
            <a:ext cx="1155731" cy="38589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Gary Gokhman Product Owner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4E1C43-7D66-5FB2-C52F-3FED326E3481}"/>
              </a:ext>
            </a:extLst>
          </p:cNvPr>
          <p:cNvSpPr/>
          <p:nvPr/>
        </p:nvSpPr>
        <p:spPr>
          <a:xfrm>
            <a:off x="8136326" y="3535221"/>
            <a:ext cx="1608127" cy="38589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Lakshminarayanan S. </a:t>
            </a: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Quality Assurance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BEBE6E-DC06-1D72-B4D2-3E771C3F256E}"/>
              </a:ext>
            </a:extLst>
          </p:cNvPr>
          <p:cNvSpPr/>
          <p:nvPr/>
        </p:nvSpPr>
        <p:spPr>
          <a:xfrm>
            <a:off x="8124182" y="4083672"/>
            <a:ext cx="1620272" cy="38589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Raghavendra Kamath</a:t>
            </a: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Quality Assurance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9BE51D-DD6D-7F90-955A-517DFE141F24}"/>
              </a:ext>
            </a:extLst>
          </p:cNvPr>
          <p:cNvSpPr txBox="1"/>
          <p:nvPr/>
        </p:nvSpPr>
        <p:spPr>
          <a:xfrm>
            <a:off x="10245099" y="1796752"/>
            <a:ext cx="1794713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/>
              <a:t>9 core developers and QA members, who drive implementation of value adding features.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DFC4B2-9A7B-72DE-8FA4-D6FA215CA8E5}"/>
              </a:ext>
            </a:extLst>
          </p:cNvPr>
          <p:cNvSpPr txBox="1"/>
          <p:nvPr/>
        </p:nvSpPr>
        <p:spPr>
          <a:xfrm>
            <a:off x="388297" y="1796752"/>
            <a:ext cx="20270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Reliant Mobile Leaders, previously  team of 4 that defends against impediments and turns the defensive stops to offensive opportunities.</a:t>
            </a:r>
          </a:p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49B54D-7CBB-4B54-2B28-616B5134342A}"/>
              </a:ext>
            </a:extLst>
          </p:cNvPr>
          <p:cNvSpPr/>
          <p:nvPr/>
        </p:nvSpPr>
        <p:spPr>
          <a:xfrm>
            <a:off x="3670843" y="1614876"/>
            <a:ext cx="1234880" cy="385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Shevon Patel </a:t>
            </a: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Mobile IT Man.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784B2E-C0C7-C14A-A75E-8DBEA5720B2C}"/>
              </a:ext>
            </a:extLst>
          </p:cNvPr>
          <p:cNvSpPr/>
          <p:nvPr/>
        </p:nvSpPr>
        <p:spPr>
          <a:xfrm>
            <a:off x="5524140" y="1610163"/>
            <a:ext cx="1400776" cy="385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Kevin Rios</a:t>
            </a: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System Architect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A07AE7-6CE7-5B4E-532A-077B5FD343D5}"/>
              </a:ext>
            </a:extLst>
          </p:cNvPr>
          <p:cNvSpPr/>
          <p:nvPr/>
        </p:nvSpPr>
        <p:spPr>
          <a:xfrm>
            <a:off x="7472644" y="1610163"/>
            <a:ext cx="1570771" cy="385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Ravi Penduriti</a:t>
            </a: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Mobile Project Lead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7BBD27-4E84-B473-2B4F-A3287EFD89BB}"/>
              </a:ext>
            </a:extLst>
          </p:cNvPr>
          <p:cNvSpPr/>
          <p:nvPr/>
        </p:nvSpPr>
        <p:spPr>
          <a:xfrm>
            <a:off x="6496860" y="4535612"/>
            <a:ext cx="1387366" cy="38589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Deep </a:t>
            </a:r>
            <a:r>
              <a:rPr lang="en-US" sz="1200" b="1" err="1">
                <a:solidFill>
                  <a:schemeClr val="tx1"/>
                </a:solidFill>
              </a:rPr>
              <a:t>Jakkam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iOS / Android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0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6" grpId="0" animBg="1"/>
      <p:bldP spid="8" grpId="0" animBg="1"/>
      <p:bldP spid="15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178A50-AC2B-BCB5-F3AD-175FAFD3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239" y="3017519"/>
            <a:ext cx="5804802" cy="822962"/>
          </a:xfrm>
        </p:spPr>
        <p:txBody>
          <a:bodyPr>
            <a:normAutofit/>
          </a:bodyPr>
          <a:lstStyle/>
          <a:p>
            <a:r>
              <a:rPr lang="en-US" sz="4800" b="1">
                <a:solidFill>
                  <a:schemeClr val="accent1"/>
                </a:solidFill>
              </a:rPr>
              <a:t>Team Impediments</a:t>
            </a:r>
          </a:p>
        </p:txBody>
      </p:sp>
    </p:spTree>
    <p:extLst>
      <p:ext uri="{BB962C8B-B14F-4D97-AF65-F5344CB8AC3E}">
        <p14:creationId xmlns:p14="http://schemas.microsoft.com/office/powerpoint/2010/main" val="27522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42E4FE-F21E-466E-8C11-27B2A094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18AAF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Product Owner Perspective – Impediments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8F7D5-F63A-4B73-84F7-89CB46380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64BEA4-ECAD-4B23-B682-AF22774D7D0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53699-5666-4591-B82B-C33392DB5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Calibri"/>
                <a:cs typeface="Times New Roman"/>
              </a:rPr>
              <a:t>© [2020] NRG Energy, Inc.  All rights reserved.   /   Proprietary and Confidential Information</a:t>
            </a:r>
            <a:endParaRPr lang="en-US"/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7EC7877-C90B-E86C-AFF8-C1F8B35CF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63606"/>
              </p:ext>
            </p:extLst>
          </p:nvPr>
        </p:nvGraphicFramePr>
        <p:xfrm>
          <a:off x="250031" y="1059656"/>
          <a:ext cx="11754685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674">
                  <a:extLst>
                    <a:ext uri="{9D8B030D-6E8A-4147-A177-3AD203B41FA5}">
                      <a16:colId xmlns:a16="http://schemas.microsoft.com/office/drawing/2014/main" val="1154187195"/>
                    </a:ext>
                  </a:extLst>
                </a:gridCol>
                <a:gridCol w="1977080">
                  <a:extLst>
                    <a:ext uri="{9D8B030D-6E8A-4147-A177-3AD203B41FA5}">
                      <a16:colId xmlns:a16="http://schemas.microsoft.com/office/drawing/2014/main" val="2925515369"/>
                    </a:ext>
                  </a:extLst>
                </a:gridCol>
                <a:gridCol w="2059456">
                  <a:extLst>
                    <a:ext uri="{9D8B030D-6E8A-4147-A177-3AD203B41FA5}">
                      <a16:colId xmlns:a16="http://schemas.microsoft.com/office/drawing/2014/main" val="2309570301"/>
                    </a:ext>
                  </a:extLst>
                </a:gridCol>
                <a:gridCol w="3434475">
                  <a:extLst>
                    <a:ext uri="{9D8B030D-6E8A-4147-A177-3AD203B41FA5}">
                      <a16:colId xmlns:a16="http://schemas.microsoft.com/office/drawing/2014/main" val="1719587418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Impediment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Impact to the 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Attempted Solutions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ASK from Leadership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88122"/>
                  </a:ext>
                </a:extLst>
              </a:tr>
              <a:tr h="87527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>
                          <a:latin typeface="Calibri"/>
                        </a:rPr>
                        <a:t>Production environment improvements 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300" b="0" i="0" u="none" strike="noStrike" noProof="0"/>
                        <a:t>Performance (journey and pages response times)</a:t>
                      </a:r>
                      <a:endParaRPr lang="en-US" sz="13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300" b="0" i="0" u="none" strike="noStrike" noProof="0"/>
                        <a:t>Reliability (individual API/services, and infrastructure uptime)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noProof="0">
                          <a:latin typeface="Calibri"/>
                        </a:rPr>
                        <a:t>Slowness and outages disrupt team productivity and impacts customer NPS / AMU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Non-commodity service improvements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300"/>
                        <a:t>A separate cross-functional team to identify specific improvements needed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300"/>
                        <a:t>Proactive monitoring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1058671"/>
                  </a:ext>
                </a:extLst>
              </a:tr>
              <a:tr h="139013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>
                          <a:latin typeface="Calibri"/>
                        </a:rPr>
                        <a:t>Stage environment test scenario availability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300" b="0" i="0" u="none" strike="noStrike" noProof="0"/>
                        <a:t>Test accounts get wiped out every year with the Stage refresh, which takes many weeks to get back to normal.  </a:t>
                      </a:r>
                      <a:endParaRPr lang="en-US" sz="13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300" b="0" i="0" u="none" strike="noStrike" noProof="0"/>
                        <a:t>Multiple team/people involved is setting up test accounts and specific scenarios</a:t>
                      </a:r>
                      <a:endParaRPr lang="en-US" sz="13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300" b="0" i="0" u="none" strike="noStrike" noProof="0"/>
                        <a:t>Stage environment does not accommodate all features (e.g. Enphase – can only test in Prod)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Delays dev and testing</a:t>
                      </a:r>
                      <a:endParaRPr lang="en-US" sz="1300"/>
                    </a:p>
                    <a:p>
                      <a:pPr lvl="0">
                        <a:buNone/>
                      </a:pPr>
                      <a:r>
                        <a:rPr lang="en-US" sz="1300" b="0" i="0" u="none" strike="noStrike" noProof="0">
                          <a:latin typeface="Calibri"/>
                        </a:rPr>
                        <a:t>Affects productivity and delivery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Attempt to preset the accounts before UAT starts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Need to automate the test scenario creation</a:t>
                      </a:r>
                      <a:endParaRPr lang="en-US" sz="13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4270134"/>
                  </a:ext>
                </a:extLst>
              </a:tr>
              <a:tr h="1204783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noProof="0">
                          <a:latin typeface="Calibri"/>
                        </a:rPr>
                        <a:t>Marketing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300" b="0" i="0" u="none" strike="noStrike" noProof="0"/>
                        <a:t>Lack of priorities alignment</a:t>
                      </a:r>
                      <a:endParaRPr lang="en-US" sz="13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300" b="0" i="0" u="none" strike="noStrike" noProof="0"/>
                        <a:t>Lack of visibility into backlogs and task assignment between Agile and Marketing teams (ADO vs Workfront)</a:t>
                      </a:r>
                      <a:endParaRPr lang="en-US" sz="13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300" b="0" i="0" u="none" strike="noStrike" noProof="0"/>
                        <a:t>Need to confirm who owns AEM content/images updates.  It should be Marketing, in my opinion.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300"/>
                        <a:t>Causes rework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300"/>
                        <a:t>Delays delivery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Several meetings with Marketing to discuss lessons learned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Move to one work management tool (ADO)</a:t>
                      </a:r>
                    </a:p>
                    <a:p>
                      <a:pPr lvl="0">
                        <a:buNone/>
                      </a:pPr>
                      <a:r>
                        <a:rPr lang="en-US" sz="1300"/>
                        <a:t>Should GTM help align Marketing priorities to Digital?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0756125"/>
                  </a:ext>
                </a:extLst>
              </a:tr>
              <a:tr h="60271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/>
                        <a:t>Need more Prod accounts for testing and troubleshooting purposes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300"/>
                        <a:t>We have found that there are scenarios that cannot be easily recreated in lower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Production support process to request access to specific accounts in prod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300"/>
                        <a:t>Provide incentives to employees to become “friendlies” across brands – e.g. 40% energy discount, free non-commodity products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300"/>
                        <a:t>Easier/streamlined process to request shadow access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300" err="1"/>
                        <a:t>ContentSquare</a:t>
                      </a:r>
                      <a:r>
                        <a:rPr lang="en-US" sz="1300"/>
                        <a:t> in progress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212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685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42E4FE-F21E-466E-8C11-27B2A094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18AAF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Dev/QA Lead Perspective – Impediments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8F7D5-F63A-4B73-84F7-89CB46380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64BEA4-ECAD-4B23-B682-AF22774D7D0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53699-5666-4591-B82B-C33392DB5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Calibri"/>
                <a:cs typeface="Times New Roman"/>
              </a:rPr>
              <a:t>© [2020] NRG Energy, Inc.  All rights reserved.   /   Proprietary and Confidential Information</a:t>
            </a:r>
            <a:endParaRPr lang="en-US"/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E1C873A-2716-8306-04B3-61006DF82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372510"/>
              </p:ext>
            </p:extLst>
          </p:nvPr>
        </p:nvGraphicFramePr>
        <p:xfrm>
          <a:off x="646953" y="1365125"/>
          <a:ext cx="110702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7550">
                  <a:extLst>
                    <a:ext uri="{9D8B030D-6E8A-4147-A177-3AD203B41FA5}">
                      <a16:colId xmlns:a16="http://schemas.microsoft.com/office/drawing/2014/main" val="1154187195"/>
                    </a:ext>
                  </a:extLst>
                </a:gridCol>
                <a:gridCol w="2767550">
                  <a:extLst>
                    <a:ext uri="{9D8B030D-6E8A-4147-A177-3AD203B41FA5}">
                      <a16:colId xmlns:a16="http://schemas.microsoft.com/office/drawing/2014/main" val="2925515369"/>
                    </a:ext>
                  </a:extLst>
                </a:gridCol>
                <a:gridCol w="2767550">
                  <a:extLst>
                    <a:ext uri="{9D8B030D-6E8A-4147-A177-3AD203B41FA5}">
                      <a16:colId xmlns:a16="http://schemas.microsoft.com/office/drawing/2014/main" val="2309570301"/>
                    </a:ext>
                  </a:extLst>
                </a:gridCol>
                <a:gridCol w="2767550">
                  <a:extLst>
                    <a:ext uri="{9D8B030D-6E8A-4147-A177-3AD203B41FA5}">
                      <a16:colId xmlns:a16="http://schemas.microsoft.com/office/drawing/2014/main" val="1719587418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Impediment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Impact to the 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Attempted Solutions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ASK from Leadership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8812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/>
                        <a:t>Test data creation and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Delays or blocks development and testing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Requested access for all QA to RPM test data report and SAP RPM and CMQ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No Ask, raising for visibility.</a:t>
                      </a:r>
                    </a:p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105867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/>
                        <a:t>Automation runs interrupted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Test cases are skipped or interrupted in nightly run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Stagger scheduled team's jobs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 Ask, raising for visibility.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427013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/>
                        <a:t>Manually Releasing iOS Test Build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Does not allow the Developers to quickly respond to bugs – delays product delivery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Kevin Rios is working to change the build process to ADO rather than App Center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 Ask, raising for visibility.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0756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295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42E4FE-F21E-466E-8C11-27B2A094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18AAF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Scrum Master Perspective – Impediments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8F7D5-F63A-4B73-84F7-89CB46380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64BEA4-ECAD-4B23-B682-AF22774D7D0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53699-5666-4591-B82B-C33392DB5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Calibri"/>
                <a:cs typeface="Times New Roman"/>
              </a:rPr>
              <a:t>© [2020] NRG Energy, Inc.  All rights reserved.   /   Proprietary and Confidential Information</a:t>
            </a:r>
            <a:endParaRPr lang="en-US"/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0E1C873A-2716-8306-04B3-61006DF82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66480"/>
              </p:ext>
            </p:extLst>
          </p:nvPr>
        </p:nvGraphicFramePr>
        <p:xfrm>
          <a:off x="134318" y="1163311"/>
          <a:ext cx="11923363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154187195"/>
                    </a:ext>
                  </a:extLst>
                </a:gridCol>
                <a:gridCol w="1146412">
                  <a:extLst>
                    <a:ext uri="{9D8B030D-6E8A-4147-A177-3AD203B41FA5}">
                      <a16:colId xmlns:a16="http://schemas.microsoft.com/office/drawing/2014/main" val="2925515369"/>
                    </a:ext>
                  </a:extLst>
                </a:gridCol>
                <a:gridCol w="2693157">
                  <a:extLst>
                    <a:ext uri="{9D8B030D-6E8A-4147-A177-3AD203B41FA5}">
                      <a16:colId xmlns:a16="http://schemas.microsoft.com/office/drawing/2014/main" val="2125495843"/>
                    </a:ext>
                  </a:extLst>
                </a:gridCol>
                <a:gridCol w="2693157">
                  <a:extLst>
                    <a:ext uri="{9D8B030D-6E8A-4147-A177-3AD203B41FA5}">
                      <a16:colId xmlns:a16="http://schemas.microsoft.com/office/drawing/2014/main" val="2309570301"/>
                    </a:ext>
                  </a:extLst>
                </a:gridCol>
                <a:gridCol w="2693157">
                  <a:extLst>
                    <a:ext uri="{9D8B030D-6E8A-4147-A177-3AD203B41FA5}">
                      <a16:colId xmlns:a16="http://schemas.microsoft.com/office/drawing/2014/main" val="1719587418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Impediment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Impact to the 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Attempted Solutions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ASK from Leadership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8812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/>
                        <a:t>Consistency of MVP Mindset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 Progress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Extended time between deliveries </a:t>
                      </a:r>
                      <a:r>
                        <a:rPr lang="en-US" sz="1200" i="1"/>
                        <a:t>(consistently more than 8 weeks between Feature releases)</a:t>
                      </a:r>
                      <a:endParaRPr lang="en-US" i="1"/>
                    </a:p>
                    <a:p>
                      <a:r>
                        <a:rPr lang="en-US"/>
                        <a:t>Team fatigue </a:t>
                      </a:r>
                      <a:r>
                        <a:rPr lang="en-US" sz="1200" i="1"/>
                        <a:t>(result of implementing large features with aggressive delivery timelines)</a:t>
                      </a:r>
                      <a:endParaRPr lang="en-US" i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Team session for being MVP minded </a:t>
                      </a:r>
                      <a:r>
                        <a:rPr lang="en-US" sz="1200" i="1"/>
                        <a:t>(encouraging team to push for MVP deliveries)</a:t>
                      </a:r>
                      <a:endParaRPr lang="en-US" i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i="1"/>
                        <a:t>Support MVP Feature delivery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i="1"/>
                        <a:t>Help address fear from UX &amp; Marketing</a:t>
                      </a:r>
                      <a:endParaRPr lang="en-US" sz="1600" i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105867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/>
                        <a:t>Frequency of Stakeholder Touchpoints / Timely feedback </a:t>
                      </a:r>
                      <a:endParaRPr lang="en-US" sz="1200" i="1"/>
                    </a:p>
                    <a:p>
                      <a:r>
                        <a:rPr lang="en-US" sz="1200" i="1"/>
                        <a:t>(Product Demonstration)</a:t>
                      </a:r>
                      <a:endParaRPr lang="en-US" b="1" i="1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 Progress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High rate of defects/opportunity discovered late.</a:t>
                      </a:r>
                    </a:p>
                    <a:p>
                      <a:r>
                        <a:rPr lang="en-US" sz="1200" i="1"/>
                        <a:t>Extended time between deliveries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Team discussions for bi-weekly review </a:t>
                      </a:r>
                      <a:r>
                        <a:rPr lang="en-US" sz="1200" i="1"/>
                        <a:t>(ensure iOS and Android alignment and early dev feedback).</a:t>
                      </a:r>
                      <a:endParaRPr lang="en-US" i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 ask from Leadership</a:t>
                      </a:r>
                    </a:p>
                    <a:p>
                      <a:r>
                        <a:rPr lang="en-US" sz="1400" i="1"/>
                        <a:t>Raising for Awareness</a:t>
                      </a:r>
                      <a:endParaRPr lang="en-US" sz="1400" i="1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427013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/>
                        <a:t>Undefined Marketing Work Agreement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 Progress</a:t>
                      </a:r>
                      <a:endParaRPr lang="en-US" i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Development Rework. </a:t>
                      </a:r>
                    </a:p>
                    <a:p>
                      <a:r>
                        <a:rPr lang="en-US" sz="1200" i="1"/>
                        <a:t>Team receiving design after Feature development initiated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i="1"/>
                        <a:t>Marketing Working Agreement session facilitated </a:t>
                      </a:r>
                      <a:r>
                        <a:rPr lang="en-US" sz="1200" i="1"/>
                        <a:t>(outcome Marketing &amp; UX collaborate after creative review &amp; Improved Marketing Communication)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No ask from Leadership</a:t>
                      </a:r>
                    </a:p>
                    <a:p>
                      <a:r>
                        <a:rPr lang="en-US" sz="1200" i="1"/>
                        <a:t>Raising for Awareness</a:t>
                      </a:r>
                      <a:endParaRPr lang="en-US" sz="1200" i="1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0756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733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42E4FE-F21E-466E-8C11-27B2A094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18AAF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Top 3 Impediments Recap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8F7D5-F63A-4B73-84F7-89CB46380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64BEA4-ECAD-4B23-B682-AF22774D7D0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53699-5666-4591-B82B-C33392DB5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Calibri"/>
                <a:cs typeface="Times New Roman"/>
              </a:rPr>
              <a:t>© [2020] NRG Energy, Inc.  All rights reserved.   /   Proprietary and Confidential Information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7C7BD0-2D90-F1A3-7F7F-2AF9F7AFA90A}"/>
              </a:ext>
            </a:extLst>
          </p:cNvPr>
          <p:cNvSpPr/>
          <p:nvPr/>
        </p:nvSpPr>
        <p:spPr>
          <a:xfrm>
            <a:off x="966952" y="1334815"/>
            <a:ext cx="2995449" cy="395189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0070C0"/>
                </a:solidFill>
              </a:rPr>
              <a:t>Impediment 1</a:t>
            </a:r>
            <a:r>
              <a:rPr lang="en-US" sz="2000" b="1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en-US" sz="2000" b="1">
                <a:solidFill>
                  <a:schemeClr val="tx1"/>
                </a:solidFill>
              </a:rPr>
              <a:t>Stage Environment  Test Scenario/Data Availability </a:t>
            </a:r>
            <a:endParaRPr lang="en-US">
              <a:solidFill>
                <a:schemeClr val="tx1"/>
              </a:solidFill>
            </a:endParaRPr>
          </a:p>
          <a:p>
            <a:pPr algn="ctr"/>
            <a:endParaRPr lang="en-US" b="1"/>
          </a:p>
          <a:p>
            <a:pPr algn="ctr"/>
            <a:r>
              <a:rPr lang="en-US" b="1">
                <a:solidFill>
                  <a:srgbClr val="0070C0"/>
                </a:solidFill>
              </a:rPr>
              <a:t>Current Status</a:t>
            </a:r>
            <a:r>
              <a:rPr lang="en-US" b="1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en-US" b="1">
                <a:solidFill>
                  <a:srgbClr val="00B050"/>
                </a:solidFill>
              </a:rPr>
              <a:t>In Progress</a:t>
            </a:r>
          </a:p>
          <a:p>
            <a:pPr algn="ctr"/>
            <a:endParaRPr lang="en-US" b="1">
              <a:solidFill>
                <a:srgbClr val="0070C0"/>
              </a:solidFill>
            </a:endParaRPr>
          </a:p>
          <a:p>
            <a:pPr algn="ctr"/>
            <a:r>
              <a:rPr lang="en-US" b="1">
                <a:solidFill>
                  <a:srgbClr val="0070C0"/>
                </a:solidFill>
              </a:rPr>
              <a:t>Ask From Leadership?  </a:t>
            </a:r>
          </a:p>
          <a:p>
            <a:pPr algn="ctr"/>
            <a:r>
              <a:rPr lang="en-US" b="1">
                <a:solidFill>
                  <a:schemeClr val="tx1"/>
                </a:solidFill>
              </a:rPr>
              <a:t>Team is in progress of getting access to RPM Report &amp; SAP. Additionally, the team would like to explore opportunities to automate data creation </a:t>
            </a:r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31D166-4247-FFB7-AF16-D4B14CD55A97}"/>
              </a:ext>
            </a:extLst>
          </p:cNvPr>
          <p:cNvSpPr/>
          <p:nvPr/>
        </p:nvSpPr>
        <p:spPr>
          <a:xfrm>
            <a:off x="4554896" y="1334815"/>
            <a:ext cx="2995449" cy="395189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0070C0"/>
                </a:solidFill>
              </a:rPr>
              <a:t>Impediment 2: </a:t>
            </a:r>
          </a:p>
          <a:p>
            <a:pPr algn="ctr"/>
            <a:r>
              <a:rPr lang="en-US" sz="2000" b="1">
                <a:solidFill>
                  <a:schemeClr val="tx1"/>
                </a:solidFill>
              </a:rPr>
              <a:t>Manually Releasing iOS Builds</a:t>
            </a:r>
            <a:endParaRPr lang="en-US">
              <a:solidFill>
                <a:schemeClr val="tx1"/>
              </a:solidFill>
            </a:endParaRPr>
          </a:p>
          <a:p>
            <a:pPr algn="ctr"/>
            <a:endParaRPr lang="en-US" b="1"/>
          </a:p>
          <a:p>
            <a:pPr algn="ctr"/>
            <a:r>
              <a:rPr lang="en-US" b="1">
                <a:solidFill>
                  <a:srgbClr val="0070C0"/>
                </a:solidFill>
              </a:rPr>
              <a:t>Current Status: </a:t>
            </a:r>
          </a:p>
          <a:p>
            <a:pPr algn="ctr"/>
            <a:r>
              <a:rPr lang="en-US" b="1">
                <a:solidFill>
                  <a:srgbClr val="00B050"/>
                </a:solidFill>
              </a:rPr>
              <a:t>In Progress</a:t>
            </a:r>
          </a:p>
          <a:p>
            <a:pPr algn="ctr"/>
            <a:endParaRPr lang="en-US" b="1">
              <a:solidFill>
                <a:srgbClr val="00B050"/>
              </a:solidFill>
            </a:endParaRPr>
          </a:p>
          <a:p>
            <a:pPr algn="ctr"/>
            <a:r>
              <a:rPr lang="en-US" b="1">
                <a:solidFill>
                  <a:srgbClr val="0070C0"/>
                </a:solidFill>
              </a:rPr>
              <a:t>Ask From Leadership?</a:t>
            </a:r>
          </a:p>
          <a:p>
            <a:pPr algn="ctr"/>
            <a:r>
              <a:rPr lang="en-US" b="1">
                <a:solidFill>
                  <a:schemeClr val="tx1"/>
                </a:solidFill>
              </a:rPr>
              <a:t>No Ask (reported for visibility). Kevin Rios owns converting the build process to Azure  </a:t>
            </a:r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4F546C-C4AC-FC5C-4A6E-09C579407264}"/>
              </a:ext>
            </a:extLst>
          </p:cNvPr>
          <p:cNvSpPr/>
          <p:nvPr/>
        </p:nvSpPr>
        <p:spPr>
          <a:xfrm>
            <a:off x="8229599" y="1334815"/>
            <a:ext cx="2995449" cy="395189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0070C0"/>
                </a:solidFill>
              </a:rPr>
              <a:t>Impediment 3:</a:t>
            </a:r>
            <a:r>
              <a:rPr lang="en-US" sz="2000" b="1">
                <a:solidFill>
                  <a:schemeClr val="tx1"/>
                </a:solidFill>
              </a:rPr>
              <a:t> Consistency of MVP Mindset</a:t>
            </a:r>
          </a:p>
          <a:p>
            <a:pPr algn="ctr"/>
            <a:endParaRPr lang="en-US" b="1"/>
          </a:p>
          <a:p>
            <a:pPr algn="ctr"/>
            <a:r>
              <a:rPr lang="en-US" b="1">
                <a:solidFill>
                  <a:srgbClr val="0070C0"/>
                </a:solidFill>
              </a:rPr>
              <a:t>Current Status: </a:t>
            </a:r>
          </a:p>
          <a:p>
            <a:pPr algn="ctr"/>
            <a:r>
              <a:rPr lang="en-US" b="1">
                <a:solidFill>
                  <a:srgbClr val="00B050"/>
                </a:solidFill>
              </a:rPr>
              <a:t>In Progress</a:t>
            </a:r>
          </a:p>
          <a:p>
            <a:pPr algn="ctr"/>
            <a:endParaRPr lang="en-US" b="1">
              <a:solidFill>
                <a:srgbClr val="00B050"/>
              </a:solidFill>
            </a:endParaRPr>
          </a:p>
          <a:p>
            <a:pPr algn="ctr"/>
            <a:r>
              <a:rPr lang="en-US" b="1">
                <a:solidFill>
                  <a:srgbClr val="0070C0"/>
                </a:solidFill>
              </a:rPr>
              <a:t>Ask From Leadership?</a:t>
            </a:r>
          </a:p>
          <a:p>
            <a:pPr algn="ctr"/>
            <a:r>
              <a:rPr lang="en-US" b="1">
                <a:solidFill>
                  <a:schemeClr val="tx1"/>
                </a:solidFill>
              </a:rPr>
              <a:t>  Help Address fears from Marketing &amp; UX team</a:t>
            </a:r>
            <a:endParaRPr lang="en-US" b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819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178A50-AC2B-BCB5-F3AD-175FAFD3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3017519"/>
            <a:ext cx="8418786" cy="8229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>
                <a:solidFill>
                  <a:schemeClr val="accent1"/>
                </a:solidFill>
              </a:rPr>
              <a:t>2024 Goals </a:t>
            </a:r>
            <a:br>
              <a:rPr lang="en-US" sz="4800" b="1">
                <a:solidFill>
                  <a:schemeClr val="accent1"/>
                </a:solidFill>
              </a:rPr>
            </a:br>
            <a:r>
              <a:rPr lang="en-US" sz="4800" b="1">
                <a:solidFill>
                  <a:schemeClr val="accent1"/>
                </a:solidFill>
              </a:rPr>
              <a:t> &amp;</a:t>
            </a:r>
            <a:br>
              <a:rPr lang="en-US" sz="4800" b="1">
                <a:solidFill>
                  <a:schemeClr val="accent1"/>
                </a:solidFill>
              </a:rPr>
            </a:br>
            <a:r>
              <a:rPr lang="en-US" sz="4800" b="1">
                <a:solidFill>
                  <a:schemeClr val="accent1"/>
                </a:solidFill>
              </a:rPr>
              <a:t>App Rating</a:t>
            </a:r>
          </a:p>
        </p:txBody>
      </p:sp>
    </p:spTree>
    <p:extLst>
      <p:ext uri="{BB962C8B-B14F-4D97-AF65-F5344CB8AC3E}">
        <p14:creationId xmlns:p14="http://schemas.microsoft.com/office/powerpoint/2010/main" val="3487643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C81F5872AB374BB78684F6E89D7D5F" ma:contentTypeVersion="8" ma:contentTypeDescription="Create a new document." ma:contentTypeScope="" ma:versionID="525dfcbedf6ae9537a9682f81f40dc3e">
  <xsd:schema xmlns:xsd="http://www.w3.org/2001/XMLSchema" xmlns:xs="http://www.w3.org/2001/XMLSchema" xmlns:p="http://schemas.microsoft.com/office/2006/metadata/properties" xmlns:ns2="263f2d52-92da-4e90-b8a1-7051dc1b24b3" targetNamespace="http://schemas.microsoft.com/office/2006/metadata/properties" ma:root="true" ma:fieldsID="ae1e443f50a7cd7ed3e24a3a0843999e" ns2:_="">
    <xsd:import namespace="263f2d52-92da-4e90-b8a1-7051dc1b24b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3f2d52-92da-4e90-b8a1-7051dc1b24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F4A314-C3FF-423D-ABBB-4B3F1AC9EE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7D743B-0488-4A58-A1BA-FCB43EF9A444}">
  <ds:schemaRefs>
    <ds:schemaRef ds:uri="263f2d52-92da-4e90-b8a1-7051dc1b24b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4522F32-5E6B-44D5-8F96-CD93FF118DFB}">
  <ds:schemaRefs>
    <ds:schemaRef ds:uri="263f2d52-92da-4e90-b8a1-7051dc1b24b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Application>Microsoft Office PowerPoint</Application>
  <PresentationFormat>Widescreen</PresentationFormat>
  <Slides>23</Slides>
  <Notes>14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2024 Team Roster</vt:lpstr>
      <vt:lpstr>Reliant Mobile App Team Roster</vt:lpstr>
      <vt:lpstr>Team Impediments</vt:lpstr>
      <vt:lpstr>Product Owner Perspective – Impediments</vt:lpstr>
      <vt:lpstr>Dev/QA Lead Perspective – Impediments</vt:lpstr>
      <vt:lpstr>Scrum Master Perspective – Impediments</vt:lpstr>
      <vt:lpstr>Top 3 Impediments Recap</vt:lpstr>
      <vt:lpstr>2024 Goals   &amp; App Rating</vt:lpstr>
      <vt:lpstr>PowerPoint Presentation</vt:lpstr>
      <vt:lpstr>PowerPoint Presentation</vt:lpstr>
      <vt:lpstr>PowerPoint Presentation</vt:lpstr>
      <vt:lpstr>2024 DevOps Progress</vt:lpstr>
      <vt:lpstr>2024 DevOps Goals</vt:lpstr>
      <vt:lpstr>Most Notable Features of 2024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Product Owner Perspective – Impediments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Wood, Justin</dc:creator>
  <cp:revision>1</cp:revision>
  <dcterms:created xsi:type="dcterms:W3CDTF">2021-04-13T20:55:03Z</dcterms:created>
  <dcterms:modified xsi:type="dcterms:W3CDTF">2024-09-12T13:34:11Z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0x010100DAC81F5872AB374BB78684F6E89D7D5F</vt:lpwstr>
  </property>
</Properties>
</file>