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F037533-96E8-4C10-894D-FBCA4251900F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Untitled Section" id="{D4C57E28-7149-40A4-B63C-593F82CD70B6}">
          <p14:sldIdLst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88" autoAdjust="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EF84F4-6C0C-4F76-B57D-00DF5824F272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2D641-C484-47AF-810A-E5C34329C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65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First non repeating</a:t>
            </a:r>
            <a:r>
              <a:rPr lang="en-IN" baseline="0" dirty="0" smtClean="0"/>
              <a:t> character?</a:t>
            </a:r>
            <a:endParaRPr lang="en-IN" dirty="0" smtClean="0"/>
          </a:p>
          <a:p>
            <a:r>
              <a:rPr lang="en-IN" dirty="0" smtClean="0"/>
              <a:t>Raghavendra</a:t>
            </a:r>
            <a:r>
              <a:rPr lang="en-IN" baseline="0" dirty="0" smtClean="0"/>
              <a:t> -&gt; </a:t>
            </a:r>
            <a:r>
              <a:rPr lang="en-IN" baseline="0" dirty="0" err="1" smtClean="0"/>
              <a:t>ghvend</a:t>
            </a:r>
            <a:r>
              <a:rPr lang="en-IN" baseline="0" dirty="0" smtClean="0"/>
              <a:t> -&gt; 1</a:t>
            </a:r>
            <a:r>
              <a:rPr lang="en-IN" baseline="30000" dirty="0" smtClean="0"/>
              <a:t>st</a:t>
            </a:r>
            <a:r>
              <a:rPr lang="en-IN" baseline="0" dirty="0" smtClean="0"/>
              <a:t> non repeating character!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2D641-C484-47AF-810A-E5C34329CB6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74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A30E-9242-4687-A963-D7AB3BFB1BE8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AB34-AF8E-4101-A133-17870451B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906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A30E-9242-4687-A963-D7AB3BFB1BE8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AB34-AF8E-4101-A133-17870451B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03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A30E-9242-4687-A963-D7AB3BFB1BE8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AB34-AF8E-4101-A133-17870451B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13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A30E-9242-4687-A963-D7AB3BFB1BE8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AB34-AF8E-4101-A133-17870451B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83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A30E-9242-4687-A963-D7AB3BFB1BE8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AB34-AF8E-4101-A133-17870451B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006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A30E-9242-4687-A963-D7AB3BFB1BE8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AB34-AF8E-4101-A133-17870451B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72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A30E-9242-4687-A963-D7AB3BFB1BE8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AB34-AF8E-4101-A133-17870451B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65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A30E-9242-4687-A963-D7AB3BFB1BE8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AB34-AF8E-4101-A133-17870451B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61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A30E-9242-4687-A963-D7AB3BFB1BE8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AB34-AF8E-4101-A133-17870451B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574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A30E-9242-4687-A963-D7AB3BFB1BE8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AB34-AF8E-4101-A133-17870451B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65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A30E-9242-4687-A963-D7AB3BFB1BE8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AB34-AF8E-4101-A133-17870451B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61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0A30E-9242-4687-A963-D7AB3BFB1BE8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EAB34-AF8E-4101-A133-17870451B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09600"/>
            <a:ext cx="7772400" cy="2152650"/>
          </a:xfrm>
        </p:spPr>
        <p:txBody>
          <a:bodyPr>
            <a:normAutofit/>
          </a:bodyPr>
          <a:lstStyle/>
          <a:p>
            <a:pPr algn="l"/>
            <a:r>
              <a:rPr lang="en-IN" dirty="0" smtClean="0"/>
              <a:t>Introduction to</a:t>
            </a:r>
            <a:br>
              <a:rPr lang="en-IN" dirty="0" smtClean="0"/>
            </a:br>
            <a:r>
              <a:rPr lang="en-IN" dirty="0" smtClean="0"/>
              <a:t>Full Stack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048000"/>
            <a:ext cx="6858000" cy="914400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IN" sz="4400" dirty="0" smtClean="0"/>
              <a:t>Technologies :- [MERN]</a:t>
            </a:r>
          </a:p>
          <a:p>
            <a:pPr algn="l"/>
            <a:r>
              <a:rPr lang="en-IN" sz="4400" b="1" dirty="0" err="1" smtClean="0"/>
              <a:t>MongoDB</a:t>
            </a:r>
            <a:r>
              <a:rPr lang="en-IN" sz="4400" b="1" dirty="0" smtClean="0"/>
              <a:t> </a:t>
            </a:r>
            <a:r>
              <a:rPr lang="en-IN" sz="4400" b="1" dirty="0" err="1" smtClean="0"/>
              <a:t>ExpressJS</a:t>
            </a:r>
            <a:r>
              <a:rPr lang="en-IN" sz="4400" b="1" dirty="0" smtClean="0"/>
              <a:t> React </a:t>
            </a:r>
            <a:r>
              <a:rPr lang="en-IN" sz="4400" b="1" dirty="0" err="1" smtClean="0"/>
              <a:t>NodeJS</a:t>
            </a:r>
            <a:endParaRPr lang="en-US" sz="4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105400" y="5531152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Instructor</a:t>
            </a:r>
          </a:p>
          <a:p>
            <a:r>
              <a:rPr lang="en-IN" dirty="0" smtClean="0"/>
              <a:t>Raghavendra M 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221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Topics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err="1" smtClean="0"/>
              <a:t>FrontEnd</a:t>
            </a:r>
            <a:endParaRPr lang="en-IN" dirty="0" smtClean="0"/>
          </a:p>
          <a:p>
            <a:pPr lvl="1"/>
            <a:r>
              <a:rPr lang="en-IN" dirty="0" smtClean="0"/>
              <a:t>HTML</a:t>
            </a:r>
          </a:p>
          <a:p>
            <a:pPr lvl="1"/>
            <a:r>
              <a:rPr lang="en-IN" dirty="0" smtClean="0"/>
              <a:t>CSS</a:t>
            </a:r>
          </a:p>
          <a:p>
            <a:pPr lvl="1"/>
            <a:r>
              <a:rPr lang="en-IN" dirty="0" smtClean="0"/>
              <a:t>JavaScript</a:t>
            </a:r>
          </a:p>
          <a:p>
            <a:pPr marL="457200" lvl="1" indent="0">
              <a:buNone/>
            </a:pPr>
            <a:r>
              <a:rPr lang="en-IN" dirty="0" smtClean="0"/>
              <a:t>Framework:- React</a:t>
            </a:r>
          </a:p>
          <a:p>
            <a:r>
              <a:rPr lang="en-IN" dirty="0" err="1" smtClean="0"/>
              <a:t>BackEnd</a:t>
            </a:r>
            <a:endParaRPr lang="en-IN" dirty="0" smtClean="0"/>
          </a:p>
          <a:p>
            <a:pPr lvl="1"/>
            <a:r>
              <a:rPr lang="en-IN" dirty="0" err="1" smtClean="0"/>
              <a:t>NodeJS</a:t>
            </a:r>
            <a:endParaRPr lang="en-IN" dirty="0" smtClean="0"/>
          </a:p>
          <a:p>
            <a:pPr lvl="1"/>
            <a:r>
              <a:rPr lang="en-IN" dirty="0" err="1" smtClean="0"/>
              <a:t>ExpressJS</a:t>
            </a:r>
            <a:endParaRPr lang="en-IN" dirty="0" smtClean="0"/>
          </a:p>
          <a:p>
            <a:pPr lvl="1"/>
            <a:r>
              <a:rPr lang="en-IN" dirty="0" err="1" smtClean="0"/>
              <a:t>MongoDB</a:t>
            </a:r>
            <a:endParaRPr lang="en-IN" dirty="0" smtClean="0"/>
          </a:p>
          <a:p>
            <a:r>
              <a:rPr lang="en-IN" dirty="0" smtClean="0"/>
              <a:t>Project</a:t>
            </a:r>
          </a:p>
          <a:p>
            <a:pPr lvl="1"/>
            <a:r>
              <a:rPr lang="en-IN" dirty="0" smtClean="0"/>
              <a:t>2 to 3 Projects</a:t>
            </a:r>
          </a:p>
          <a:p>
            <a:pPr marL="457200" lvl="1" indent="0">
              <a:buNone/>
            </a:pPr>
            <a:endParaRPr lang="en-IN" dirty="0" smtClean="0"/>
          </a:p>
          <a:p>
            <a:pPr lvl="1"/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920232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DSA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MAANG </a:t>
            </a:r>
            <a:r>
              <a:rPr lang="en-IN" dirty="0" smtClean="0"/>
              <a:t> </a:t>
            </a:r>
            <a:r>
              <a:rPr lang="en-IN" dirty="0" smtClean="0">
                <a:sym typeface="Wingdings" pitchFamily="2" charset="2"/>
              </a:rPr>
              <a:t></a:t>
            </a:r>
            <a:r>
              <a:rPr lang="en-IN" dirty="0" smtClean="0"/>
              <a:t> 1- to 15 questions</a:t>
            </a:r>
            <a:endParaRPr lang="en-IN" dirty="0" smtClean="0"/>
          </a:p>
          <a:p>
            <a:pPr lvl="1"/>
            <a:r>
              <a:rPr lang="en-IN" dirty="0" smtClean="0"/>
              <a:t>Arrays</a:t>
            </a:r>
          </a:p>
          <a:p>
            <a:pPr lvl="1"/>
            <a:r>
              <a:rPr lang="en-IN" dirty="0" smtClean="0"/>
              <a:t>Stacks</a:t>
            </a:r>
          </a:p>
          <a:p>
            <a:pPr lvl="1"/>
            <a:r>
              <a:rPr lang="en-IN" dirty="0" smtClean="0"/>
              <a:t>Queues</a:t>
            </a:r>
          </a:p>
          <a:p>
            <a:pPr lvl="1"/>
            <a:r>
              <a:rPr lang="en-IN" dirty="0" smtClean="0"/>
              <a:t>Heaps</a:t>
            </a:r>
          </a:p>
          <a:p>
            <a:pPr lvl="1"/>
            <a:r>
              <a:rPr lang="en-IN" dirty="0" smtClean="0"/>
              <a:t>Recursion</a:t>
            </a:r>
          </a:p>
          <a:p>
            <a:pPr lvl="1"/>
            <a:r>
              <a:rPr lang="en-IN" dirty="0" smtClean="0"/>
              <a:t>Dynamic Programming </a:t>
            </a:r>
          </a:p>
          <a:p>
            <a:pPr lvl="1"/>
            <a:r>
              <a:rPr lang="en-IN" dirty="0" smtClean="0"/>
              <a:t>Trees</a:t>
            </a:r>
          </a:p>
          <a:p>
            <a:pPr lvl="2"/>
            <a:r>
              <a:rPr lang="en-IN" dirty="0" smtClean="0"/>
              <a:t>Binary Trees</a:t>
            </a:r>
          </a:p>
          <a:p>
            <a:pPr lvl="2"/>
            <a:r>
              <a:rPr lang="en-IN" dirty="0" smtClean="0"/>
              <a:t>BST</a:t>
            </a:r>
          </a:p>
          <a:p>
            <a:pPr lvl="1"/>
            <a:r>
              <a:rPr lang="en-IN" dirty="0" smtClean="0"/>
              <a:t>Graphs</a:t>
            </a:r>
          </a:p>
          <a:p>
            <a:pPr lvl="2"/>
            <a:endParaRPr lang="en-IN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674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2514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8800"/>
            <a:ext cx="5105400" cy="4525963"/>
          </a:xfrm>
        </p:spPr>
        <p:txBody>
          <a:bodyPr>
            <a:normAutofit/>
          </a:bodyPr>
          <a:lstStyle/>
          <a:p>
            <a:pPr marL="298450" marR="5080" lvl="0" indent="-285750">
              <a:lnSpc>
                <a:spcPct val="114100"/>
              </a:lnSpc>
              <a:spcBef>
                <a:spcPts val="5"/>
              </a:spcBef>
            </a:pPr>
            <a:r>
              <a:rPr lang="en-IN" sz="2000" dirty="0" smtClean="0">
                <a:solidFill>
                  <a:schemeClr val="tx1"/>
                </a:solidFill>
                <a:latin typeface="Montserrat" charset="0"/>
                <a:ea typeface="Sofia"/>
                <a:cs typeface="Times New Roman" panose="02020603050405020304" pitchFamily="18" charset="0"/>
                <a:sym typeface="Sofia"/>
              </a:rPr>
              <a:t>Have more than ten of experience in IT Industry in full stack development.</a:t>
            </a:r>
          </a:p>
          <a:p>
            <a:pPr marL="298450" marR="5080" lvl="0" indent="-285750">
              <a:lnSpc>
                <a:spcPct val="114100"/>
              </a:lnSpc>
              <a:spcBef>
                <a:spcPts val="5"/>
              </a:spcBef>
            </a:pPr>
            <a:endParaRPr lang="en-IN" sz="2000" dirty="0" smtClean="0">
              <a:solidFill>
                <a:schemeClr val="tx1"/>
              </a:solidFill>
              <a:latin typeface="Montserrat" charset="0"/>
              <a:ea typeface="Sofia"/>
              <a:cs typeface="Times New Roman" panose="02020603050405020304" pitchFamily="18" charset="0"/>
              <a:sym typeface="Sofia"/>
            </a:endParaRPr>
          </a:p>
          <a:p>
            <a:pPr marL="298450" marR="5080" lvl="0" indent="-285750">
              <a:lnSpc>
                <a:spcPct val="114100"/>
              </a:lnSpc>
              <a:spcBef>
                <a:spcPts val="5"/>
              </a:spcBef>
            </a:pPr>
            <a:r>
              <a:rPr lang="en-IN" sz="2000" dirty="0" smtClean="0">
                <a:solidFill>
                  <a:schemeClr val="tx1"/>
                </a:solidFill>
                <a:latin typeface="Montserrat" charset="0"/>
                <a:ea typeface="Sofia"/>
                <a:cs typeface="Times New Roman" panose="02020603050405020304" pitchFamily="18" charset="0"/>
                <a:sym typeface="Sofia"/>
              </a:rPr>
              <a:t>Working as </a:t>
            </a:r>
            <a:r>
              <a:rPr lang="en-IN" sz="2000" b="1" dirty="0" smtClean="0">
                <a:solidFill>
                  <a:schemeClr val="tx1"/>
                </a:solidFill>
                <a:latin typeface="Montserrat" charset="0"/>
                <a:ea typeface="Sofia"/>
                <a:cs typeface="Times New Roman" panose="02020603050405020304" pitchFamily="18" charset="0"/>
                <a:sym typeface="Sofia"/>
              </a:rPr>
              <a:t>Staff Software Engineer </a:t>
            </a:r>
            <a:r>
              <a:rPr lang="en-IN" sz="2000" dirty="0" smtClean="0">
                <a:solidFill>
                  <a:schemeClr val="tx1"/>
                </a:solidFill>
                <a:latin typeface="Montserrat" charset="0"/>
                <a:ea typeface="Sofia"/>
                <a:cs typeface="Times New Roman" panose="02020603050405020304" pitchFamily="18" charset="0"/>
                <a:sym typeface="Sofia"/>
              </a:rPr>
              <a:t>in fortune 100 companies.</a:t>
            </a:r>
            <a:endParaRPr lang="en-US" sz="2000" dirty="0" smtClean="0">
              <a:solidFill>
                <a:schemeClr val="tx1"/>
              </a:solidFill>
              <a:latin typeface="Montserrat" charset="0"/>
              <a:ea typeface="Sofia"/>
              <a:cs typeface="Times New Roman" panose="02020603050405020304" pitchFamily="18" charset="0"/>
              <a:sym typeface="Sofia"/>
            </a:endParaRPr>
          </a:p>
          <a:p>
            <a:pPr marL="298450" marR="5080" lvl="0" indent="-285750">
              <a:lnSpc>
                <a:spcPct val="114100"/>
              </a:lnSpc>
              <a:spcBef>
                <a:spcPts val="5"/>
              </a:spcBef>
            </a:pPr>
            <a:endParaRPr lang="en-US" sz="2000" dirty="0" smtClean="0">
              <a:solidFill>
                <a:schemeClr val="tx1"/>
              </a:solidFill>
              <a:latin typeface="Montserrat" charset="0"/>
              <a:ea typeface="Sofia"/>
              <a:cs typeface="Times New Roman" panose="02020603050405020304" pitchFamily="18" charset="0"/>
              <a:sym typeface="Sofia"/>
            </a:endParaRPr>
          </a:p>
          <a:p>
            <a:pPr marL="298450" marR="5080" lvl="0" indent="-285750">
              <a:lnSpc>
                <a:spcPct val="114100"/>
              </a:lnSpc>
              <a:spcBef>
                <a:spcPts val="5"/>
              </a:spcBef>
            </a:pPr>
            <a:r>
              <a:rPr lang="en-US" sz="2000" dirty="0" smtClean="0">
                <a:solidFill>
                  <a:schemeClr val="tx1"/>
                </a:solidFill>
                <a:latin typeface="Montserrat" charset="0"/>
                <a:ea typeface="Sofia"/>
                <a:cs typeface="Times New Roman" panose="02020603050405020304" pitchFamily="18" charset="0"/>
                <a:sym typeface="Sofia"/>
              </a:rPr>
              <a:t>Have conducted multiple training sessions on various </a:t>
            </a:r>
            <a:r>
              <a:rPr lang="en-US" sz="2000" dirty="0" err="1">
                <a:latin typeface="Montserrat" charset="0"/>
                <a:ea typeface="Sofia"/>
                <a:cs typeface="Times New Roman" panose="02020603050405020304" pitchFamily="18" charset="0"/>
                <a:sym typeface="Sofia"/>
              </a:rPr>
              <a:t>E</a:t>
            </a:r>
            <a:r>
              <a:rPr lang="en-US" sz="2000" dirty="0" err="1" smtClean="0">
                <a:solidFill>
                  <a:schemeClr val="tx1"/>
                </a:solidFill>
                <a:latin typeface="Montserrat" charset="0"/>
                <a:ea typeface="Sofia"/>
                <a:cs typeface="Times New Roman" panose="02020603050405020304" pitchFamily="18" charset="0"/>
                <a:sym typeface="Sofia"/>
              </a:rPr>
              <a:t>dtech</a:t>
            </a:r>
            <a:r>
              <a:rPr lang="en-US" sz="2000" dirty="0" smtClean="0">
                <a:solidFill>
                  <a:schemeClr val="tx1"/>
                </a:solidFill>
                <a:latin typeface="Montserrat" charset="0"/>
                <a:ea typeface="Sofia"/>
                <a:cs typeface="Times New Roman" panose="02020603050405020304" pitchFamily="18" charset="0"/>
                <a:sym typeface="Sofia"/>
              </a:rPr>
              <a:t> platforms like </a:t>
            </a:r>
            <a:r>
              <a:rPr lang="en-US" sz="2000" dirty="0" err="1" smtClean="0">
                <a:solidFill>
                  <a:schemeClr val="tx1"/>
                </a:solidFill>
                <a:latin typeface="Montserrat" charset="0"/>
                <a:ea typeface="Sofia"/>
                <a:cs typeface="Times New Roman" panose="02020603050405020304" pitchFamily="18" charset="0"/>
                <a:sym typeface="Sofia"/>
              </a:rPr>
              <a:t>upGrad</a:t>
            </a:r>
            <a:r>
              <a:rPr lang="en-US" sz="2000" dirty="0" smtClean="0">
                <a:solidFill>
                  <a:schemeClr val="tx1"/>
                </a:solidFill>
                <a:latin typeface="Montserrat" charset="0"/>
                <a:ea typeface="Sofia"/>
                <a:cs typeface="Times New Roman" panose="02020603050405020304" pitchFamily="18" charset="0"/>
                <a:sym typeface="Sofia"/>
              </a:rPr>
              <a:t>, Great Learning, </a:t>
            </a:r>
            <a:r>
              <a:rPr lang="en-US" sz="2000" dirty="0" err="1" smtClean="0">
                <a:solidFill>
                  <a:schemeClr val="tx1"/>
                </a:solidFill>
                <a:latin typeface="Montserrat" charset="0"/>
                <a:ea typeface="Sofia"/>
                <a:cs typeface="Times New Roman" panose="02020603050405020304" pitchFamily="18" charset="0"/>
                <a:sym typeface="Sofia"/>
              </a:rPr>
              <a:t>Simplilearn</a:t>
            </a:r>
            <a:r>
              <a:rPr lang="en-US" sz="2000" dirty="0" smtClean="0">
                <a:solidFill>
                  <a:schemeClr val="tx1"/>
                </a:solidFill>
                <a:latin typeface="Montserrat" charset="0"/>
                <a:ea typeface="Sofia"/>
                <a:cs typeface="Times New Roman" panose="02020603050405020304" pitchFamily="18" charset="0"/>
                <a:sym typeface="Sofia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latin typeface="Montserrat" charset="0"/>
                <a:ea typeface="Sofia"/>
                <a:cs typeface="Times New Roman" panose="02020603050405020304" pitchFamily="18" charset="0"/>
                <a:sym typeface="Sofia"/>
              </a:rPr>
              <a:t>NewtonSchool</a:t>
            </a:r>
            <a:r>
              <a:rPr lang="en-US" sz="2000" dirty="0" smtClean="0">
                <a:solidFill>
                  <a:schemeClr val="tx1"/>
                </a:solidFill>
                <a:latin typeface="Montserrat" charset="0"/>
                <a:ea typeface="Sofia"/>
                <a:cs typeface="Times New Roman" panose="02020603050405020304" pitchFamily="18" charset="0"/>
                <a:sym typeface="Sofia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latin typeface="Montserrat" charset="0"/>
                <a:ea typeface="Sofia"/>
                <a:cs typeface="Times New Roman" panose="02020603050405020304" pitchFamily="18" charset="0"/>
                <a:sym typeface="Sofia"/>
              </a:rPr>
              <a:t>HeroVired</a:t>
            </a:r>
            <a:r>
              <a:rPr lang="en-US" sz="2000" dirty="0" smtClean="0">
                <a:solidFill>
                  <a:schemeClr val="tx1"/>
                </a:solidFill>
                <a:latin typeface="Montserrat" charset="0"/>
                <a:ea typeface="Sofia"/>
                <a:cs typeface="Times New Roman" panose="02020603050405020304" pitchFamily="18" charset="0"/>
                <a:sym typeface="Sofia"/>
              </a:rPr>
              <a:t>, Skill India </a:t>
            </a:r>
            <a:r>
              <a:rPr lang="en-US" sz="2000" dirty="0" err="1" smtClean="0">
                <a:solidFill>
                  <a:schemeClr val="tx1"/>
                </a:solidFill>
                <a:latin typeface="Montserrat" charset="0"/>
                <a:ea typeface="Sofia"/>
                <a:cs typeface="Times New Roman" panose="02020603050405020304" pitchFamily="18" charset="0"/>
                <a:sym typeface="Sofia"/>
              </a:rPr>
              <a:t>etc</a:t>
            </a:r>
            <a:r>
              <a:rPr lang="en-US" sz="2000" dirty="0" smtClean="0">
                <a:solidFill>
                  <a:schemeClr val="tx1"/>
                </a:solidFill>
                <a:latin typeface="Montserrat" charset="0"/>
                <a:ea typeface="Sofia"/>
                <a:cs typeface="Times New Roman" panose="02020603050405020304" pitchFamily="18" charset="0"/>
                <a:sym typeface="Sofia"/>
              </a:rPr>
              <a:t> on various topics on full stack development</a:t>
            </a:r>
          </a:p>
          <a:p>
            <a:endParaRPr lang="en-US" sz="2000" dirty="0"/>
          </a:p>
        </p:txBody>
      </p:sp>
      <p:sp>
        <p:nvSpPr>
          <p:cNvPr id="4" name="Google Shape;75;p3"/>
          <p:cNvSpPr txBox="1"/>
          <p:nvPr/>
        </p:nvSpPr>
        <p:spPr>
          <a:xfrm>
            <a:off x="457200" y="1138581"/>
            <a:ext cx="7863600" cy="4770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1" i="0" u="none" strike="noStrike" cap="none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Raghavendra M J – Full Stack </a:t>
            </a:r>
            <a:r>
              <a:rPr lang="en" sz="2500" b="1" i="0" u="none" strike="noStrike" cap="none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Developer</a:t>
            </a:r>
            <a:endParaRPr sz="25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Picture 3" descr="C:\Users\Raghavendra M J\OneDrive\Desktop\Online_Classes\SimpliLearn\Others\Raghav-LinkedIn.jf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926156"/>
            <a:ext cx="2942159" cy="325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9207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>
              <a:spcBef>
                <a:spcPts val="0"/>
              </a:spcBef>
              <a:buSzPts val="1800"/>
              <a:buChar char="●"/>
            </a:pPr>
            <a:r>
              <a:rPr lang="en-US" dirty="0" smtClean="0"/>
              <a:t>What is Software Development?</a:t>
            </a:r>
          </a:p>
          <a:p>
            <a:pPr marL="457200" lvl="0">
              <a:spcBef>
                <a:spcPts val="0"/>
              </a:spcBef>
              <a:buSzPts val="1800"/>
              <a:buChar char="●"/>
            </a:pPr>
            <a:r>
              <a:rPr lang="en-US" dirty="0" smtClean="0"/>
              <a:t>Skill sets required for this domain.</a:t>
            </a:r>
          </a:p>
          <a:p>
            <a:pPr marL="457200" lvl="0">
              <a:spcBef>
                <a:spcPts val="0"/>
              </a:spcBef>
              <a:buSzPts val="1800"/>
              <a:buChar char="●"/>
            </a:pPr>
            <a:r>
              <a:rPr lang="en-US" dirty="0" smtClean="0"/>
              <a:t>How’s the Job Market.</a:t>
            </a:r>
          </a:p>
          <a:p>
            <a:pPr marL="457200" lvl="0">
              <a:spcBef>
                <a:spcPts val="0"/>
              </a:spcBef>
              <a:buSzPts val="1800"/>
              <a:buChar char="●"/>
            </a:pPr>
            <a:r>
              <a:rPr lang="en-US" dirty="0" smtClean="0"/>
              <a:t>What it takes to be a software engineer?</a:t>
            </a:r>
          </a:p>
          <a:p>
            <a:pPr marL="457200" lvl="0">
              <a:spcBef>
                <a:spcPts val="0"/>
              </a:spcBef>
              <a:buSzPts val="1800"/>
              <a:buChar char="●"/>
            </a:pPr>
            <a:r>
              <a:rPr lang="en-IN" dirty="0" smtClean="0"/>
              <a:t>What is Full Stack Development?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846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 demand skills?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5029200"/>
          </a:xfrm>
        </p:spPr>
        <p:txBody>
          <a:bodyPr>
            <a:normAutofit fontScale="85000" lnSpcReduction="10000"/>
          </a:bodyPr>
          <a:lstStyle/>
          <a:p>
            <a:pPr marL="285750" lvl="0" indent="-28575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b="1" i="0" u="none" strike="noStrike" cap="none" dirty="0" smtClean="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Strong Computer Science Fundamentals</a:t>
            </a:r>
            <a:br>
              <a:rPr lang="en-US" b="1" i="0" u="none" strike="noStrike" cap="none" dirty="0" smtClean="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b="1" i="0" u="none" strike="noStrike" cap="none" dirty="0" smtClean="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b="0" i="0" u="none" strike="noStrike" cap="none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• </a:t>
            </a:r>
            <a:r>
              <a:rPr lang="en-US" b="0" i="0" u="none" strike="noStrike" cap="none" dirty="0" smtClean="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Full Stack, Frontend  Backend , Mobile Application developers</a:t>
            </a:r>
            <a:endParaRPr lang="en-US" sz="36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>
              <a:lnSpc>
                <a:spcPct val="115000"/>
              </a:lnSpc>
              <a:spcBef>
                <a:spcPts val="900"/>
              </a:spcBef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b="1" i="0" u="none" strike="noStrike" cap="none" dirty="0" smtClean="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Cyber Security</a:t>
            </a:r>
            <a:endParaRPr lang="en-US" sz="36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>
              <a:lnSpc>
                <a:spcPct val="115000"/>
              </a:lnSpc>
              <a:spcBef>
                <a:spcPts val="900"/>
              </a:spcBef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b="1" i="0" u="none" strike="noStrike" cap="none" dirty="0" smtClean="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Data Science (Machine Learning and AI)</a:t>
            </a:r>
            <a:endParaRPr lang="en-US" sz="36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>
              <a:lnSpc>
                <a:spcPct val="115000"/>
              </a:lnSpc>
              <a:spcBef>
                <a:spcPts val="1100"/>
              </a:spcBef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b="1" i="0" u="none" strike="noStrike" cap="none" dirty="0" smtClean="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Cloud Computing  ( AWS, GCP, Azure)</a:t>
            </a:r>
            <a:r>
              <a:rPr lang="en-US" b="0" i="0" u="none" strike="noStrike" cap="none" dirty="0" smtClean="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br>
              <a:rPr lang="en-US" b="0" i="0" u="none" strike="noStrike" cap="none" dirty="0" smtClean="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b="0" i="0" u="none" strike="noStrike" cap="none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• </a:t>
            </a:r>
            <a:r>
              <a:rPr lang="en-US" b="0" i="0" u="none" strike="noStrike" cap="none" dirty="0" smtClean="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Distributed system Experts</a:t>
            </a:r>
            <a:br>
              <a:rPr lang="en-US" b="0" i="0" u="none" strike="noStrike" cap="none" dirty="0" smtClean="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b="0" i="0" u="none" strike="noStrike" cap="none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• </a:t>
            </a:r>
            <a:r>
              <a:rPr lang="en-US" b="0" i="0" u="none" strike="noStrike" cap="none" dirty="0" smtClean="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Scalable Data systems (Database Engineers) </a:t>
            </a:r>
            <a:br>
              <a:rPr lang="en-US" b="0" i="0" u="none" strike="noStrike" cap="none" dirty="0" smtClean="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b="0" i="0" u="none" strike="noStrike" cap="none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• </a:t>
            </a:r>
            <a:r>
              <a:rPr lang="en-US" b="0" i="0" u="none" strike="noStrike" cap="none" dirty="0" smtClean="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Solution Architecture</a:t>
            </a:r>
          </a:p>
          <a:p>
            <a:pPr marL="285750" indent="-285750">
              <a:lnSpc>
                <a:spcPct val="115000"/>
              </a:lnSpc>
              <a:spcBef>
                <a:spcPts val="1100"/>
              </a:spcBef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3600" b="1" i="0" u="none" strike="noStrike" cap="none" dirty="0" err="1" smtClean="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DevOps</a:t>
            </a:r>
            <a:r>
              <a:rPr lang="en-US" sz="3600" b="1" i="0" u="none" strike="noStrike" cap="none" dirty="0" smtClean="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 Engineers</a:t>
            </a:r>
            <a:endParaRPr lang="en-US" sz="36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>
              <a:lnSpc>
                <a:spcPct val="115000"/>
              </a:lnSpc>
              <a:spcBef>
                <a:spcPts val="1100"/>
              </a:spcBef>
              <a:buClr>
                <a:srgbClr val="000000"/>
              </a:buClr>
              <a:buSzPts val="1400"/>
              <a:buFont typeface="Arial"/>
              <a:buChar char="•"/>
            </a:pPr>
            <a:endParaRPr lang="en-US" sz="36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905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Software Engineer Market Outlook – 2023 and beyond!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285750" lvl="0" indent="-28575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b="0" i="0" u="none" strike="noStrike" cap="none" dirty="0" smtClean="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In 2023, global talent shortage  of ~ 40M skilled workers worldwide.</a:t>
            </a:r>
            <a:endParaRPr lang="en-US" sz="36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b="0" i="0" u="none" strike="noStrike" cap="none" dirty="0" smtClean="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By 2030, global talent shortage is predicted to reach 85.2M workers</a:t>
            </a:r>
            <a:endParaRPr lang="en-US" sz="36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b="0" i="0" u="none" strike="noStrike" cap="none" dirty="0" err="1" smtClean="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Сompanies</a:t>
            </a:r>
            <a:r>
              <a:rPr lang="en-US" b="0" i="0" u="none" strike="noStrike" cap="none" dirty="0" smtClean="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 worldwide risk losing $8.4T in revenue because of the lack of skilled talent.</a:t>
            </a:r>
            <a:endParaRPr lang="en-US" sz="36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b="0" i="0" u="none" strike="noStrike" cap="none" dirty="0" smtClean="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Worldwide market and technology trends are the main factors affecting the rising global talent shortage. </a:t>
            </a:r>
            <a:endParaRPr lang="en-US" sz="36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b="0" i="0" u="none" strike="noStrike" cap="none" dirty="0" smtClean="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According to Forbes &amp; U.S. Bureau of </a:t>
            </a:r>
            <a:r>
              <a:rPr lang="en-US" b="0" i="0" u="none" strike="noStrike" cap="none" dirty="0" err="1" smtClean="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Labour</a:t>
            </a:r>
            <a:r>
              <a:rPr lang="en-US" b="0" i="0" u="none" strike="noStrike" cap="none" dirty="0" smtClean="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 Statistics, the demand for software engineers with the right skill</a:t>
            </a:r>
            <a:br>
              <a:rPr lang="en-US" b="0" i="0" u="none" strike="noStrike" cap="none" dirty="0" smtClean="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b="0" i="0" u="none" strike="noStrike" cap="none" dirty="0" smtClean="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set continues to skyrocket and is expected to grow 22 percent from 2019 to 2029.</a:t>
            </a:r>
            <a:endParaRPr lang="en-US" sz="36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n-US" b="1" i="0" u="none" strike="noStrike" cap="none" dirty="0" smtClean="0">
                <a:solidFill>
                  <a:srgbClr val="0D38A7"/>
                </a:solidFill>
                <a:latin typeface="Montserrat"/>
                <a:ea typeface="Montserrat"/>
                <a:cs typeface="Montserrat"/>
                <a:sym typeface="Montserrat"/>
              </a:rPr>
              <a:t>Demand for Highly Skilled Software Engineers only Continuous to Grow. </a:t>
            </a:r>
            <a:endParaRPr lang="en-US" b="0" i="0" u="none" strike="noStrike" cap="none" dirty="0" smtClean="0">
              <a:solidFill>
                <a:srgbClr val="0D38A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203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Path to Success!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285750" lvl="0" indent="-28575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500"/>
              <a:buFont typeface="Arial"/>
              <a:buChar char="•"/>
            </a:pPr>
            <a:r>
              <a:rPr lang="en-US" b="1" i="0" u="none" strike="noStrike" cap="none" dirty="0" smtClean="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Strong Computer Science Fundamentals</a:t>
            </a:r>
            <a:br>
              <a:rPr lang="en-US" b="1" i="0" u="none" strike="noStrike" cap="none" dirty="0" smtClean="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b="0" i="0" u="none" strike="noStrike" cap="none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• </a:t>
            </a:r>
            <a:r>
              <a:rPr lang="en-US" b="0" i="0" u="none" strike="noStrike" cap="none" dirty="0" smtClean="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Data Structures, Algorithms</a:t>
            </a:r>
            <a:endParaRPr lang="en-US" sz="36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>
              <a:lnSpc>
                <a:spcPct val="115000"/>
              </a:lnSpc>
              <a:spcBef>
                <a:spcPts val="1100"/>
              </a:spcBef>
              <a:buClr>
                <a:srgbClr val="000000"/>
              </a:buClr>
              <a:buSzPts val="1500"/>
              <a:buFont typeface="Arial"/>
              <a:buChar char="•"/>
            </a:pPr>
            <a:r>
              <a:rPr lang="en-US" b="1" i="0" u="none" strike="noStrike" cap="none" dirty="0" smtClean="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Creative Problem-Solving Skills and Programming skills</a:t>
            </a:r>
            <a:br>
              <a:rPr lang="en-US" b="1" i="0" u="none" strike="noStrike" cap="none" dirty="0" smtClean="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b="0" i="0" u="none" strike="noStrike" cap="none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• </a:t>
            </a:r>
            <a:r>
              <a:rPr lang="en-US" b="0" i="0" u="none" strike="noStrike" cap="none" dirty="0" smtClean="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Python, Java, JavaScript, </a:t>
            </a:r>
            <a:r>
              <a:rPr lang="en-US" b="0" i="0" u="none" strike="noStrike" cap="none" dirty="0" err="1" smtClean="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Kotlin</a:t>
            </a:r>
            <a:endParaRPr lang="en-US" sz="36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>
              <a:lnSpc>
                <a:spcPct val="115000"/>
              </a:lnSpc>
              <a:spcBef>
                <a:spcPts val="1100"/>
              </a:spcBef>
              <a:buClr>
                <a:srgbClr val="000000"/>
              </a:buClr>
              <a:buSzPts val="1500"/>
              <a:buFont typeface="Arial"/>
              <a:buChar char="•"/>
            </a:pPr>
            <a:r>
              <a:rPr lang="en-US" b="1" i="0" u="none" strike="noStrike" cap="none" dirty="0" smtClean="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System Design</a:t>
            </a:r>
            <a:br>
              <a:rPr lang="en-US" b="1" i="0" u="none" strike="noStrike" cap="none" dirty="0" smtClean="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b="0" i="0" u="none" strike="noStrike" cap="none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• </a:t>
            </a:r>
            <a:r>
              <a:rPr lang="en-US" b="0" i="0" u="none" strike="noStrike" cap="none" dirty="0" smtClean="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Core Software engineering principles</a:t>
            </a:r>
            <a:br>
              <a:rPr lang="en-US" b="0" i="0" u="none" strike="noStrike" cap="none" dirty="0" smtClean="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b="0" i="0" u="none" strike="noStrike" cap="none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• </a:t>
            </a:r>
            <a:r>
              <a:rPr lang="en-US" b="0" i="0" u="none" strike="noStrike" cap="none" dirty="0" smtClean="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Problem statement break down – manageable and scalable independent components</a:t>
            </a:r>
            <a:br>
              <a:rPr lang="en-US" b="0" i="0" u="none" strike="noStrike" cap="none" dirty="0" smtClean="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b="0" i="0" u="none" strike="noStrike" cap="none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• </a:t>
            </a:r>
            <a:r>
              <a:rPr lang="en-US" b="0" i="0" u="none" strike="noStrike" cap="none" dirty="0" smtClean="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Object Oriented System Design</a:t>
            </a:r>
            <a:br>
              <a:rPr lang="en-US" b="0" i="0" u="none" strike="noStrike" cap="none" dirty="0" smtClean="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b="0" i="0" u="none" strike="noStrike" cap="none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• </a:t>
            </a:r>
            <a:r>
              <a:rPr lang="en-US" b="0" i="0" u="none" strike="noStrike" cap="none" dirty="0" smtClean="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Distributed Systems Concepts, Scalable Databases</a:t>
            </a:r>
            <a:endParaRPr lang="en-US" sz="36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298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" sz="2800" b="1" dirty="0" smtClean="0">
                <a:solidFill>
                  <a:schemeClr val="tx1"/>
                </a:solidFill>
              </a:rPr>
              <a:t>Why Data Structures and Algorithms are “Must Have” for Developers?	</a:t>
            </a:r>
            <a:br>
              <a:rPr lang="en" sz="2800" b="1" dirty="0" smtClean="0">
                <a:solidFill>
                  <a:schemeClr val="tx1"/>
                </a:solidFill>
              </a:rPr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311150" algn="just">
              <a:lnSpc>
                <a:spcPct val="115000"/>
              </a:lnSpc>
              <a:spcBef>
                <a:spcPts val="0"/>
              </a:spcBef>
              <a:buSzPts val="1300"/>
              <a:buChar char="●"/>
            </a:pPr>
            <a:r>
              <a:rPr lang="en-US" sz="1800" b="1" dirty="0" smtClean="0">
                <a:latin typeface="Montserrat"/>
                <a:ea typeface="Montserrat"/>
                <a:cs typeface="Montserrat"/>
                <a:sym typeface="Montserrat"/>
              </a:rPr>
              <a:t>Data Structures </a:t>
            </a:r>
            <a:r>
              <a:rPr lang="en-US" sz="1800" dirty="0" smtClean="0">
                <a:latin typeface="Montserrat"/>
                <a:ea typeface="Montserrat"/>
                <a:cs typeface="Montserrat"/>
                <a:sym typeface="Montserrat"/>
              </a:rPr>
              <a:t>and </a:t>
            </a:r>
            <a:r>
              <a:rPr lang="en-US" sz="1800" b="1" dirty="0" smtClean="0">
                <a:latin typeface="Montserrat"/>
                <a:ea typeface="Montserrat"/>
                <a:cs typeface="Montserrat"/>
                <a:sym typeface="Montserrat"/>
              </a:rPr>
              <a:t>Algorithms </a:t>
            </a:r>
            <a:r>
              <a:rPr lang="en-US" sz="1800" dirty="0" smtClean="0">
                <a:latin typeface="Montserrat"/>
                <a:ea typeface="Montserrat"/>
                <a:cs typeface="Montserrat"/>
                <a:sym typeface="Montserrat"/>
              </a:rPr>
              <a:t>are the identity of a good Software Developer.</a:t>
            </a:r>
          </a:p>
          <a:p>
            <a:pPr marL="457200" lvl="0" indent="-311150" algn="just">
              <a:lnSpc>
                <a:spcPct val="115000"/>
              </a:lnSpc>
              <a:spcBef>
                <a:spcPts val="0"/>
              </a:spcBef>
              <a:buSzPts val="1300"/>
              <a:buFont typeface="Montserrat"/>
              <a:buChar char="●"/>
            </a:pPr>
            <a:r>
              <a:rPr lang="en-US" sz="1800" dirty="0" smtClean="0">
                <a:latin typeface="Montserrat"/>
                <a:ea typeface="Montserrat"/>
                <a:cs typeface="Montserrat"/>
                <a:sym typeface="Montserrat"/>
              </a:rPr>
              <a:t>Data Structures and Algorithms improve the problem-solving ability of a candidate to a great extent.</a:t>
            </a:r>
          </a:p>
          <a:p>
            <a:pPr marL="457200" lvl="0" indent="-311150" algn="just">
              <a:lnSpc>
                <a:spcPct val="115000"/>
              </a:lnSpc>
              <a:spcBef>
                <a:spcPts val="0"/>
              </a:spcBef>
              <a:buSzPts val="1300"/>
              <a:buFont typeface="Montserrat"/>
              <a:buChar char="●"/>
            </a:pPr>
            <a:r>
              <a:rPr lang="en-US" sz="1800" dirty="0" smtClean="0">
                <a:latin typeface="Montserrat"/>
                <a:ea typeface="Montserrat"/>
                <a:cs typeface="Montserrat"/>
                <a:sym typeface="Montserrat"/>
              </a:rPr>
              <a:t>Great Tech companies are more interested in seeing problem solving ability of the candidates ands how they use these tools to solve a problem. </a:t>
            </a:r>
          </a:p>
          <a:p>
            <a:pPr marL="914400" lvl="1" indent="-311150" algn="just">
              <a:lnSpc>
                <a:spcPct val="115000"/>
              </a:lnSpc>
              <a:spcBef>
                <a:spcPts val="0"/>
              </a:spcBef>
              <a:buSzPts val="1300"/>
              <a:buFont typeface="Montserrat"/>
              <a:buChar char="○"/>
            </a:pPr>
            <a:r>
              <a:rPr lang="en-US" sz="1800" dirty="0" smtClean="0">
                <a:latin typeface="Montserrat"/>
                <a:ea typeface="Montserrat"/>
                <a:cs typeface="Montserrat"/>
                <a:sym typeface="Montserrat"/>
              </a:rPr>
              <a:t>Just like a car mechanic needs the right tool to fix a car and make it run properly, a programmer needs the right tool (algorithm and data structure) to make the software run properly.</a:t>
            </a:r>
          </a:p>
          <a:p>
            <a:pPr marL="457200" lvl="0" indent="-311150" algn="just">
              <a:lnSpc>
                <a:spcPct val="115000"/>
              </a:lnSpc>
              <a:spcBef>
                <a:spcPts val="0"/>
              </a:spcBef>
              <a:buSzPts val="1300"/>
              <a:buFont typeface="Montserrat"/>
              <a:buChar char="●"/>
            </a:pPr>
            <a:r>
              <a:rPr lang="en-US" sz="1800" dirty="0" smtClean="0">
                <a:latin typeface="Montserrat"/>
                <a:ea typeface="Montserrat"/>
                <a:cs typeface="Montserrat"/>
                <a:sym typeface="Montserrat"/>
              </a:rPr>
              <a:t>Knowledge of data structures like Stacks, Queues, Hash Tables, Trees, Graphs, and various algorithm helps in solving real life problems efficiently </a:t>
            </a:r>
          </a:p>
          <a:p>
            <a:pPr marL="457200" lvl="0" indent="-311150" algn="just">
              <a:lnSpc>
                <a:spcPct val="115000"/>
              </a:lnSpc>
              <a:spcBef>
                <a:spcPts val="0"/>
              </a:spcBef>
              <a:buSzPts val="1300"/>
              <a:buFont typeface="Montserrat"/>
              <a:buChar char="●"/>
            </a:pPr>
            <a:r>
              <a:rPr lang="en-US" sz="1800" dirty="0" smtClean="0">
                <a:latin typeface="Montserrat"/>
                <a:ea typeface="Montserrat"/>
                <a:cs typeface="Montserrat"/>
                <a:sym typeface="Montserrat"/>
              </a:rPr>
              <a:t>Under the hood all your SQL and Linux commands are algorithms and data structures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217690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Real Life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0">
              <a:lnSpc>
                <a:spcPct val="105000"/>
              </a:lnSpc>
              <a:spcBef>
                <a:spcPts val="0"/>
              </a:spcBef>
              <a:buSzPts val="1800"/>
              <a:buFont typeface="Montserrat"/>
              <a:buChar char="●"/>
            </a:pPr>
            <a:r>
              <a:rPr lang="en-US" sz="2400" b="1" dirty="0" smtClean="0">
                <a:latin typeface="Montserrat"/>
                <a:ea typeface="Montserrat"/>
                <a:cs typeface="Montserrat"/>
                <a:sym typeface="Montserrat"/>
              </a:rPr>
              <a:t>Data Structures:</a:t>
            </a:r>
          </a:p>
          <a:p>
            <a:pPr marL="914400" lvl="1" indent="-317500">
              <a:lnSpc>
                <a:spcPct val="105000"/>
              </a:lnSpc>
              <a:spcBef>
                <a:spcPts val="0"/>
              </a:spcBef>
              <a:buSzPts val="1400"/>
              <a:buFont typeface="Montserrat"/>
              <a:buChar char="○"/>
            </a:pPr>
            <a:r>
              <a:rPr lang="en-US" sz="1800" dirty="0" smtClean="0">
                <a:latin typeface="Montserrat"/>
                <a:ea typeface="Montserrat"/>
                <a:cs typeface="Montserrat"/>
                <a:sym typeface="Montserrat"/>
              </a:rPr>
              <a:t>Facebook and LinkedIn – Graphs</a:t>
            </a:r>
          </a:p>
          <a:p>
            <a:pPr marL="914400" lvl="1" indent="-317500">
              <a:lnSpc>
                <a:spcPct val="105000"/>
              </a:lnSpc>
              <a:spcBef>
                <a:spcPts val="0"/>
              </a:spcBef>
              <a:buSzPts val="1400"/>
              <a:buFont typeface="Montserrat"/>
              <a:buChar char="○"/>
            </a:pPr>
            <a:r>
              <a:rPr lang="en-US" sz="1800" dirty="0" smtClean="0">
                <a:latin typeface="Montserrat"/>
                <a:ea typeface="Montserrat"/>
                <a:cs typeface="Montserrat"/>
                <a:sym typeface="Montserrat"/>
              </a:rPr>
              <a:t>Forward and Back buttons in  your  favorite Browser – Doubly link List</a:t>
            </a:r>
          </a:p>
          <a:p>
            <a:pPr marL="914400" lvl="1" indent="-317500">
              <a:lnSpc>
                <a:spcPct val="105000"/>
              </a:lnSpc>
              <a:spcBef>
                <a:spcPts val="0"/>
              </a:spcBef>
              <a:buSzPts val="1400"/>
              <a:buFont typeface="Montserrat"/>
              <a:buChar char="○"/>
            </a:pPr>
            <a:r>
              <a:rPr lang="en-US" sz="1800" dirty="0" smtClean="0">
                <a:latin typeface="Montserrat"/>
                <a:ea typeface="Montserrat"/>
                <a:cs typeface="Montserrat"/>
                <a:sym typeface="Montserrat"/>
              </a:rPr>
              <a:t>Your compiler’s Syntax Parsing and expression evaluation – Stack</a:t>
            </a:r>
          </a:p>
          <a:p>
            <a:pPr marL="914400" lvl="1" indent="-317500">
              <a:lnSpc>
                <a:spcPct val="105000"/>
              </a:lnSpc>
              <a:spcBef>
                <a:spcPts val="0"/>
              </a:spcBef>
              <a:buSzPts val="1400"/>
              <a:buFont typeface="Montserrat"/>
              <a:buChar char="○"/>
            </a:pPr>
            <a:r>
              <a:rPr lang="en-US" sz="1800" dirty="0" smtClean="0">
                <a:latin typeface="Montserrat"/>
                <a:ea typeface="Montserrat"/>
                <a:cs typeface="Montserrat"/>
                <a:sym typeface="Montserrat"/>
              </a:rPr>
              <a:t>Customer Care Call management – Queues / Priority Queues</a:t>
            </a:r>
          </a:p>
          <a:p>
            <a:pPr marL="914400" lvl="1" indent="-317500">
              <a:lnSpc>
                <a:spcPct val="105000"/>
              </a:lnSpc>
              <a:spcBef>
                <a:spcPts val="0"/>
              </a:spcBef>
              <a:buSzPts val="1400"/>
              <a:buFont typeface="Montserrat"/>
              <a:buChar char="○"/>
            </a:pPr>
            <a:r>
              <a:rPr lang="en-US" sz="1800" dirty="0" smtClean="0">
                <a:latin typeface="Montserrat"/>
                <a:ea typeface="Montserrat"/>
                <a:cs typeface="Montserrat"/>
                <a:sym typeface="Montserrat"/>
              </a:rPr>
              <a:t>Multiplayer game – keeping Track of next player – Circular Linked List</a:t>
            </a:r>
          </a:p>
          <a:p>
            <a:pPr marL="914400" lvl="1" indent="-317500">
              <a:lnSpc>
                <a:spcPct val="105000"/>
              </a:lnSpc>
              <a:spcBef>
                <a:spcPts val="0"/>
              </a:spcBef>
              <a:buSzPts val="1400"/>
              <a:buFont typeface="Montserrat"/>
              <a:buChar char="○"/>
            </a:pPr>
            <a:r>
              <a:rPr lang="en-US" sz="1800" dirty="0" err="1" smtClean="0">
                <a:latin typeface="Montserrat"/>
                <a:ea typeface="Montserrat"/>
                <a:cs typeface="Montserrat"/>
                <a:sym typeface="Montserrat"/>
              </a:rPr>
              <a:t>Autocompletion</a:t>
            </a:r>
            <a:r>
              <a:rPr lang="en-US" sz="1800" dirty="0" smtClean="0">
                <a:latin typeface="Montserrat"/>
                <a:ea typeface="Montserrat"/>
                <a:cs typeface="Montserrat"/>
                <a:sym typeface="Montserrat"/>
              </a:rPr>
              <a:t> in Google Search – Tries</a:t>
            </a:r>
          </a:p>
          <a:p>
            <a:pPr marL="457200" lvl="0">
              <a:lnSpc>
                <a:spcPct val="105000"/>
              </a:lnSpc>
              <a:spcBef>
                <a:spcPts val="0"/>
              </a:spcBef>
              <a:buSzPts val="1800"/>
              <a:buFont typeface="Montserrat"/>
              <a:buChar char="●"/>
            </a:pPr>
            <a:r>
              <a:rPr lang="en-US" sz="2400" b="1" dirty="0" smtClean="0">
                <a:latin typeface="Montserrat"/>
                <a:ea typeface="Montserrat"/>
                <a:cs typeface="Montserrat"/>
                <a:sym typeface="Montserrat"/>
              </a:rPr>
              <a:t>Algorithm</a:t>
            </a:r>
          </a:p>
          <a:p>
            <a:pPr marL="914400" lvl="1" indent="-317500">
              <a:lnSpc>
                <a:spcPct val="105000"/>
              </a:lnSpc>
              <a:spcBef>
                <a:spcPts val="0"/>
              </a:spcBef>
              <a:buSzPts val="1400"/>
              <a:buFont typeface="Montserrat"/>
              <a:buChar char="○"/>
            </a:pPr>
            <a:r>
              <a:rPr lang="en-US" sz="1800" dirty="0" smtClean="0">
                <a:latin typeface="Montserrat"/>
                <a:ea typeface="Montserrat"/>
                <a:cs typeface="Montserrat"/>
                <a:sym typeface="Montserrat"/>
              </a:rPr>
              <a:t>Searching in a Dictionary – Binary Search</a:t>
            </a:r>
          </a:p>
          <a:p>
            <a:pPr marL="914400" lvl="1" indent="-317500">
              <a:lnSpc>
                <a:spcPct val="105000"/>
              </a:lnSpc>
              <a:spcBef>
                <a:spcPts val="0"/>
              </a:spcBef>
              <a:buSzPts val="1400"/>
              <a:buFont typeface="Montserrat"/>
              <a:buChar char="○"/>
            </a:pPr>
            <a:r>
              <a:rPr lang="en-US" sz="1800" dirty="0" smtClean="0">
                <a:latin typeface="Montserrat"/>
                <a:ea typeface="Montserrat"/>
                <a:cs typeface="Montserrat"/>
                <a:sym typeface="Montserrat"/>
              </a:rPr>
              <a:t>Shortest Path algorithm – Network Routing, Google Maps, Shipment Routing, Robot Path Planning</a:t>
            </a:r>
          </a:p>
          <a:p>
            <a:pPr marL="914400" lvl="1" indent="-317500">
              <a:lnSpc>
                <a:spcPct val="105000"/>
              </a:lnSpc>
              <a:spcBef>
                <a:spcPts val="0"/>
              </a:spcBef>
              <a:buSzPts val="1400"/>
              <a:buFont typeface="Montserrat"/>
              <a:buChar char="○"/>
            </a:pPr>
            <a:r>
              <a:rPr lang="en-US" sz="1800" dirty="0" smtClean="0">
                <a:latin typeface="Montserrat"/>
                <a:ea typeface="Montserrat"/>
                <a:cs typeface="Montserrat"/>
                <a:sym typeface="Montserrat"/>
              </a:rPr>
              <a:t>Breadth First Search - Getting Friends of friend in Facebook, Web Crawling in Google, Peer to Peer Network – Bit Torrents</a:t>
            </a:r>
          </a:p>
          <a:p>
            <a:pPr marL="914400" lvl="1" indent="-317500">
              <a:lnSpc>
                <a:spcPct val="105000"/>
              </a:lnSpc>
              <a:spcBef>
                <a:spcPts val="0"/>
              </a:spcBef>
              <a:buSzPts val="1400"/>
              <a:buFont typeface="Montserrat"/>
              <a:buChar char="○"/>
            </a:pPr>
            <a:r>
              <a:rPr lang="en-US" sz="1800" dirty="0" smtClean="0">
                <a:latin typeface="Montserrat"/>
                <a:ea typeface="Montserrat"/>
                <a:cs typeface="Montserrat"/>
                <a:sym typeface="Montserrat"/>
              </a:rPr>
              <a:t>Topological Sorting – Scheduling several tasks with Dependencies</a:t>
            </a:r>
          </a:p>
        </p:txBody>
      </p:sp>
    </p:spTree>
    <p:extLst>
      <p:ext uri="{BB962C8B-B14F-4D97-AF65-F5344CB8AC3E}">
        <p14:creationId xmlns:p14="http://schemas.microsoft.com/office/powerpoint/2010/main" val="1181179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 Timings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Tuesday -&gt; 9PM to 11PM</a:t>
            </a:r>
          </a:p>
          <a:p>
            <a:r>
              <a:rPr lang="en-IN" dirty="0" smtClean="0"/>
              <a:t>Thursday -&gt; </a:t>
            </a:r>
            <a:r>
              <a:rPr lang="en-IN" dirty="0" smtClean="0"/>
              <a:t>9PM to 11PM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Saturday -&gt; </a:t>
            </a:r>
            <a:r>
              <a:rPr lang="en-IN" b="1" dirty="0" smtClean="0">
                <a:solidFill>
                  <a:srgbClr val="FF0000"/>
                </a:solidFill>
              </a:rPr>
              <a:t>9PM to 11PM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Sunday -&gt; </a:t>
            </a:r>
            <a:r>
              <a:rPr lang="en-IN" b="1" dirty="0" smtClean="0">
                <a:solidFill>
                  <a:srgbClr val="FF0000"/>
                </a:solidFill>
              </a:rPr>
              <a:t>9PM to 11PM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402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</TotalTime>
  <Words>350</Words>
  <Application>Microsoft Office PowerPoint</Application>
  <PresentationFormat>On-screen Show (4:3)</PresentationFormat>
  <Paragraphs>87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Introduction to Full Stack Development</vt:lpstr>
      <vt:lpstr>About Me</vt:lpstr>
      <vt:lpstr>Agenda</vt:lpstr>
      <vt:lpstr>In demand skills?</vt:lpstr>
      <vt:lpstr>Software Engineer Market Outlook – 2023 and beyond!</vt:lpstr>
      <vt:lpstr>Path to Success!</vt:lpstr>
      <vt:lpstr>Why Data Structures and Algorithms are “Must Have” for Developers?  </vt:lpstr>
      <vt:lpstr>Real Life Examples</vt:lpstr>
      <vt:lpstr>Class Timings</vt:lpstr>
      <vt:lpstr>Topics Covered</vt:lpstr>
      <vt:lpstr>DSA Course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Full Stack Development</dc:title>
  <dc:creator>Raghavendra M J</dc:creator>
  <cp:lastModifiedBy>Raghavendra M J</cp:lastModifiedBy>
  <cp:revision>12</cp:revision>
  <dcterms:created xsi:type="dcterms:W3CDTF">2023-10-05T15:23:09Z</dcterms:created>
  <dcterms:modified xsi:type="dcterms:W3CDTF">2023-10-05T17:01:35Z</dcterms:modified>
</cp:coreProperties>
</file>