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351" r:id="rId3"/>
    <p:sldId id="365" r:id="rId4"/>
    <p:sldId id="413" r:id="rId5"/>
    <p:sldId id="385" r:id="rId6"/>
    <p:sldId id="415" r:id="rId7"/>
    <p:sldId id="414" r:id="rId8"/>
    <p:sldId id="416" r:id="rId9"/>
    <p:sldId id="389" r:id="rId10"/>
    <p:sldId id="418" r:id="rId11"/>
    <p:sldId id="431" r:id="rId12"/>
    <p:sldId id="419" r:id="rId13"/>
    <p:sldId id="430" r:id="rId14"/>
    <p:sldId id="433" r:id="rId15"/>
    <p:sldId id="420" r:id="rId16"/>
    <p:sldId id="355" r:id="rId17"/>
    <p:sldId id="421" r:id="rId18"/>
    <p:sldId id="422" r:id="rId19"/>
    <p:sldId id="423" r:id="rId20"/>
    <p:sldId id="424" r:id="rId21"/>
    <p:sldId id="425" r:id="rId22"/>
    <p:sldId id="427" r:id="rId23"/>
    <p:sldId id="428" r:id="rId24"/>
    <p:sldId id="382" r:id="rId25"/>
    <p:sldId id="412" r:id="rId26"/>
    <p:sldId id="270"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83400D-5883-074E-8DAC-1CA2DE135FF9}" v="1" dt="2019-06-23T05:22:48.77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904" autoAdjust="0"/>
    <p:restoredTop sz="95795" autoAdjust="0"/>
  </p:normalViewPr>
  <p:slideViewPr>
    <p:cSldViewPr snapToGrid="0">
      <p:cViewPr varScale="1">
        <p:scale>
          <a:sx n="113" d="100"/>
          <a:sy n="113" d="100"/>
        </p:scale>
        <p:origin x="1024" y="18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endra Nagaraja Rao [MaGE]" userId="c3cb4f56-b2fe-44c1-b808-d7739c1c21de" providerId="ADAL" clId="{B883400D-5883-074E-8DAC-1CA2DE135FF9}"/>
    <pc:docChg chg="delSld modSld">
      <pc:chgData name="Raghavendra Nagaraja Rao [MaGE]" userId="c3cb4f56-b2fe-44c1-b808-d7739c1c21de" providerId="ADAL" clId="{B883400D-5883-074E-8DAC-1CA2DE135FF9}" dt="2019-06-23T05:22:48.778" v="1"/>
      <pc:docMkLst>
        <pc:docMk/>
      </pc:docMkLst>
      <pc:sldChg chg="del">
        <pc:chgData name="Raghavendra Nagaraja Rao [MaGE]" userId="c3cb4f56-b2fe-44c1-b808-d7739c1c21de" providerId="ADAL" clId="{B883400D-5883-074E-8DAC-1CA2DE135FF9}" dt="2019-06-23T01:49:34.143" v="0" actId="2696"/>
        <pc:sldMkLst>
          <pc:docMk/>
          <pc:sldMk cId="3976396759" sldId="417"/>
        </pc:sldMkLst>
      </pc:sldChg>
      <pc:sldChg chg="modTransition">
        <pc:chgData name="Raghavendra Nagaraja Rao [MaGE]" userId="c3cb4f56-b2fe-44c1-b808-d7739c1c21de" providerId="ADAL" clId="{B883400D-5883-074E-8DAC-1CA2DE135FF9}" dt="2019-06-23T05:22:48.778" v="1"/>
        <pc:sldMkLst>
          <pc:docMk/>
          <pc:sldMk cId="3003110307" sldId="421"/>
        </pc:sldMkLst>
      </pc:sldChg>
    </pc:docChg>
  </pc:docChgLst>
  <pc:docChgLst>
    <pc:chgData name="Raghavendra Nagaraja Rao [MaGE]" userId="c3cb4f56-b2fe-44c1-b808-d7739c1c21de" providerId="ADAL" clId="{1B37042E-DA7B-DC4D-AB1C-CE75AC111BEB}"/>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a:spLocks noGrp="1" noRot="1" noChangeAspect="1"/>
          </p:cNvSpPr>
          <p:nvPr>
            <p:ph type="sldImg"/>
          </p:nvPr>
        </p:nvSpPr>
        <p:spPr>
          <a:xfrm>
            <a:off x="1143000" y="685800"/>
            <a:ext cx="4572000" cy="3429000"/>
          </a:xfrm>
          <a:prstGeom prst="rect">
            <a:avLst/>
          </a:prstGeom>
        </p:spPr>
        <p:txBody>
          <a:bodyPr/>
          <a:lstStyle/>
          <a:p>
            <a:endParaRPr/>
          </a:p>
        </p:txBody>
      </p:sp>
      <p:sp>
        <p:nvSpPr>
          <p:cNvPr id="70" name="Shape 7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06778042"/>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8586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76238" lvl="2" indent="0">
              <a:buSzPct val="100000"/>
              <a:buFont typeface="Wingdings" panose="05000000000000000000" pitchFamily="2" charset="2"/>
              <a:buNone/>
            </a:pPr>
            <a:endParaRPr lang="en-IN" sz="2400" spc="-1" dirty="0">
              <a:uFill>
                <a:solidFill>
                  <a:srgbClr val="FFFFFF"/>
                </a:solidFill>
              </a:uFill>
              <a:latin typeface="Helvetica LT Std Cond" panose="020B0506020202030204" pitchFamily="34" charset="0"/>
              <a:ea typeface="DejaVu Sans"/>
            </a:endParaRPr>
          </a:p>
          <a:p>
            <a:pPr marL="719138" lvl="2" indent="-342900">
              <a:buSzPct val="100000"/>
              <a:buFont typeface="Wingdings" panose="05000000000000000000" pitchFamily="2" charset="2"/>
              <a:buChar char="Ø"/>
            </a:pPr>
            <a:r>
              <a:rPr lang="en-IN" sz="2400" spc="-1" dirty="0">
                <a:uFill>
                  <a:solidFill>
                    <a:srgbClr val="FFFFFF"/>
                  </a:solidFill>
                </a:uFill>
                <a:latin typeface="Helvetica LT Std Cond" panose="020B0506020202030204" pitchFamily="34" charset="0"/>
                <a:ea typeface="DejaVu Sans"/>
              </a:rPr>
              <a:t>They work with small amount of data as well</a:t>
            </a:r>
          </a:p>
          <a:p>
            <a:pPr marL="719138" lvl="2" indent="-342900">
              <a:buSzPct val="100000"/>
              <a:buFont typeface="Wingdings" panose="05000000000000000000" pitchFamily="2" charset="2"/>
              <a:buChar char="Ø"/>
            </a:pPr>
            <a:endParaRPr lang="en-IN" sz="2400" spc="-1" dirty="0">
              <a:uFill>
                <a:solidFill>
                  <a:srgbClr val="FFFFFF"/>
                </a:solidFill>
              </a:uFill>
              <a:latin typeface="Helvetica LT Std Cond" panose="020B0506020202030204" pitchFamily="34" charset="0"/>
              <a:ea typeface="DejaVu Sans"/>
            </a:endParaRPr>
          </a:p>
          <a:p>
            <a:pPr marL="719138" lvl="2" indent="-342900">
              <a:buSzPct val="100000"/>
              <a:buFont typeface="Wingdings" panose="05000000000000000000" pitchFamily="2" charset="2"/>
              <a:buChar char="Ø"/>
            </a:pPr>
            <a:r>
              <a:rPr lang="en-IN" sz="2400" spc="-1" dirty="0">
                <a:uFill>
                  <a:solidFill>
                    <a:srgbClr val="FFFFFF"/>
                  </a:solidFill>
                </a:uFill>
                <a:latin typeface="Helvetica LT Std Cond" panose="020B0506020202030204" pitchFamily="34" charset="0"/>
                <a:ea typeface="DejaVu Sans"/>
              </a:rPr>
              <a:t>This is used in business for credit risk modelling etc. </a:t>
            </a:r>
          </a:p>
          <a:p>
            <a:pPr marL="719138" lvl="2" indent="-342900">
              <a:buSzPct val="100000"/>
              <a:buFont typeface="Wingdings" panose="05000000000000000000" pitchFamily="2" charset="2"/>
              <a:buChar char="Ø"/>
            </a:pPr>
            <a:endParaRPr lang="en-IN" sz="2400" spc="-1" dirty="0">
              <a:uFill>
                <a:solidFill>
                  <a:srgbClr val="FFFFFF"/>
                </a:solidFill>
              </a:uFill>
              <a:latin typeface="Helvetica LT Std Cond" panose="020B0506020202030204" pitchFamily="34" charset="0"/>
              <a:ea typeface="DejaVu Sans"/>
            </a:endParaRPr>
          </a:p>
          <a:p>
            <a:pPr marL="719138" lvl="2" indent="-342900">
              <a:buSzPct val="100000"/>
              <a:buFont typeface="Wingdings" panose="05000000000000000000" pitchFamily="2" charset="2"/>
              <a:buChar char="Ø"/>
            </a:pPr>
            <a:r>
              <a:rPr lang="en-IN" sz="2400" spc="-1" dirty="0">
                <a:uFill>
                  <a:solidFill>
                    <a:srgbClr val="FFFFFF"/>
                  </a:solidFill>
                </a:uFill>
                <a:latin typeface="Helvetica LT Std Cond" panose="020B0506020202030204" pitchFamily="34" charset="0"/>
                <a:ea typeface="DejaVu Sans"/>
              </a:rPr>
              <a:t>There are other business applications like in pharmacy , manufacturing etc. </a:t>
            </a:r>
          </a:p>
        </p:txBody>
      </p:sp>
    </p:spTree>
    <p:extLst>
      <p:ext uri="{BB962C8B-B14F-4D97-AF65-F5344CB8AC3E}">
        <p14:creationId xmlns:p14="http://schemas.microsoft.com/office/powerpoint/2010/main" val="2618743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a:t>
            </a:r>
            <a:r>
              <a:rPr lang="en-US" dirty="0" err="1"/>
              <a:t>www.dataschool.io</a:t>
            </a:r>
            <a:r>
              <a:rPr lang="en-US" dirty="0"/>
              <a:t>/guide-to-logistic-regression/</a:t>
            </a:r>
          </a:p>
        </p:txBody>
      </p:sp>
    </p:spTree>
    <p:extLst>
      <p:ext uri="{BB962C8B-B14F-4D97-AF65-F5344CB8AC3E}">
        <p14:creationId xmlns:p14="http://schemas.microsoft.com/office/powerpoint/2010/main" val="1919750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2449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dirty="0"/>
              <a:t>The entropy for each attribute is calculated. Then it is added proportionally, to get total entropy for the split. The resulting entropy is subtracted from the entropy before the split. The result is the Information Gain, or decrease in entropy. </a:t>
            </a:r>
            <a:endParaRPr lang="en-US" dirty="0"/>
          </a:p>
        </p:txBody>
      </p:sp>
    </p:spTree>
    <p:extLst>
      <p:ext uri="{BB962C8B-B14F-4D97-AF65-F5344CB8AC3E}">
        <p14:creationId xmlns:p14="http://schemas.microsoft.com/office/powerpoint/2010/main" val="258228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a:t>
            </a:r>
            <a:r>
              <a:rPr lang="en-US" dirty="0" err="1"/>
              <a:t>www.saedsayad.com</a:t>
            </a:r>
            <a:r>
              <a:rPr lang="en-US" dirty="0"/>
              <a:t>/</a:t>
            </a:r>
            <a:r>
              <a:rPr lang="en-US" dirty="0" err="1"/>
              <a:t>decision_tree.htm</a:t>
            </a:r>
            <a:endParaRPr lang="en-US" dirty="0"/>
          </a:p>
          <a:p>
            <a:endParaRPr lang="en-US" dirty="0"/>
          </a:p>
          <a:p>
            <a:r>
              <a:rPr lang="en-US" dirty="0"/>
              <a:t>To compute Classification error: https://</a:t>
            </a:r>
            <a:r>
              <a:rPr lang="en-US" dirty="0" err="1"/>
              <a:t>www.youtube.com</a:t>
            </a:r>
            <a:r>
              <a:rPr lang="en-US" dirty="0"/>
              <a:t>/</a:t>
            </a:r>
            <a:r>
              <a:rPr lang="en-US" dirty="0" err="1"/>
              <a:t>watch?v</a:t>
            </a:r>
            <a:r>
              <a:rPr lang="en-US" dirty="0"/>
              <a:t>=KLkjK3CHZiA</a:t>
            </a:r>
          </a:p>
          <a:p>
            <a:endParaRPr lang="en-US" dirty="0"/>
          </a:p>
          <a:p>
            <a:endParaRPr lang="en-US" dirty="0"/>
          </a:p>
          <a:p>
            <a:r>
              <a:rPr lang="en-US" dirty="0"/>
              <a:t>Decision tree for splitting a numeric feature:</a:t>
            </a:r>
          </a:p>
          <a:p>
            <a:endParaRPr lang="en-US" dirty="0"/>
          </a:p>
          <a:p>
            <a:r>
              <a:rPr lang="en-US" dirty="0"/>
              <a:t>https://</a:t>
            </a:r>
            <a:r>
              <a:rPr lang="en-US" dirty="0" err="1"/>
              <a:t>www.coursera.org</a:t>
            </a:r>
            <a:r>
              <a:rPr lang="en-US" dirty="0"/>
              <a:t>/lecture/ml-classification/optional-picking-the-best-threshold-to-split-on-</a:t>
            </a:r>
            <a:r>
              <a:rPr lang="en-US" dirty="0" err="1"/>
              <a:t>sKrGp</a:t>
            </a:r>
            <a:endParaRPr lang="en-US" dirty="0"/>
          </a:p>
        </p:txBody>
      </p:sp>
    </p:spTree>
    <p:extLst>
      <p:ext uri="{BB962C8B-B14F-4D97-AF65-F5344CB8AC3E}">
        <p14:creationId xmlns:p14="http://schemas.microsoft.com/office/powerpoint/2010/main" val="2475973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Compute the standard deviation of the target. </a:t>
            </a:r>
            <a:r>
              <a:rPr lang="en-US" dirty="0" err="1"/>
              <a:t>Stdev</a:t>
            </a:r>
            <a:r>
              <a:rPr lang="en-US" dirty="0"/>
              <a:t>(Hours Played)</a:t>
            </a:r>
          </a:p>
          <a:p>
            <a:pPr marL="228600" indent="-228600">
              <a:buAutoNum type="arabicPeriod"/>
            </a:pPr>
            <a:r>
              <a:rPr lang="en-IN" sz="1200" b="0" i="0" dirty="0">
                <a:effectLst/>
                <a:latin typeface="+mn-lt"/>
                <a:ea typeface="+mn-ea"/>
                <a:cs typeface="+mn-cs"/>
                <a:sym typeface="Calibri"/>
              </a:rPr>
              <a:t>Compute Standard deviation for </a:t>
            </a:r>
            <a:r>
              <a:rPr lang="en-IN" sz="1200" b="1" i="0" dirty="0">
                <a:effectLst/>
                <a:latin typeface="+mn-lt"/>
                <a:ea typeface="+mn-ea"/>
                <a:cs typeface="+mn-cs"/>
                <a:sym typeface="Calibri"/>
              </a:rPr>
              <a:t>two</a:t>
            </a:r>
            <a:r>
              <a:rPr lang="en-IN" sz="1200" b="0" i="0" dirty="0">
                <a:effectLst/>
                <a:latin typeface="+mn-lt"/>
                <a:ea typeface="+mn-ea"/>
                <a:cs typeface="+mn-cs"/>
                <a:sym typeface="Calibri"/>
              </a:rPr>
              <a:t> attributes (target and predictor). </a:t>
            </a:r>
            <a:r>
              <a:rPr lang="en-IN" sz="1200" b="0" i="0" dirty="0" err="1">
                <a:effectLst/>
                <a:latin typeface="+mn-lt"/>
                <a:ea typeface="+mn-ea"/>
                <a:cs typeface="+mn-cs"/>
                <a:sym typeface="Calibri"/>
              </a:rPr>
              <a:t>Stdev</a:t>
            </a:r>
            <a:r>
              <a:rPr lang="en-IN" sz="1200" b="0" i="0" dirty="0">
                <a:effectLst/>
                <a:latin typeface="+mn-lt"/>
                <a:ea typeface="+mn-ea"/>
                <a:cs typeface="+mn-cs"/>
                <a:sym typeface="Calibri"/>
              </a:rPr>
              <a:t>(Hours Played, Outlook), </a:t>
            </a:r>
            <a:r>
              <a:rPr lang="en-IN" sz="1200" b="0" i="0" dirty="0" err="1">
                <a:effectLst/>
                <a:latin typeface="+mn-lt"/>
                <a:ea typeface="+mn-ea"/>
                <a:cs typeface="+mn-cs"/>
                <a:sym typeface="Calibri"/>
              </a:rPr>
              <a:t>Stdev</a:t>
            </a:r>
            <a:r>
              <a:rPr lang="en-IN" sz="1200" b="0" i="0" dirty="0">
                <a:effectLst/>
                <a:latin typeface="+mn-lt"/>
                <a:ea typeface="+mn-ea"/>
                <a:cs typeface="+mn-cs"/>
                <a:sym typeface="Calibri"/>
              </a:rPr>
              <a:t>(Hours played, Temp), </a:t>
            </a:r>
            <a:r>
              <a:rPr lang="en-IN" sz="1200" b="0" i="0" dirty="0" err="1">
                <a:effectLst/>
                <a:latin typeface="+mn-lt"/>
                <a:ea typeface="+mn-ea"/>
                <a:cs typeface="+mn-cs"/>
                <a:sym typeface="Calibri"/>
              </a:rPr>
              <a:t>Stdev</a:t>
            </a:r>
            <a:r>
              <a:rPr lang="en-IN" sz="1200" b="0" i="0" dirty="0">
                <a:effectLst/>
                <a:latin typeface="+mn-lt"/>
                <a:ea typeface="+mn-ea"/>
                <a:cs typeface="+mn-cs"/>
                <a:sym typeface="Calibri"/>
              </a:rPr>
              <a:t>(Hours Played, humidity), </a:t>
            </a:r>
            <a:r>
              <a:rPr lang="en-IN" sz="1200" b="0" i="0" dirty="0" err="1">
                <a:effectLst/>
                <a:latin typeface="+mn-lt"/>
                <a:ea typeface="+mn-ea"/>
                <a:cs typeface="+mn-cs"/>
                <a:sym typeface="Calibri"/>
              </a:rPr>
              <a:t>stdev</a:t>
            </a:r>
            <a:r>
              <a:rPr lang="en-IN" sz="1200" b="0" i="0" dirty="0">
                <a:effectLst/>
                <a:latin typeface="+mn-lt"/>
                <a:ea typeface="+mn-ea"/>
                <a:cs typeface="+mn-cs"/>
                <a:sym typeface="Calibri"/>
              </a:rPr>
              <a:t>(Hours </a:t>
            </a:r>
            <a:r>
              <a:rPr lang="en-IN" sz="1200" b="0" i="0" dirty="0" err="1">
                <a:effectLst/>
                <a:latin typeface="+mn-lt"/>
                <a:ea typeface="+mn-ea"/>
                <a:cs typeface="+mn-cs"/>
                <a:sym typeface="Calibri"/>
              </a:rPr>
              <a:t>Played,Windy</a:t>
            </a:r>
            <a:r>
              <a:rPr lang="en-IN" sz="1200" b="0" i="0" dirty="0">
                <a:effectLst/>
                <a:latin typeface="+mn-lt"/>
                <a:ea typeface="+mn-ea"/>
                <a:cs typeface="+mn-cs"/>
                <a:sym typeface="Calibri"/>
              </a:rPr>
              <a:t>)</a:t>
            </a:r>
            <a:endParaRPr lang="en-US" sz="1200" b="0" i="0" dirty="0">
              <a:effectLst/>
              <a:latin typeface="+mn-lt"/>
              <a:ea typeface="+mn-ea"/>
              <a:cs typeface="+mn-cs"/>
              <a:sym typeface="Calibri"/>
            </a:endParaRPr>
          </a:p>
          <a:p>
            <a:pPr marL="228600" indent="-228600">
              <a:buAutoNum type="arabicPeriod"/>
            </a:pPr>
            <a:r>
              <a:rPr lang="en-US" sz="1200" b="0" i="0" dirty="0">
                <a:effectLst/>
                <a:latin typeface="+mn-lt"/>
                <a:ea typeface="+mn-ea"/>
                <a:cs typeface="+mn-cs"/>
                <a:sym typeface="Calibri"/>
              </a:rPr>
              <a:t>Compute the Standard deviation reduction(subtract </a:t>
            </a:r>
            <a:r>
              <a:rPr lang="en-US" sz="1200" b="0" i="0" dirty="0" err="1">
                <a:effectLst/>
                <a:latin typeface="+mn-lt"/>
                <a:ea typeface="+mn-ea"/>
                <a:cs typeface="+mn-cs"/>
                <a:sym typeface="Calibri"/>
              </a:rPr>
              <a:t>stdev</a:t>
            </a:r>
            <a:r>
              <a:rPr lang="en-US" sz="1200" b="0" i="0" dirty="0">
                <a:effectLst/>
                <a:latin typeface="+mn-lt"/>
                <a:ea typeface="+mn-ea"/>
                <a:cs typeface="+mn-cs"/>
                <a:sym typeface="Calibri"/>
              </a:rPr>
              <a:t>(target) and </a:t>
            </a:r>
            <a:r>
              <a:rPr lang="en-US" sz="1200" b="0" i="0" dirty="0" err="1">
                <a:effectLst/>
                <a:latin typeface="+mn-lt"/>
                <a:ea typeface="+mn-ea"/>
                <a:cs typeface="+mn-cs"/>
                <a:sym typeface="Calibri"/>
              </a:rPr>
              <a:t>stdev</a:t>
            </a:r>
            <a:r>
              <a:rPr lang="en-US" sz="1200" b="0" i="0" dirty="0">
                <a:effectLst/>
                <a:latin typeface="+mn-lt"/>
                <a:ea typeface="+mn-ea"/>
                <a:cs typeface="+mn-cs"/>
                <a:sym typeface="Calibri"/>
              </a:rPr>
              <a:t>(target and predictor))</a:t>
            </a:r>
          </a:p>
          <a:p>
            <a:pPr marL="228600" indent="-228600">
              <a:buAutoNum type="arabicPeriod"/>
            </a:pPr>
            <a:r>
              <a:rPr lang="en-US" sz="1200" b="0" i="0" dirty="0">
                <a:effectLst/>
                <a:latin typeface="+mn-lt"/>
                <a:ea typeface="+mn-ea"/>
                <a:cs typeface="+mn-cs"/>
                <a:sym typeface="Calibri"/>
              </a:rPr>
              <a:t>The attribute with the largest </a:t>
            </a:r>
            <a:r>
              <a:rPr lang="en-US" sz="1200" b="0" i="0" dirty="0" err="1">
                <a:effectLst/>
                <a:latin typeface="+mn-lt"/>
                <a:ea typeface="+mn-ea"/>
                <a:cs typeface="+mn-cs"/>
                <a:sym typeface="Calibri"/>
              </a:rPr>
              <a:t>stdev</a:t>
            </a:r>
            <a:r>
              <a:rPr lang="en-US" sz="1200" b="0" i="0" dirty="0">
                <a:effectLst/>
                <a:latin typeface="+mn-lt"/>
                <a:ea typeface="+mn-ea"/>
                <a:cs typeface="+mn-cs"/>
                <a:sym typeface="Calibri"/>
              </a:rPr>
              <a:t> reduction is chosen as the decision node</a:t>
            </a:r>
          </a:p>
          <a:p>
            <a:pPr marL="228600" indent="-228600">
              <a:buAutoNum type="arabicPeriod"/>
            </a:pPr>
            <a:r>
              <a:rPr lang="en-US" sz="1200" b="0" i="0" dirty="0">
                <a:effectLst/>
                <a:latin typeface="+mn-lt"/>
                <a:ea typeface="+mn-ea"/>
                <a:cs typeface="+mn-cs"/>
                <a:sym typeface="Calibri"/>
              </a:rPr>
              <a:t>Termination criteria : Co-efficient of deviation for a branch is less than a threshold., say 10%</a:t>
            </a:r>
            <a:endParaRPr lang="en-US" dirty="0"/>
          </a:p>
          <a:p>
            <a:r>
              <a:rPr lang="en-US" dirty="0"/>
              <a:t>https://</a:t>
            </a:r>
            <a:r>
              <a:rPr lang="en-US" dirty="0" err="1"/>
              <a:t>www.saedsayad.com</a:t>
            </a:r>
            <a:r>
              <a:rPr lang="en-US" dirty="0"/>
              <a:t>/</a:t>
            </a:r>
            <a:r>
              <a:rPr lang="en-US" dirty="0" err="1"/>
              <a:t>decision_tree_reg.htm</a:t>
            </a:r>
            <a:endParaRPr lang="en-US" dirty="0"/>
          </a:p>
        </p:txBody>
      </p:sp>
    </p:spTree>
    <p:extLst>
      <p:ext uri="{BB962C8B-B14F-4D97-AF65-F5344CB8AC3E}">
        <p14:creationId xmlns:p14="http://schemas.microsoft.com/office/powerpoint/2010/main" val="6054542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5" name="Picture 3" descr="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a:ln w="12700">
            <a:miter lim="400000"/>
          </a:ln>
        </p:spPr>
      </p:pic>
      <p:sp>
        <p:nvSpPr>
          <p:cNvPr id="16" name="Rectangle 1"/>
          <p:cNvSpPr/>
          <p:nvPr/>
        </p:nvSpPr>
        <p:spPr>
          <a:xfrm>
            <a:off x="1401177" y="3187125"/>
            <a:ext cx="5683365" cy="23576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59"/>
                </a:lnTo>
                <a:lnTo>
                  <a:pt x="14686" y="21600"/>
                </a:lnTo>
                <a:lnTo>
                  <a:pt x="0" y="21496"/>
                </a:lnTo>
                <a:lnTo>
                  <a:pt x="0" y="0"/>
                </a:lnTo>
                <a:close/>
              </a:path>
            </a:pathLst>
          </a:custGeom>
          <a:solidFill>
            <a:srgbClr val="000000"/>
          </a:solidFill>
          <a:ln w="12700">
            <a:miter lim="400000"/>
          </a:ln>
        </p:spPr>
        <p:txBody>
          <a:bodyPr lIns="45719" rIns="45719" anchor="ctr"/>
          <a:lstStyle/>
          <a:p>
            <a:pPr algn="ctr">
              <a:defRPr>
                <a:solidFill>
                  <a:srgbClr val="FFFFFF"/>
                </a:solidFill>
              </a:defRPr>
            </a:pPr>
            <a:endParaRPr/>
          </a:p>
        </p:txBody>
      </p:sp>
      <p:sp>
        <p:nvSpPr>
          <p:cNvPr id="17" name="Rectangle 1"/>
          <p:cNvSpPr/>
          <p:nvPr/>
        </p:nvSpPr>
        <p:spPr>
          <a:xfrm>
            <a:off x="-36753" y="-1"/>
            <a:ext cx="5884895" cy="6942126"/>
          </a:xfrm>
          <a:custGeom>
            <a:avLst/>
            <a:gdLst/>
            <a:ahLst/>
            <a:cxnLst>
              <a:cxn ang="0">
                <a:pos x="wd2" y="hd2"/>
              </a:cxn>
              <a:cxn ang="5400000">
                <a:pos x="wd2" y="hd2"/>
              </a:cxn>
              <a:cxn ang="10800000">
                <a:pos x="wd2" y="hd2"/>
              </a:cxn>
              <a:cxn ang="16200000">
                <a:pos x="wd2" y="hd2"/>
              </a:cxn>
            </a:cxnLst>
            <a:rect l="0" t="0" r="r" b="b"/>
            <a:pathLst>
              <a:path w="21600" h="21600" extrusionOk="0">
                <a:moveTo>
                  <a:pt x="35" y="0"/>
                </a:moveTo>
                <a:lnTo>
                  <a:pt x="21600" y="0"/>
                </a:lnTo>
                <a:lnTo>
                  <a:pt x="4754" y="21583"/>
                </a:lnTo>
                <a:lnTo>
                  <a:pt x="0" y="21600"/>
                </a:lnTo>
                <a:lnTo>
                  <a:pt x="35" y="0"/>
                </a:lnTo>
                <a:close/>
              </a:path>
            </a:pathLst>
          </a:cu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18" name="Rectangle 1"/>
          <p:cNvSpPr/>
          <p:nvPr/>
        </p:nvSpPr>
        <p:spPr>
          <a:xfrm>
            <a:off x="-114575" y="2083684"/>
            <a:ext cx="7934743" cy="3692696"/>
          </a:xfrm>
          <a:custGeom>
            <a:avLst/>
            <a:gdLst/>
            <a:ahLst/>
            <a:cxnLst>
              <a:cxn ang="0">
                <a:pos x="wd2" y="hd2"/>
              </a:cxn>
              <a:cxn ang="5400000">
                <a:pos x="wd2" y="hd2"/>
              </a:cxn>
              <a:cxn ang="10800000">
                <a:pos x="wd2" y="hd2"/>
              </a:cxn>
              <a:cxn ang="16200000">
                <a:pos x="wd2" y="hd2"/>
              </a:cxn>
            </a:cxnLst>
            <a:rect l="0" t="0" r="r" b="b"/>
            <a:pathLst>
              <a:path w="21600" h="21600" extrusionOk="0">
                <a:moveTo>
                  <a:pt x="13" y="12"/>
                </a:moveTo>
                <a:lnTo>
                  <a:pt x="21600" y="0"/>
                </a:lnTo>
                <a:lnTo>
                  <a:pt x="13838" y="21600"/>
                </a:lnTo>
                <a:lnTo>
                  <a:pt x="0" y="21573"/>
                </a:lnTo>
                <a:cubicBezTo>
                  <a:pt x="12" y="14619"/>
                  <a:pt x="1" y="6967"/>
                  <a:pt x="13" y="12"/>
                </a:cubicBezTo>
                <a:close/>
              </a:path>
            </a:pathLst>
          </a:custGeom>
          <a:gradFill>
            <a:gsLst>
              <a:gs pos="21000">
                <a:srgbClr val="087AC0"/>
              </a:gs>
              <a:gs pos="100000">
                <a:srgbClr val="39B2E5"/>
              </a:gs>
            </a:gsLst>
            <a:lin ang="2700000"/>
          </a:gradFill>
          <a:ln w="12700">
            <a:miter lim="400000"/>
          </a:ln>
        </p:spPr>
        <p:txBody>
          <a:bodyPr lIns="45719" rIns="45719" anchor="ctr"/>
          <a:lstStyle/>
          <a:p>
            <a:pPr algn="ctr">
              <a:defRPr>
                <a:solidFill>
                  <a:srgbClr val="FFFFFF"/>
                </a:solidFill>
              </a:defRPr>
            </a:pPr>
            <a:endParaRPr/>
          </a:p>
        </p:txBody>
      </p:sp>
      <p:sp>
        <p:nvSpPr>
          <p:cNvPr id="19" name="Straight Connector 11"/>
          <p:cNvSpPr/>
          <p:nvPr/>
        </p:nvSpPr>
        <p:spPr>
          <a:xfrm>
            <a:off x="508763" y="4037948"/>
            <a:ext cx="5180524" cy="1"/>
          </a:xfrm>
          <a:prstGeom prst="line">
            <a:avLst/>
          </a:prstGeom>
          <a:ln w="19050">
            <a:solidFill>
              <a:srgbClr val="FFFFFF"/>
            </a:solidFill>
            <a:miter/>
          </a:ln>
        </p:spPr>
        <p:txBody>
          <a:bodyPr lIns="45719" rIns="45719"/>
          <a:lstStyle/>
          <a:p>
            <a:endParaRPr/>
          </a:p>
        </p:txBody>
      </p:sp>
      <p:sp>
        <p:nvSpPr>
          <p:cNvPr id="20" name="Title Text"/>
          <p:cNvSpPr txBox="1">
            <a:spLocks noGrp="1"/>
          </p:cNvSpPr>
          <p:nvPr>
            <p:ph type="title"/>
          </p:nvPr>
        </p:nvSpPr>
        <p:spPr>
          <a:xfrm>
            <a:off x="431486" y="2656202"/>
            <a:ext cx="6677794" cy="1296000"/>
          </a:xfrm>
          <a:prstGeom prst="rect">
            <a:avLst/>
          </a:prstGeom>
        </p:spPr>
        <p:txBody>
          <a:bodyPr anchor="b"/>
          <a:lstStyle>
            <a:lvl1pPr>
              <a:defRPr sz="3600" b="0">
                <a:solidFill>
                  <a:srgbClr val="FFFFFF"/>
                </a:solidFill>
                <a:latin typeface="+mn-lt"/>
                <a:ea typeface="+mn-ea"/>
                <a:cs typeface="+mn-cs"/>
                <a:sym typeface="Calibri"/>
              </a:defRPr>
            </a:lvl1pPr>
          </a:lstStyle>
          <a:p>
            <a:r>
              <a:t>Title Text</a:t>
            </a:r>
          </a:p>
        </p:txBody>
      </p:sp>
      <p:sp>
        <p:nvSpPr>
          <p:cNvPr id="21" name="Body Level One…"/>
          <p:cNvSpPr txBox="1">
            <a:spLocks noGrp="1"/>
          </p:cNvSpPr>
          <p:nvPr>
            <p:ph type="body" sz="quarter" idx="1"/>
          </p:nvPr>
        </p:nvSpPr>
        <p:spPr>
          <a:xfrm>
            <a:off x="431486" y="4100900"/>
            <a:ext cx="5257801" cy="547450"/>
          </a:xfrm>
          <a:prstGeom prst="rect">
            <a:avLst/>
          </a:prstGeom>
        </p:spPr>
        <p:txBody>
          <a:bodyPr/>
          <a:lstStyle>
            <a:lvl1pPr marL="0" indent="0">
              <a:buClrTx/>
              <a:buSzTx/>
              <a:buNone/>
              <a:defRPr sz="2400">
                <a:solidFill>
                  <a:srgbClr val="FFFFFF"/>
                </a:solidFill>
              </a:defRPr>
            </a:lvl1pPr>
            <a:lvl2pPr marL="0" indent="457200">
              <a:buClrTx/>
              <a:buSzTx/>
              <a:buNone/>
              <a:defRPr sz="2400">
                <a:solidFill>
                  <a:srgbClr val="FFFFFF"/>
                </a:solidFill>
              </a:defRPr>
            </a:lvl2pPr>
            <a:lvl3pPr marL="0" indent="914400">
              <a:buClrTx/>
              <a:buSzTx/>
              <a:buNone/>
              <a:defRPr sz="2400">
                <a:solidFill>
                  <a:srgbClr val="FFFFFF"/>
                </a:solidFill>
              </a:defRPr>
            </a:lvl3pPr>
            <a:lvl4pPr marL="0" indent="1371600">
              <a:buClrTx/>
              <a:buSzTx/>
              <a:buNone/>
              <a:defRPr sz="2400">
                <a:solidFill>
                  <a:srgbClr val="FFFFFF"/>
                </a:solidFill>
              </a:defRPr>
            </a:lvl4pPr>
            <a:lvl5pPr marL="0" indent="1828800">
              <a:buClrTx/>
              <a:buSz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pic>
        <p:nvPicPr>
          <p:cNvPr id="22" name="Picture 9" descr="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3587" y="393700"/>
            <a:ext cx="3673334" cy="1248935"/>
          </a:xfrm>
          <a:prstGeom prst="rect">
            <a:avLst/>
          </a:prstGeom>
          <a:ln w="12700">
            <a:miter lim="400000"/>
          </a:ln>
        </p:spPr>
      </p:pic>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0" name="Title Text"/>
          <p:cNvSpPr txBox="1">
            <a:spLocks noGrp="1"/>
          </p:cNvSpPr>
          <p:nvPr>
            <p:ph type="title"/>
          </p:nvPr>
        </p:nvSpPr>
        <p:spPr>
          <a:prstGeom prst="rect">
            <a:avLst/>
          </a:prstGeom>
        </p:spPr>
        <p:txBody>
          <a:bodyPr/>
          <a:lstStyle/>
          <a:p>
            <a:r>
              <a:t>Title Text</a:t>
            </a:r>
          </a:p>
        </p:txBody>
      </p:sp>
      <p:sp>
        <p:nvSpPr>
          <p:cNvPr id="31" name="Body Level One…"/>
          <p:cNvSpPr txBox="1">
            <a:spLocks noGrp="1"/>
          </p:cNvSpPr>
          <p:nvPr>
            <p:ph type="body" idx="1"/>
          </p:nvPr>
        </p:nvSpPr>
        <p:spPr>
          <a:prstGeom prst="rect">
            <a:avLst/>
          </a:prstGeom>
        </p:spPr>
        <p:txBody>
          <a:bodyPr/>
          <a:lstStyle>
            <a:lvl1pPr marL="457200" indent="-457200">
              <a:buFont typeface="Wingdings" pitchFamily="2" charset="2"/>
              <a:buChar char="Ø"/>
              <a:defRPr/>
            </a:lvl1pPr>
            <a:lvl2pPr marL="914400" indent="-457200">
              <a:buFont typeface="Wingdings" pitchFamily="2" charset="2"/>
              <a:buChar char="§"/>
              <a:defRPr/>
            </a:lvl2pPr>
            <a:lvl3pPr marL="1371600" indent="-457200">
              <a:buFont typeface="Arial" panose="020B0604020202020204" pitchFamily="34" charset="0"/>
              <a:buChar char="•"/>
              <a:defRPr/>
            </a:lvl3pPr>
            <a:lvl4pPr marL="1828800" indent="-457200">
              <a:buFont typeface="Arial" panose="020B0604020202020204" pitchFamily="34" charset="0"/>
              <a:buChar char="•"/>
              <a:defRPr/>
            </a:lvl4pPr>
            <a:lvl5pPr marL="2286000" indent="-457200">
              <a:buFont typeface="Arial" panose="020B0604020202020204" pitchFamily="34" charset="0"/>
              <a:buChar cha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48" name="Picture 10" descr="Picture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 y="895"/>
            <a:ext cx="12193598" cy="6857105"/>
          </a:xfrm>
          <a:prstGeom prst="rect">
            <a:avLst/>
          </a:prstGeom>
          <a:ln w="12700">
            <a:miter lim="400000"/>
          </a:ln>
        </p:spPr>
      </p:pic>
      <p:sp>
        <p:nvSpPr>
          <p:cNvPr id="49" name="Straight Connector 37"/>
          <p:cNvSpPr/>
          <p:nvPr/>
        </p:nvSpPr>
        <p:spPr>
          <a:xfrm>
            <a:off x="4667999" y="4432633"/>
            <a:ext cx="7524000" cy="14468"/>
          </a:xfrm>
          <a:prstGeom prst="line">
            <a:avLst/>
          </a:prstGeom>
          <a:ln w="6350">
            <a:solidFill>
              <a:srgbClr val="FFFFFF"/>
            </a:solidFill>
            <a:miter/>
          </a:ln>
        </p:spPr>
        <p:txBody>
          <a:bodyPr lIns="45719" rIns="45719"/>
          <a:lstStyle/>
          <a:p>
            <a:endParaRPr/>
          </a:p>
        </p:txBody>
      </p:sp>
      <p:sp>
        <p:nvSpPr>
          <p:cNvPr id="50" name="Straight Connector 39"/>
          <p:cNvSpPr/>
          <p:nvPr/>
        </p:nvSpPr>
        <p:spPr>
          <a:xfrm>
            <a:off x="7073548" y="2563746"/>
            <a:ext cx="5118452" cy="1"/>
          </a:xfrm>
          <a:prstGeom prst="line">
            <a:avLst/>
          </a:prstGeom>
          <a:ln w="6350">
            <a:solidFill>
              <a:srgbClr val="FFFFFF"/>
            </a:solidFill>
            <a:miter/>
          </a:ln>
        </p:spPr>
        <p:txBody>
          <a:bodyPr lIns="45719" rIns="45719"/>
          <a:lstStyle/>
          <a:p>
            <a:endParaRPr/>
          </a:p>
        </p:txBody>
      </p:sp>
      <p:grpSp>
        <p:nvGrpSpPr>
          <p:cNvPr id="53" name="Group 40"/>
          <p:cNvGrpSpPr/>
          <p:nvPr/>
        </p:nvGrpSpPr>
        <p:grpSpPr>
          <a:xfrm>
            <a:off x="-9529" y="2533401"/>
            <a:ext cx="12557500" cy="1928385"/>
            <a:chOff x="0" y="0"/>
            <a:chExt cx="12557498" cy="1928384"/>
          </a:xfrm>
        </p:grpSpPr>
        <p:sp>
          <p:nvSpPr>
            <p:cNvPr id="51" name="Rectangle 41"/>
            <p:cNvSpPr txBox="1"/>
            <p:nvPr/>
          </p:nvSpPr>
          <p:spPr>
            <a:xfrm>
              <a:off x="5435295" y="457040"/>
              <a:ext cx="7122204" cy="12090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Helvetica LT Std Cond"/>
                  <a:ea typeface="Helvetica LT Std Cond"/>
                  <a:cs typeface="Helvetica LT Std Cond"/>
                  <a:sym typeface="Helvetica LT Std Cond"/>
                </a:defRPr>
              </a:pPr>
              <a:r>
                <a:t>Manipal ProLearn</a:t>
              </a:r>
            </a:p>
            <a:p>
              <a:pPr>
                <a:defRPr>
                  <a:solidFill>
                    <a:srgbClr val="FFFFFF"/>
                  </a:solidFill>
                  <a:latin typeface="Helvetica LT Std Cond"/>
                  <a:ea typeface="Helvetica LT Std Cond"/>
                  <a:cs typeface="Helvetica LT Std Cond"/>
                  <a:sym typeface="Helvetica LT Std Cond"/>
                </a:defRPr>
              </a:pPr>
              <a:r>
                <a:t>#7, Service Road, Pragathi Nagar, Electronic City, </a:t>
              </a:r>
              <a:br/>
              <a:r>
                <a:t>Bengaluru 560100</a:t>
              </a:r>
            </a:p>
            <a:p>
              <a:pPr>
                <a:defRPr>
                  <a:solidFill>
                    <a:srgbClr val="FFFFFF"/>
                  </a:solidFill>
                  <a:latin typeface="Helvetica LT Std Cond"/>
                  <a:ea typeface="Helvetica LT Std Cond"/>
                  <a:cs typeface="Helvetica LT Std Cond"/>
                  <a:sym typeface="Helvetica LT Std Cond"/>
                </a:defRPr>
              </a:pPr>
              <a:r>
                <a:t>contact@manipalprolearn.com  |  manipalprolearn.com</a:t>
              </a:r>
            </a:p>
          </p:txBody>
        </p:sp>
        <p:sp>
          <p:nvSpPr>
            <p:cNvPr id="52" name="Rectangle 42"/>
            <p:cNvSpPr/>
            <p:nvPr/>
          </p:nvSpPr>
          <p:spPr>
            <a:xfrm>
              <a:off x="-1" y="-1"/>
              <a:ext cx="5315296" cy="1928386"/>
            </a:xfrm>
            <a:custGeom>
              <a:avLst/>
              <a:gdLst/>
              <a:ahLst/>
              <a:cxnLst>
                <a:cxn ang="0">
                  <a:pos x="wd2" y="hd2"/>
                </a:cxn>
                <a:cxn ang="5400000">
                  <a:pos x="wd2" y="hd2"/>
                </a:cxn>
                <a:cxn ang="10800000">
                  <a:pos x="wd2" y="hd2"/>
                </a:cxn>
                <a:cxn ang="16200000">
                  <a:pos x="wd2" y="hd2"/>
                </a:cxn>
              </a:cxnLst>
              <a:rect l="0" t="0" r="r" b="b"/>
              <a:pathLst>
                <a:path w="21600" h="21600" extrusionOk="0">
                  <a:moveTo>
                    <a:pt x="24" y="0"/>
                  </a:moveTo>
                  <a:lnTo>
                    <a:pt x="21600" y="20"/>
                  </a:lnTo>
                  <a:lnTo>
                    <a:pt x="18299" y="21536"/>
                  </a:lnTo>
                  <a:lnTo>
                    <a:pt x="0" y="21600"/>
                  </a:lnTo>
                  <a:lnTo>
                    <a:pt x="24" y="0"/>
                  </a:lnTo>
                  <a:close/>
                </a:path>
              </a:pathLst>
            </a:custGeom>
            <a:solidFill>
              <a:srgbClr val="0D0D0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4" name="Title 1"/>
          <p:cNvSpPr txBox="1"/>
          <p:nvPr/>
        </p:nvSpPr>
        <p:spPr>
          <a:xfrm>
            <a:off x="5363588" y="2393533"/>
            <a:ext cx="1667098" cy="61175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fontScale="92500"/>
          </a:bodyPr>
          <a:lstStyle>
            <a:lvl1pPr algn="ctr" defTabSz="832104">
              <a:defRPr sz="2093" b="1">
                <a:solidFill>
                  <a:srgbClr val="FFFFFF"/>
                </a:solidFill>
                <a:latin typeface="Helvetica LT Std Cond"/>
                <a:ea typeface="Helvetica LT Std Cond"/>
                <a:cs typeface="Helvetica LT Std Cond"/>
                <a:sym typeface="Helvetica LT Std Cond"/>
              </a:defRPr>
            </a:lvl1pPr>
          </a:lstStyle>
          <a:p>
            <a:r>
              <a:t>THANK YOU</a:t>
            </a:r>
          </a:p>
        </p:txBody>
      </p:sp>
      <p:pic>
        <p:nvPicPr>
          <p:cNvPr id="55" name="Picture 29" descr="Picture 2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7094" y="2726707"/>
            <a:ext cx="4084255" cy="1388649"/>
          </a:xfrm>
          <a:prstGeom prst="rect">
            <a:avLst/>
          </a:prstGeom>
          <a:ln w="12700">
            <a:miter lim="400000"/>
          </a:ln>
        </p:spPr>
      </p:pic>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3" name="Slide Number"/>
          <p:cNvSpPr txBox="1">
            <a:spLocks noGrp="1"/>
          </p:cNvSpPr>
          <p:nvPr>
            <p:ph type="sldNum" sz="quarter" idx="2"/>
          </p:nvPr>
        </p:nvSpPr>
        <p:spPr>
          <a:xfrm>
            <a:off x="11095176" y="6404292"/>
            <a:ext cx="258624"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73050" y="200025"/>
            <a:ext cx="10515600" cy="61775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298524" y="1717993"/>
            <a:ext cx="10515601" cy="4351339"/>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Rectangle 11"/>
          <p:cNvSpPr/>
          <p:nvPr/>
        </p:nvSpPr>
        <p:spPr>
          <a:xfrm>
            <a:off x="3984585" y="2174563"/>
            <a:ext cx="3251199" cy="13335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9237" y="21600"/>
                </a:lnTo>
                <a:lnTo>
                  <a:pt x="0" y="20983"/>
                </a:lnTo>
                <a:lnTo>
                  <a:pt x="0" y="0"/>
                </a:lnTo>
                <a:close/>
              </a:path>
            </a:pathLst>
          </a:custGeom>
          <a:solidFill>
            <a:srgbClr val="FFFFFF"/>
          </a:solidFill>
          <a:ln w="12700">
            <a:miter lim="400000"/>
          </a:ln>
        </p:spPr>
        <p:txBody>
          <a:bodyPr lIns="45719" rIns="45719" anchor="ctr"/>
          <a:lstStyle/>
          <a:p>
            <a:pPr algn="ctr">
              <a:defRPr>
                <a:solidFill>
                  <a:srgbClr val="FFFFFF"/>
                </a:solidFill>
              </a:defRPr>
            </a:pPr>
            <a:endParaRPr/>
          </a:p>
        </p:txBody>
      </p:sp>
      <p:sp>
        <p:nvSpPr>
          <p:cNvPr id="5" name="Rectangle 4"/>
          <p:cNvSpPr/>
          <p:nvPr/>
        </p:nvSpPr>
        <p:spPr>
          <a:xfrm>
            <a:off x="0" y="0"/>
            <a:ext cx="12179300" cy="45719"/>
          </a:xfrm>
          <a:prstGeom prst="rect">
            <a:avLst/>
          </a:prstGeom>
          <a:solidFill>
            <a:srgbClr val="000000"/>
          </a:solidFill>
          <a:ln w="12700">
            <a:solidFill>
              <a:srgbClr val="000000"/>
            </a:solidFill>
            <a:miter/>
          </a:ln>
        </p:spPr>
        <p:txBody>
          <a:bodyPr lIns="45719" rIns="45719" anchor="ctr"/>
          <a:lstStyle/>
          <a:p>
            <a:pPr algn="ctr">
              <a:defRPr>
                <a:solidFill>
                  <a:srgbClr val="FFFFFF"/>
                </a:solidFill>
              </a:defRPr>
            </a:pPr>
            <a:endParaRPr/>
          </a:p>
        </p:txBody>
      </p:sp>
      <p:sp>
        <p:nvSpPr>
          <p:cNvPr id="6" name="Rectangle 6"/>
          <p:cNvSpPr/>
          <p:nvPr/>
        </p:nvSpPr>
        <p:spPr>
          <a:xfrm rot="10800000" flipH="1">
            <a:off x="9105900" y="0"/>
            <a:ext cx="3073400" cy="825500"/>
          </a:xfrm>
          <a:custGeom>
            <a:avLst/>
            <a:gdLst/>
            <a:ahLst/>
            <a:cxnLst>
              <a:cxn ang="0">
                <a:pos x="wd2" y="hd2"/>
              </a:cxn>
              <a:cxn ang="5400000">
                <a:pos x="wd2" y="hd2"/>
              </a:cxn>
              <a:cxn ang="10800000">
                <a:pos x="wd2" y="hd2"/>
              </a:cxn>
              <a:cxn ang="16200000">
                <a:pos x="wd2" y="hd2"/>
              </a:cxn>
            </a:cxnLst>
            <a:rect l="0" t="0" r="r" b="b"/>
            <a:pathLst>
              <a:path w="21600" h="21600" extrusionOk="0">
                <a:moveTo>
                  <a:pt x="3899" y="332"/>
                </a:moveTo>
                <a:lnTo>
                  <a:pt x="21600" y="0"/>
                </a:lnTo>
                <a:lnTo>
                  <a:pt x="21600" y="21268"/>
                </a:lnTo>
                <a:lnTo>
                  <a:pt x="0" y="21600"/>
                </a:lnTo>
                <a:lnTo>
                  <a:pt x="3899" y="332"/>
                </a:lnTo>
                <a:close/>
              </a:path>
            </a:pathLst>
          </a:custGeom>
          <a:solidFill>
            <a:srgbClr val="000000"/>
          </a:solidFill>
          <a:ln w="12700">
            <a:solidFill>
              <a:srgbClr val="000000"/>
            </a:solidFill>
            <a:miter/>
          </a:ln>
        </p:spPr>
        <p:txBody>
          <a:bodyPr lIns="45719" rIns="45719" anchor="ctr"/>
          <a:lstStyle/>
          <a:p>
            <a:pPr algn="ctr">
              <a:defRPr>
                <a:solidFill>
                  <a:srgbClr val="FFFFFF"/>
                </a:solidFill>
              </a:defRPr>
            </a:pPr>
            <a:endParaRPr/>
          </a:p>
        </p:txBody>
      </p:sp>
      <p:pic>
        <p:nvPicPr>
          <p:cNvPr id="7" name="Picture 7" descr="Picture 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37700" y="-39334"/>
            <a:ext cx="2673730" cy="909069"/>
          </a:xfrm>
          <a:prstGeom prst="rect">
            <a:avLst/>
          </a:prstGeom>
          <a:ln w="12700">
            <a:miter lim="400000"/>
          </a:ln>
        </p:spPr>
      </p:pic>
      <p:sp>
        <p:nvSpPr>
          <p:cNvPr id="8"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transition spd="med"/>
  <p:txStyles>
    <p:titleStyle>
      <a:lvl1pPr marL="0" marR="0" indent="0" algn="l" defTabSz="914400" rtl="0" latinLnBrk="0">
        <a:lnSpc>
          <a:spcPct val="90000"/>
        </a:lnSpc>
        <a:spcBef>
          <a:spcPts val="0"/>
        </a:spcBef>
        <a:spcAft>
          <a:spcPts val="0"/>
        </a:spcAft>
        <a:buClrTx/>
        <a:buSzTx/>
        <a:buFontTx/>
        <a:buNone/>
        <a:tabLst/>
        <a:defRPr sz="3200" b="1" i="0" u="none" strike="noStrike" cap="none" spc="0" baseline="0">
          <a:ln>
            <a:noFill/>
          </a:ln>
          <a:solidFill>
            <a:srgbClr val="087AC0"/>
          </a:solidFill>
          <a:uFillTx/>
          <a:latin typeface="Helvetica LT Std Cond"/>
          <a:ea typeface="Helvetica LT Std Cond"/>
          <a:cs typeface="Helvetica LT Std Cond"/>
          <a:sym typeface="Helvetica LT Std Cond"/>
        </a:defRPr>
      </a:lvl1pPr>
      <a:lvl2pPr marL="0" marR="0" indent="0" algn="l" defTabSz="914400" rtl="0" latinLnBrk="0">
        <a:lnSpc>
          <a:spcPct val="90000"/>
        </a:lnSpc>
        <a:spcBef>
          <a:spcPts val="0"/>
        </a:spcBef>
        <a:spcAft>
          <a:spcPts val="0"/>
        </a:spcAft>
        <a:buClrTx/>
        <a:buSzTx/>
        <a:buFontTx/>
        <a:buNone/>
        <a:tabLst/>
        <a:defRPr sz="3200" b="1" i="0" u="none" strike="noStrike" cap="none" spc="0" baseline="0">
          <a:ln>
            <a:noFill/>
          </a:ln>
          <a:solidFill>
            <a:srgbClr val="087AC0"/>
          </a:solidFill>
          <a:uFillTx/>
          <a:latin typeface="Helvetica LT Std Cond"/>
          <a:ea typeface="Helvetica LT Std Cond"/>
          <a:cs typeface="Helvetica LT Std Cond"/>
          <a:sym typeface="Helvetica LT Std Cond"/>
        </a:defRPr>
      </a:lvl2pPr>
      <a:lvl3pPr marL="0" marR="0" indent="0" algn="l" defTabSz="914400" rtl="0" latinLnBrk="0">
        <a:lnSpc>
          <a:spcPct val="90000"/>
        </a:lnSpc>
        <a:spcBef>
          <a:spcPts val="0"/>
        </a:spcBef>
        <a:spcAft>
          <a:spcPts val="0"/>
        </a:spcAft>
        <a:buClrTx/>
        <a:buSzTx/>
        <a:buFontTx/>
        <a:buNone/>
        <a:tabLst/>
        <a:defRPr sz="3200" b="1" i="0" u="none" strike="noStrike" cap="none" spc="0" baseline="0">
          <a:ln>
            <a:noFill/>
          </a:ln>
          <a:solidFill>
            <a:srgbClr val="087AC0"/>
          </a:solidFill>
          <a:uFillTx/>
          <a:latin typeface="Helvetica LT Std Cond"/>
          <a:ea typeface="Helvetica LT Std Cond"/>
          <a:cs typeface="Helvetica LT Std Cond"/>
          <a:sym typeface="Helvetica LT Std Cond"/>
        </a:defRPr>
      </a:lvl3pPr>
      <a:lvl4pPr marL="0" marR="0" indent="0" algn="l" defTabSz="914400" rtl="0" latinLnBrk="0">
        <a:lnSpc>
          <a:spcPct val="90000"/>
        </a:lnSpc>
        <a:spcBef>
          <a:spcPts val="0"/>
        </a:spcBef>
        <a:spcAft>
          <a:spcPts val="0"/>
        </a:spcAft>
        <a:buClrTx/>
        <a:buSzTx/>
        <a:buFontTx/>
        <a:buNone/>
        <a:tabLst/>
        <a:defRPr sz="3200" b="1" i="0" u="none" strike="noStrike" cap="none" spc="0" baseline="0">
          <a:ln>
            <a:noFill/>
          </a:ln>
          <a:solidFill>
            <a:srgbClr val="087AC0"/>
          </a:solidFill>
          <a:uFillTx/>
          <a:latin typeface="Helvetica LT Std Cond"/>
          <a:ea typeface="Helvetica LT Std Cond"/>
          <a:cs typeface="Helvetica LT Std Cond"/>
          <a:sym typeface="Helvetica LT Std Cond"/>
        </a:defRPr>
      </a:lvl4pPr>
      <a:lvl5pPr marL="0" marR="0" indent="0" algn="l" defTabSz="914400" rtl="0" latinLnBrk="0">
        <a:lnSpc>
          <a:spcPct val="90000"/>
        </a:lnSpc>
        <a:spcBef>
          <a:spcPts val="0"/>
        </a:spcBef>
        <a:spcAft>
          <a:spcPts val="0"/>
        </a:spcAft>
        <a:buClrTx/>
        <a:buSzTx/>
        <a:buFontTx/>
        <a:buNone/>
        <a:tabLst/>
        <a:defRPr sz="3200" b="1" i="0" u="none" strike="noStrike" cap="none" spc="0" baseline="0">
          <a:ln>
            <a:noFill/>
          </a:ln>
          <a:solidFill>
            <a:srgbClr val="087AC0"/>
          </a:solidFill>
          <a:uFillTx/>
          <a:latin typeface="Helvetica LT Std Cond"/>
          <a:ea typeface="Helvetica LT Std Cond"/>
          <a:cs typeface="Helvetica LT Std Cond"/>
          <a:sym typeface="Helvetica LT Std Cond"/>
        </a:defRPr>
      </a:lvl5pPr>
      <a:lvl6pPr marL="0" marR="0" indent="0" algn="l" defTabSz="914400" rtl="0" latinLnBrk="0">
        <a:lnSpc>
          <a:spcPct val="90000"/>
        </a:lnSpc>
        <a:spcBef>
          <a:spcPts val="0"/>
        </a:spcBef>
        <a:spcAft>
          <a:spcPts val="0"/>
        </a:spcAft>
        <a:buClrTx/>
        <a:buSzTx/>
        <a:buFontTx/>
        <a:buNone/>
        <a:tabLst/>
        <a:defRPr sz="3200" b="1" i="0" u="none" strike="noStrike" cap="none" spc="0" baseline="0">
          <a:ln>
            <a:noFill/>
          </a:ln>
          <a:solidFill>
            <a:srgbClr val="087AC0"/>
          </a:solidFill>
          <a:uFillTx/>
          <a:latin typeface="Helvetica LT Std Cond"/>
          <a:ea typeface="Helvetica LT Std Cond"/>
          <a:cs typeface="Helvetica LT Std Cond"/>
          <a:sym typeface="Helvetica LT Std Cond"/>
        </a:defRPr>
      </a:lvl6pPr>
      <a:lvl7pPr marL="0" marR="0" indent="0" algn="l" defTabSz="914400" rtl="0" latinLnBrk="0">
        <a:lnSpc>
          <a:spcPct val="90000"/>
        </a:lnSpc>
        <a:spcBef>
          <a:spcPts val="0"/>
        </a:spcBef>
        <a:spcAft>
          <a:spcPts val="0"/>
        </a:spcAft>
        <a:buClrTx/>
        <a:buSzTx/>
        <a:buFontTx/>
        <a:buNone/>
        <a:tabLst/>
        <a:defRPr sz="3200" b="1" i="0" u="none" strike="noStrike" cap="none" spc="0" baseline="0">
          <a:ln>
            <a:noFill/>
          </a:ln>
          <a:solidFill>
            <a:srgbClr val="087AC0"/>
          </a:solidFill>
          <a:uFillTx/>
          <a:latin typeface="Helvetica LT Std Cond"/>
          <a:ea typeface="Helvetica LT Std Cond"/>
          <a:cs typeface="Helvetica LT Std Cond"/>
          <a:sym typeface="Helvetica LT Std Cond"/>
        </a:defRPr>
      </a:lvl7pPr>
      <a:lvl8pPr marL="0" marR="0" indent="0" algn="l" defTabSz="914400" rtl="0" latinLnBrk="0">
        <a:lnSpc>
          <a:spcPct val="90000"/>
        </a:lnSpc>
        <a:spcBef>
          <a:spcPts val="0"/>
        </a:spcBef>
        <a:spcAft>
          <a:spcPts val="0"/>
        </a:spcAft>
        <a:buClrTx/>
        <a:buSzTx/>
        <a:buFontTx/>
        <a:buNone/>
        <a:tabLst/>
        <a:defRPr sz="3200" b="1" i="0" u="none" strike="noStrike" cap="none" spc="0" baseline="0">
          <a:ln>
            <a:noFill/>
          </a:ln>
          <a:solidFill>
            <a:srgbClr val="087AC0"/>
          </a:solidFill>
          <a:uFillTx/>
          <a:latin typeface="Helvetica LT Std Cond"/>
          <a:ea typeface="Helvetica LT Std Cond"/>
          <a:cs typeface="Helvetica LT Std Cond"/>
          <a:sym typeface="Helvetica LT Std Cond"/>
        </a:defRPr>
      </a:lvl8pPr>
      <a:lvl9pPr marL="0" marR="0" indent="0" algn="l" defTabSz="914400" rtl="0" latinLnBrk="0">
        <a:lnSpc>
          <a:spcPct val="90000"/>
        </a:lnSpc>
        <a:spcBef>
          <a:spcPts val="0"/>
        </a:spcBef>
        <a:spcAft>
          <a:spcPts val="0"/>
        </a:spcAft>
        <a:buClrTx/>
        <a:buSzTx/>
        <a:buFontTx/>
        <a:buNone/>
        <a:tabLst/>
        <a:defRPr sz="3200" b="1" i="0" u="none" strike="noStrike" cap="none" spc="0" baseline="0">
          <a:ln>
            <a:noFill/>
          </a:ln>
          <a:solidFill>
            <a:srgbClr val="087AC0"/>
          </a:solidFill>
          <a:uFillTx/>
          <a:latin typeface="Helvetica LT Std Cond"/>
          <a:ea typeface="Helvetica LT Std Cond"/>
          <a:cs typeface="Helvetica LT Std Cond"/>
          <a:sym typeface="Helvetica LT Std Cond"/>
        </a:defRPr>
      </a:lvl9pPr>
    </p:titleStyle>
    <p:bodyStyle>
      <a:lvl1pPr marL="228600" marR="0" indent="-228600" algn="l" defTabSz="914400" rtl="0" latinLnBrk="0">
        <a:lnSpc>
          <a:spcPct val="90000"/>
        </a:lnSpc>
        <a:spcBef>
          <a:spcPts val="1000"/>
        </a:spcBef>
        <a:spcAft>
          <a:spcPts val="0"/>
        </a:spcAft>
        <a:buClr>
          <a:srgbClr val="087AC0"/>
        </a:buClr>
        <a:buSzPct val="100000"/>
        <a:buFontTx/>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
          <a:srgbClr val="087AC0"/>
        </a:buClr>
        <a:buSzPct val="100000"/>
        <a:buFontTx/>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
          <a:srgbClr val="087AC0"/>
        </a:buClr>
        <a:buSzPct val="100000"/>
        <a:buFontTx/>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
          <a:srgbClr val="087AC0"/>
        </a:buClr>
        <a:buSzPct val="100000"/>
        <a:buFontTx/>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
          <a:srgbClr val="087AC0"/>
        </a:buClr>
        <a:buSzPct val="100000"/>
        <a:buFontTx/>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
          <a:srgbClr val="087AC0"/>
        </a:buClr>
        <a:buSzPct val="100000"/>
        <a:buFontTx/>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
          <a:srgbClr val="087AC0"/>
        </a:buClr>
        <a:buSzPct val="100000"/>
        <a:buFontTx/>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
          <a:srgbClr val="087AC0"/>
        </a:buClr>
        <a:buSzPct val="100000"/>
        <a:buFontTx/>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
          <a:srgbClr val="087AC0"/>
        </a:buClr>
        <a:buSzPct val="100000"/>
        <a:buFontTx/>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8.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2"/>
          <p:cNvSpPr txBox="1">
            <a:spLocks noGrp="1"/>
          </p:cNvSpPr>
          <p:nvPr>
            <p:ph type="ctrTitle"/>
          </p:nvPr>
        </p:nvSpPr>
        <p:spPr>
          <a:xfrm>
            <a:off x="431486" y="2763892"/>
            <a:ext cx="6183323" cy="1296001"/>
          </a:xfrm>
          <a:prstGeom prst="rect">
            <a:avLst/>
          </a:prstGeom>
        </p:spPr>
        <p:txBody>
          <a:bodyPr anchor="ctr"/>
          <a:lstStyle/>
          <a:p>
            <a:pPr>
              <a:defRPr sz="3200" b="1">
                <a:latin typeface="Helvetica LT Std Cond"/>
                <a:ea typeface="Helvetica LT Std Cond"/>
                <a:cs typeface="Helvetica LT Std Cond"/>
                <a:sym typeface="Helvetica LT Std Cond"/>
              </a:defRPr>
            </a:pPr>
            <a:r>
              <a:rPr lang="en-IN" dirty="0"/>
              <a:t>Decision Tree</a:t>
            </a:r>
            <a:endParaRPr dirty="0"/>
          </a:p>
        </p:txBody>
      </p:sp>
      <p:sp>
        <p:nvSpPr>
          <p:cNvPr id="73" name="Text Placeholder 3"/>
          <p:cNvSpPr txBox="1">
            <a:spLocks noGrp="1"/>
          </p:cNvSpPr>
          <p:nvPr>
            <p:ph type="subTitle" sz="quarter" idx="1"/>
          </p:nvPr>
        </p:nvSpPr>
        <p:spPr>
          <a:xfrm>
            <a:off x="431486" y="4203932"/>
            <a:ext cx="5257801" cy="1218075"/>
          </a:xfrm>
          <a:prstGeom prst="rect">
            <a:avLst/>
          </a:prstGeom>
        </p:spPr>
        <p:txBody>
          <a:bodyPr/>
          <a:lstStyle/>
          <a:p>
            <a:pPr>
              <a:defRPr>
                <a:latin typeface="Helvetica LT Std Cond"/>
                <a:ea typeface="Helvetica LT Std Cond"/>
                <a:cs typeface="Helvetica LT Std Cond"/>
                <a:sym typeface="Helvetica LT Std Cond"/>
              </a:defRPr>
            </a:pPr>
            <a:r>
              <a:rPr dirty="0"/>
              <a:t>by </a:t>
            </a:r>
          </a:p>
          <a:p>
            <a:pPr>
              <a:defRPr>
                <a:latin typeface="Helvetica LT Std Cond"/>
                <a:ea typeface="Helvetica LT Std Cond"/>
                <a:cs typeface="Helvetica LT Std Cond"/>
                <a:sym typeface="Helvetica LT Std Cond"/>
              </a:defRPr>
            </a:pPr>
            <a:r>
              <a:rPr lang="en-IN" dirty="0"/>
              <a:t>Raghavendra N</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DC04A-7713-874D-9508-99E7A5D8C97D}"/>
              </a:ext>
            </a:extLst>
          </p:cNvPr>
          <p:cNvSpPr>
            <a:spLocks noGrp="1"/>
          </p:cNvSpPr>
          <p:nvPr>
            <p:ph type="title"/>
          </p:nvPr>
        </p:nvSpPr>
        <p:spPr/>
        <p:txBody>
          <a:bodyPr/>
          <a:lstStyle/>
          <a:p>
            <a:r>
              <a:rPr lang="en-US" dirty="0"/>
              <a:t>What is entropy?</a:t>
            </a:r>
          </a:p>
        </p:txBody>
      </p:sp>
      <p:sp>
        <p:nvSpPr>
          <p:cNvPr id="3" name="Text Placeholder 2">
            <a:extLst>
              <a:ext uri="{FF2B5EF4-FFF2-40B4-BE49-F238E27FC236}">
                <a16:creationId xmlns:a16="http://schemas.microsoft.com/office/drawing/2014/main" id="{61F8AFDA-816A-264B-80DF-8DB8E79A7BA9}"/>
              </a:ext>
            </a:extLst>
          </p:cNvPr>
          <p:cNvSpPr>
            <a:spLocks noGrp="1"/>
          </p:cNvSpPr>
          <p:nvPr>
            <p:ph type="body" idx="1"/>
          </p:nvPr>
        </p:nvSpPr>
        <p:spPr/>
        <p:txBody>
          <a:bodyPr/>
          <a:lstStyle/>
          <a:p>
            <a:r>
              <a:rPr lang="en-US" dirty="0"/>
              <a:t>Entropy is defined as the measure of randomness or unpredictability of the dataset</a:t>
            </a:r>
          </a:p>
          <a:p>
            <a:r>
              <a:rPr lang="en-US" dirty="0"/>
              <a:t>Decision tree is built from root node and involves partitioning the data into subsets that contain instances with similar values</a:t>
            </a:r>
          </a:p>
          <a:p>
            <a:r>
              <a:rPr lang="en-US" dirty="0"/>
              <a:t>After every split the entropy decreases.</a:t>
            </a:r>
          </a:p>
          <a:p>
            <a:r>
              <a:rPr lang="en-US" dirty="0"/>
              <a:t>If the sample is completely homogenous then entropy is zero and if the sample is equally divided then entropy is one</a:t>
            </a:r>
          </a:p>
          <a:p>
            <a:endParaRPr lang="en-US" dirty="0"/>
          </a:p>
          <a:p>
            <a:endParaRPr lang="en-US" dirty="0"/>
          </a:p>
        </p:txBody>
      </p:sp>
    </p:spTree>
    <p:extLst>
      <p:ext uri="{BB962C8B-B14F-4D97-AF65-F5344CB8AC3E}">
        <p14:creationId xmlns:p14="http://schemas.microsoft.com/office/powerpoint/2010/main" val="63039639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409A-6962-FC4A-9D5D-501B2391B3EF}"/>
              </a:ext>
            </a:extLst>
          </p:cNvPr>
          <p:cNvSpPr>
            <a:spLocks noGrp="1"/>
          </p:cNvSpPr>
          <p:nvPr>
            <p:ph type="title"/>
          </p:nvPr>
        </p:nvSpPr>
        <p:spPr/>
        <p:txBody>
          <a:bodyPr/>
          <a:lstStyle/>
          <a:p>
            <a:r>
              <a:rPr lang="en-US" dirty="0"/>
              <a:t>Understanding Entropy</a:t>
            </a:r>
          </a:p>
        </p:txBody>
      </p:sp>
      <p:sp>
        <p:nvSpPr>
          <p:cNvPr id="33" name="Rectangle 32">
            <a:extLst>
              <a:ext uri="{FF2B5EF4-FFF2-40B4-BE49-F238E27FC236}">
                <a16:creationId xmlns:a16="http://schemas.microsoft.com/office/drawing/2014/main" id="{5B69A369-E4DF-2C4F-A54E-6FD20FD378DA}"/>
              </a:ext>
            </a:extLst>
          </p:cNvPr>
          <p:cNvSpPr/>
          <p:nvPr/>
        </p:nvSpPr>
        <p:spPr>
          <a:xfrm>
            <a:off x="4250872" y="1717993"/>
            <a:ext cx="3243942" cy="140425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34" name="Picture 33">
            <a:extLst>
              <a:ext uri="{FF2B5EF4-FFF2-40B4-BE49-F238E27FC236}">
                <a16:creationId xmlns:a16="http://schemas.microsoft.com/office/drawing/2014/main" id="{B90325B6-7618-6E45-A723-D71F0D1D4C8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39607" y="1717993"/>
            <a:ext cx="292100" cy="406400"/>
          </a:xfrm>
          <a:prstGeom prst="rect">
            <a:avLst/>
          </a:prstGeom>
        </p:spPr>
      </p:pic>
      <p:pic>
        <p:nvPicPr>
          <p:cNvPr id="35" name="Picture 34">
            <a:extLst>
              <a:ext uri="{FF2B5EF4-FFF2-40B4-BE49-F238E27FC236}">
                <a16:creationId xmlns:a16="http://schemas.microsoft.com/office/drawing/2014/main" id="{BC1FC97C-33BC-BB40-86A3-5C753E6BE36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20443" y="1717993"/>
            <a:ext cx="228600" cy="419100"/>
          </a:xfrm>
          <a:prstGeom prst="rect">
            <a:avLst/>
          </a:prstGeom>
        </p:spPr>
      </p:pic>
      <p:pic>
        <p:nvPicPr>
          <p:cNvPr id="36" name="Picture 35">
            <a:extLst>
              <a:ext uri="{FF2B5EF4-FFF2-40B4-BE49-F238E27FC236}">
                <a16:creationId xmlns:a16="http://schemas.microsoft.com/office/drawing/2014/main" id="{1FC97C13-D95F-5344-998B-FDAB07187D7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92007" y="1870393"/>
            <a:ext cx="292100" cy="406400"/>
          </a:xfrm>
          <a:prstGeom prst="rect">
            <a:avLst/>
          </a:prstGeom>
        </p:spPr>
      </p:pic>
      <p:pic>
        <p:nvPicPr>
          <p:cNvPr id="37" name="Picture 36">
            <a:extLst>
              <a:ext uri="{FF2B5EF4-FFF2-40B4-BE49-F238E27FC236}">
                <a16:creationId xmlns:a16="http://schemas.microsoft.com/office/drawing/2014/main" id="{7E6AF569-763D-3C4F-92E4-BC210B62737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44407" y="2022793"/>
            <a:ext cx="292100" cy="406400"/>
          </a:xfrm>
          <a:prstGeom prst="rect">
            <a:avLst/>
          </a:prstGeom>
        </p:spPr>
      </p:pic>
      <p:pic>
        <p:nvPicPr>
          <p:cNvPr id="38" name="Picture 37">
            <a:extLst>
              <a:ext uri="{FF2B5EF4-FFF2-40B4-BE49-F238E27FC236}">
                <a16:creationId xmlns:a16="http://schemas.microsoft.com/office/drawing/2014/main" id="{8E541BDB-2628-5349-8615-3DFC7A382D9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96807" y="2175193"/>
            <a:ext cx="292100" cy="406400"/>
          </a:xfrm>
          <a:prstGeom prst="rect">
            <a:avLst/>
          </a:prstGeom>
        </p:spPr>
      </p:pic>
      <p:pic>
        <p:nvPicPr>
          <p:cNvPr id="39" name="Picture 38">
            <a:extLst>
              <a:ext uri="{FF2B5EF4-FFF2-40B4-BE49-F238E27FC236}">
                <a16:creationId xmlns:a16="http://schemas.microsoft.com/office/drawing/2014/main" id="{B2A96CAE-12A9-6748-98BA-E9B39B83051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49207" y="2327593"/>
            <a:ext cx="292100" cy="406400"/>
          </a:xfrm>
          <a:prstGeom prst="rect">
            <a:avLst/>
          </a:prstGeom>
        </p:spPr>
      </p:pic>
      <p:pic>
        <p:nvPicPr>
          <p:cNvPr id="40" name="Picture 39">
            <a:extLst>
              <a:ext uri="{FF2B5EF4-FFF2-40B4-BE49-F238E27FC236}">
                <a16:creationId xmlns:a16="http://schemas.microsoft.com/office/drawing/2014/main" id="{3559DCB8-18D9-4E40-B20B-754D3D6E979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01607" y="2479993"/>
            <a:ext cx="292100" cy="406400"/>
          </a:xfrm>
          <a:prstGeom prst="rect">
            <a:avLst/>
          </a:prstGeom>
        </p:spPr>
      </p:pic>
      <p:pic>
        <p:nvPicPr>
          <p:cNvPr id="41" name="Picture 40">
            <a:extLst>
              <a:ext uri="{FF2B5EF4-FFF2-40B4-BE49-F238E27FC236}">
                <a16:creationId xmlns:a16="http://schemas.microsoft.com/office/drawing/2014/main" id="{A6522A7C-5A84-5E43-8B23-F2E45017F89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72843" y="1870393"/>
            <a:ext cx="228600" cy="419100"/>
          </a:xfrm>
          <a:prstGeom prst="rect">
            <a:avLst/>
          </a:prstGeom>
        </p:spPr>
      </p:pic>
      <p:pic>
        <p:nvPicPr>
          <p:cNvPr id="42" name="Picture 41">
            <a:extLst>
              <a:ext uri="{FF2B5EF4-FFF2-40B4-BE49-F238E27FC236}">
                <a16:creationId xmlns:a16="http://schemas.microsoft.com/office/drawing/2014/main" id="{F9350D69-C9CD-6742-BB33-188696660BB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25243" y="2022793"/>
            <a:ext cx="228600" cy="419100"/>
          </a:xfrm>
          <a:prstGeom prst="rect">
            <a:avLst/>
          </a:prstGeom>
        </p:spPr>
      </p:pic>
      <p:pic>
        <p:nvPicPr>
          <p:cNvPr id="43" name="Picture 42">
            <a:extLst>
              <a:ext uri="{FF2B5EF4-FFF2-40B4-BE49-F238E27FC236}">
                <a16:creationId xmlns:a16="http://schemas.microsoft.com/office/drawing/2014/main" id="{DD887914-BE30-B347-A5F6-6899B2E7360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77643" y="2175193"/>
            <a:ext cx="228600" cy="419100"/>
          </a:xfrm>
          <a:prstGeom prst="rect">
            <a:avLst/>
          </a:prstGeom>
        </p:spPr>
      </p:pic>
      <p:pic>
        <p:nvPicPr>
          <p:cNvPr id="44" name="Picture 43">
            <a:extLst>
              <a:ext uri="{FF2B5EF4-FFF2-40B4-BE49-F238E27FC236}">
                <a16:creationId xmlns:a16="http://schemas.microsoft.com/office/drawing/2014/main" id="{385AAB1E-FEE7-F34D-84F6-1B9A65E61C2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30043" y="2327593"/>
            <a:ext cx="228600" cy="419100"/>
          </a:xfrm>
          <a:prstGeom prst="rect">
            <a:avLst/>
          </a:prstGeom>
        </p:spPr>
      </p:pic>
      <p:pic>
        <p:nvPicPr>
          <p:cNvPr id="45" name="Picture 44">
            <a:extLst>
              <a:ext uri="{FF2B5EF4-FFF2-40B4-BE49-F238E27FC236}">
                <a16:creationId xmlns:a16="http://schemas.microsoft.com/office/drawing/2014/main" id="{D90A04F3-9E88-E14D-A2AE-EDB7935F673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82443" y="2479993"/>
            <a:ext cx="228600" cy="419100"/>
          </a:xfrm>
          <a:prstGeom prst="rect">
            <a:avLst/>
          </a:prstGeom>
        </p:spPr>
      </p:pic>
      <p:sp>
        <p:nvSpPr>
          <p:cNvPr id="46" name="Rectangle 45">
            <a:extLst>
              <a:ext uri="{FF2B5EF4-FFF2-40B4-BE49-F238E27FC236}">
                <a16:creationId xmlns:a16="http://schemas.microsoft.com/office/drawing/2014/main" id="{C6895EF0-8750-6E44-99AF-A85B50F76575}"/>
              </a:ext>
            </a:extLst>
          </p:cNvPr>
          <p:cNvSpPr/>
          <p:nvPr/>
        </p:nvSpPr>
        <p:spPr>
          <a:xfrm>
            <a:off x="7598303" y="2234558"/>
            <a:ext cx="3995509"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6 Apples and 6 Oranges </a:t>
            </a:r>
            <a:r>
              <a:rPr lang="en-US" dirty="0">
                <a:sym typeface="Wingdings" pitchFamily="2" charset="2"/>
              </a:rPr>
              <a:t> Entropy  = 1</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48" name="Straight Arrow Connector 47">
            <a:extLst>
              <a:ext uri="{FF2B5EF4-FFF2-40B4-BE49-F238E27FC236}">
                <a16:creationId xmlns:a16="http://schemas.microsoft.com/office/drawing/2014/main" id="{D3CCAC9F-CF47-7B47-98BF-16589364999B}"/>
              </a:ext>
            </a:extLst>
          </p:cNvPr>
          <p:cNvCxnSpPr/>
          <p:nvPr/>
        </p:nvCxnSpPr>
        <p:spPr>
          <a:xfrm flipH="1">
            <a:off x="2759529" y="3122251"/>
            <a:ext cx="2829378" cy="1711006"/>
          </a:xfrm>
          <a:prstGeom prst="straightConnector1">
            <a:avLst/>
          </a:prstGeom>
          <a:noFill/>
          <a:ln w="47625"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a:extLst>
              <a:ext uri="{FF2B5EF4-FFF2-40B4-BE49-F238E27FC236}">
                <a16:creationId xmlns:a16="http://schemas.microsoft.com/office/drawing/2014/main" id="{CA59D059-C96D-2B47-90DD-8C60C539EA47}"/>
              </a:ext>
            </a:extLst>
          </p:cNvPr>
          <p:cNvCxnSpPr>
            <a:cxnSpLocks/>
            <a:endCxn id="55" idx="0"/>
          </p:cNvCxnSpPr>
          <p:nvPr/>
        </p:nvCxnSpPr>
        <p:spPr>
          <a:xfrm>
            <a:off x="5588907" y="3107833"/>
            <a:ext cx="2319490" cy="1778681"/>
          </a:xfrm>
          <a:prstGeom prst="straightConnector1">
            <a:avLst/>
          </a:prstGeom>
          <a:noFill/>
          <a:ln w="47625"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53" name="Rectangle 52">
            <a:extLst>
              <a:ext uri="{FF2B5EF4-FFF2-40B4-BE49-F238E27FC236}">
                <a16:creationId xmlns:a16="http://schemas.microsoft.com/office/drawing/2014/main" id="{7F286962-259A-3B49-80AA-1945C370BFBB}"/>
              </a:ext>
            </a:extLst>
          </p:cNvPr>
          <p:cNvSpPr/>
          <p:nvPr/>
        </p:nvSpPr>
        <p:spPr>
          <a:xfrm>
            <a:off x="1699081" y="4811055"/>
            <a:ext cx="3243942" cy="1404258"/>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5" name="Rectangle 54">
            <a:extLst>
              <a:ext uri="{FF2B5EF4-FFF2-40B4-BE49-F238E27FC236}">
                <a16:creationId xmlns:a16="http://schemas.microsoft.com/office/drawing/2014/main" id="{368B50D4-82F1-2D4C-BAAD-785AAC7014EF}"/>
              </a:ext>
            </a:extLst>
          </p:cNvPr>
          <p:cNvSpPr/>
          <p:nvPr/>
        </p:nvSpPr>
        <p:spPr>
          <a:xfrm>
            <a:off x="6286426" y="4886514"/>
            <a:ext cx="3243942" cy="1404258"/>
          </a:xfrm>
          <a:prstGeom prst="rect">
            <a:avLst/>
          </a:prstGeom>
          <a:ln/>
        </p:spPr>
        <p:style>
          <a:lnRef idx="0">
            <a:schemeClr val="accent2"/>
          </a:lnRef>
          <a:fillRef idx="3">
            <a:schemeClr val="accent2"/>
          </a:fillRef>
          <a:effectRef idx="3">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76" name="Picture 75">
            <a:extLst>
              <a:ext uri="{FF2B5EF4-FFF2-40B4-BE49-F238E27FC236}">
                <a16:creationId xmlns:a16="http://schemas.microsoft.com/office/drawing/2014/main" id="{171604D2-51DC-464E-93BC-4AA19CDF6C6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70415" y="4942854"/>
            <a:ext cx="292100" cy="406400"/>
          </a:xfrm>
          <a:prstGeom prst="rect">
            <a:avLst/>
          </a:prstGeom>
        </p:spPr>
      </p:pic>
      <p:pic>
        <p:nvPicPr>
          <p:cNvPr id="77" name="Picture 76">
            <a:extLst>
              <a:ext uri="{FF2B5EF4-FFF2-40B4-BE49-F238E27FC236}">
                <a16:creationId xmlns:a16="http://schemas.microsoft.com/office/drawing/2014/main" id="{1A660A01-F80F-F846-A814-0301CEDAEE6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22815" y="5095254"/>
            <a:ext cx="292100" cy="406400"/>
          </a:xfrm>
          <a:prstGeom prst="rect">
            <a:avLst/>
          </a:prstGeom>
        </p:spPr>
      </p:pic>
      <p:pic>
        <p:nvPicPr>
          <p:cNvPr id="78" name="Picture 77">
            <a:extLst>
              <a:ext uri="{FF2B5EF4-FFF2-40B4-BE49-F238E27FC236}">
                <a16:creationId xmlns:a16="http://schemas.microsoft.com/office/drawing/2014/main" id="{6172D730-96E3-544A-B715-BAC7CFE285F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75215" y="5247654"/>
            <a:ext cx="292100" cy="406400"/>
          </a:xfrm>
          <a:prstGeom prst="rect">
            <a:avLst/>
          </a:prstGeom>
        </p:spPr>
      </p:pic>
      <p:pic>
        <p:nvPicPr>
          <p:cNvPr id="79" name="Picture 78">
            <a:extLst>
              <a:ext uri="{FF2B5EF4-FFF2-40B4-BE49-F238E27FC236}">
                <a16:creationId xmlns:a16="http://schemas.microsoft.com/office/drawing/2014/main" id="{BF114AF2-4D6D-6547-919F-2CE738C0561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27615" y="5400054"/>
            <a:ext cx="292100" cy="406400"/>
          </a:xfrm>
          <a:prstGeom prst="rect">
            <a:avLst/>
          </a:prstGeom>
        </p:spPr>
      </p:pic>
      <p:pic>
        <p:nvPicPr>
          <p:cNvPr id="80" name="Picture 79">
            <a:extLst>
              <a:ext uri="{FF2B5EF4-FFF2-40B4-BE49-F238E27FC236}">
                <a16:creationId xmlns:a16="http://schemas.microsoft.com/office/drawing/2014/main" id="{66E1EFA2-3624-4142-9222-576F2EB2FEC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80015" y="5552454"/>
            <a:ext cx="292100" cy="406400"/>
          </a:xfrm>
          <a:prstGeom prst="rect">
            <a:avLst/>
          </a:prstGeom>
        </p:spPr>
      </p:pic>
      <p:pic>
        <p:nvPicPr>
          <p:cNvPr id="81" name="Picture 80">
            <a:extLst>
              <a:ext uri="{FF2B5EF4-FFF2-40B4-BE49-F238E27FC236}">
                <a16:creationId xmlns:a16="http://schemas.microsoft.com/office/drawing/2014/main" id="{247D4F31-1BCD-6347-87DC-17A33E17C02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532415" y="5704854"/>
            <a:ext cx="292100" cy="406400"/>
          </a:xfrm>
          <a:prstGeom prst="rect">
            <a:avLst/>
          </a:prstGeom>
        </p:spPr>
      </p:pic>
      <p:pic>
        <p:nvPicPr>
          <p:cNvPr id="85" name="Picture 84">
            <a:extLst>
              <a:ext uri="{FF2B5EF4-FFF2-40B4-BE49-F238E27FC236}">
                <a16:creationId xmlns:a16="http://schemas.microsoft.com/office/drawing/2014/main" id="{BFB51A8B-7B92-0E4B-9C3E-367AB9B848C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09757" y="5031405"/>
            <a:ext cx="228600" cy="419100"/>
          </a:xfrm>
          <a:prstGeom prst="rect">
            <a:avLst/>
          </a:prstGeom>
        </p:spPr>
      </p:pic>
      <p:pic>
        <p:nvPicPr>
          <p:cNvPr id="86" name="Picture 85">
            <a:extLst>
              <a:ext uri="{FF2B5EF4-FFF2-40B4-BE49-F238E27FC236}">
                <a16:creationId xmlns:a16="http://schemas.microsoft.com/office/drawing/2014/main" id="{9E74668F-B4C4-F24C-BBC5-155CFD1783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62157" y="5183805"/>
            <a:ext cx="228600" cy="419100"/>
          </a:xfrm>
          <a:prstGeom prst="rect">
            <a:avLst/>
          </a:prstGeom>
        </p:spPr>
      </p:pic>
      <p:pic>
        <p:nvPicPr>
          <p:cNvPr id="87" name="Picture 86">
            <a:extLst>
              <a:ext uri="{FF2B5EF4-FFF2-40B4-BE49-F238E27FC236}">
                <a16:creationId xmlns:a16="http://schemas.microsoft.com/office/drawing/2014/main" id="{E3E10BF6-D465-6746-BC48-1B08FF4A73D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14557" y="5336205"/>
            <a:ext cx="228600" cy="419100"/>
          </a:xfrm>
          <a:prstGeom prst="rect">
            <a:avLst/>
          </a:prstGeom>
        </p:spPr>
      </p:pic>
      <p:pic>
        <p:nvPicPr>
          <p:cNvPr id="88" name="Picture 87">
            <a:extLst>
              <a:ext uri="{FF2B5EF4-FFF2-40B4-BE49-F238E27FC236}">
                <a16:creationId xmlns:a16="http://schemas.microsoft.com/office/drawing/2014/main" id="{C2DCE8C2-9E87-084A-BDD8-188C489CA3C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66957" y="5488605"/>
            <a:ext cx="228600" cy="419100"/>
          </a:xfrm>
          <a:prstGeom prst="rect">
            <a:avLst/>
          </a:prstGeom>
        </p:spPr>
      </p:pic>
      <p:pic>
        <p:nvPicPr>
          <p:cNvPr id="89" name="Picture 88">
            <a:extLst>
              <a:ext uri="{FF2B5EF4-FFF2-40B4-BE49-F238E27FC236}">
                <a16:creationId xmlns:a16="http://schemas.microsoft.com/office/drawing/2014/main" id="{C7104872-408C-584E-B204-B7DA549728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19357" y="5641005"/>
            <a:ext cx="228600" cy="419100"/>
          </a:xfrm>
          <a:prstGeom prst="rect">
            <a:avLst/>
          </a:prstGeom>
        </p:spPr>
      </p:pic>
      <p:pic>
        <p:nvPicPr>
          <p:cNvPr id="90" name="Picture 89">
            <a:extLst>
              <a:ext uri="{FF2B5EF4-FFF2-40B4-BE49-F238E27FC236}">
                <a16:creationId xmlns:a16="http://schemas.microsoft.com/office/drawing/2014/main" id="{3980BA83-C37D-5040-BDC7-C8A63745ABE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71757" y="5793405"/>
            <a:ext cx="228600" cy="419100"/>
          </a:xfrm>
          <a:prstGeom prst="rect">
            <a:avLst/>
          </a:prstGeom>
        </p:spPr>
      </p:pic>
      <p:sp>
        <p:nvSpPr>
          <p:cNvPr id="91" name="Rectangle 90">
            <a:extLst>
              <a:ext uri="{FF2B5EF4-FFF2-40B4-BE49-F238E27FC236}">
                <a16:creationId xmlns:a16="http://schemas.microsoft.com/office/drawing/2014/main" id="{AE5973EB-3607-E943-922D-1C64E46D1143}"/>
              </a:ext>
            </a:extLst>
          </p:cNvPr>
          <p:cNvSpPr/>
          <p:nvPr/>
        </p:nvSpPr>
        <p:spPr>
          <a:xfrm>
            <a:off x="9481951" y="4512481"/>
            <a:ext cx="2491919"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6 Oranges </a:t>
            </a:r>
            <a:r>
              <a:rPr lang="en-US" dirty="0">
                <a:sym typeface="Wingdings" pitchFamily="2" charset="2"/>
              </a:rPr>
              <a:t> Entropy  = 0</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2" name="Rectangle 91">
            <a:extLst>
              <a:ext uri="{FF2B5EF4-FFF2-40B4-BE49-F238E27FC236}">
                <a16:creationId xmlns:a16="http://schemas.microsoft.com/office/drawing/2014/main" id="{D8759630-92F3-3D48-9EFF-C9ECAC62A0DC}"/>
              </a:ext>
            </a:extLst>
          </p:cNvPr>
          <p:cNvSpPr/>
          <p:nvPr/>
        </p:nvSpPr>
        <p:spPr>
          <a:xfrm>
            <a:off x="440039" y="4027328"/>
            <a:ext cx="2491919"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6 Apples </a:t>
            </a:r>
            <a:r>
              <a:rPr lang="en-US" dirty="0">
                <a:sym typeface="Wingdings" pitchFamily="2" charset="2"/>
              </a:rPr>
              <a:t> Entropy  = 0</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28614286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C9AD-43B0-3C4E-B1C2-C8BFFB4A96DE}"/>
              </a:ext>
            </a:extLst>
          </p:cNvPr>
          <p:cNvSpPr>
            <a:spLocks noGrp="1"/>
          </p:cNvSpPr>
          <p:nvPr>
            <p:ph type="title"/>
          </p:nvPr>
        </p:nvSpPr>
        <p:spPr/>
        <p:txBody>
          <a:bodyPr/>
          <a:lstStyle/>
          <a:p>
            <a:r>
              <a:rPr lang="en-US" dirty="0"/>
              <a:t>Understanding Entropy</a:t>
            </a:r>
          </a:p>
        </p:txBody>
      </p:sp>
      <p:sp>
        <p:nvSpPr>
          <p:cNvPr id="3" name="Text Placeholder 2">
            <a:extLst>
              <a:ext uri="{FF2B5EF4-FFF2-40B4-BE49-F238E27FC236}">
                <a16:creationId xmlns:a16="http://schemas.microsoft.com/office/drawing/2014/main" id="{C2E542CE-D194-BD4A-97F5-28273930779E}"/>
              </a:ext>
            </a:extLst>
          </p:cNvPr>
          <p:cNvSpPr>
            <a:spLocks noGrp="1"/>
          </p:cNvSpPr>
          <p:nvPr>
            <p:ph type="body" idx="1"/>
          </p:nvPr>
        </p:nvSpPr>
        <p:spPr>
          <a:xfrm>
            <a:off x="1466850" y="4795165"/>
            <a:ext cx="9914164" cy="1703605"/>
          </a:xfrm>
        </p:spPr>
        <p:txBody>
          <a:bodyPr>
            <a:normAutofit/>
          </a:bodyPr>
          <a:lstStyle/>
          <a:p>
            <a:pPr marL="0" indent="0">
              <a:buNone/>
            </a:pPr>
            <a:r>
              <a:rPr lang="en-IN" dirty="0"/>
              <a:t>In the initial dataset the fruits(apple and mango) are mixed up. The dataset is said to have a high entropy. </a:t>
            </a:r>
          </a:p>
        </p:txBody>
      </p:sp>
      <p:pic>
        <p:nvPicPr>
          <p:cNvPr id="5" name="Picture 4">
            <a:extLst>
              <a:ext uri="{FF2B5EF4-FFF2-40B4-BE49-F238E27FC236}">
                <a16:creationId xmlns:a16="http://schemas.microsoft.com/office/drawing/2014/main" id="{677CB481-74A7-1747-9A2D-34326C5F226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63938" y="1033606"/>
            <a:ext cx="7249886" cy="3387353"/>
          </a:xfrm>
          <a:prstGeom prst="rect">
            <a:avLst/>
          </a:prstGeom>
        </p:spPr>
      </p:pic>
    </p:spTree>
    <p:extLst>
      <p:ext uri="{BB962C8B-B14F-4D97-AF65-F5344CB8AC3E}">
        <p14:creationId xmlns:p14="http://schemas.microsoft.com/office/powerpoint/2010/main" val="256301808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C9AD-43B0-3C4E-B1C2-C8BFFB4A96DE}"/>
              </a:ext>
            </a:extLst>
          </p:cNvPr>
          <p:cNvSpPr>
            <a:spLocks noGrp="1"/>
          </p:cNvSpPr>
          <p:nvPr>
            <p:ph type="title"/>
          </p:nvPr>
        </p:nvSpPr>
        <p:spPr/>
        <p:txBody>
          <a:bodyPr/>
          <a:lstStyle/>
          <a:p>
            <a:r>
              <a:rPr lang="en-US" dirty="0"/>
              <a:t>Understanding Entropy</a:t>
            </a:r>
          </a:p>
        </p:txBody>
      </p:sp>
      <p:sp>
        <p:nvSpPr>
          <p:cNvPr id="3" name="Text Placeholder 2">
            <a:extLst>
              <a:ext uri="{FF2B5EF4-FFF2-40B4-BE49-F238E27FC236}">
                <a16:creationId xmlns:a16="http://schemas.microsoft.com/office/drawing/2014/main" id="{C2E542CE-D194-BD4A-97F5-28273930779E}"/>
              </a:ext>
            </a:extLst>
          </p:cNvPr>
          <p:cNvSpPr>
            <a:spLocks noGrp="1"/>
          </p:cNvSpPr>
          <p:nvPr>
            <p:ph type="body" idx="1"/>
          </p:nvPr>
        </p:nvSpPr>
        <p:spPr>
          <a:xfrm>
            <a:off x="1466850" y="4795165"/>
            <a:ext cx="9914164" cy="1703605"/>
          </a:xfrm>
        </p:spPr>
        <p:txBody>
          <a:bodyPr>
            <a:normAutofit/>
          </a:bodyPr>
          <a:lstStyle/>
          <a:p>
            <a:pPr marL="0" indent="0">
              <a:buNone/>
            </a:pPr>
            <a:r>
              <a:rPr lang="en-IN" dirty="0"/>
              <a:t>When the dataset is split, the resulting datasets are less random than the previous one. Hence, the entropy has decreased.</a:t>
            </a:r>
            <a:endParaRPr lang="en-US" dirty="0"/>
          </a:p>
          <a:p>
            <a:pPr marL="0" indent="0">
              <a:buNone/>
            </a:pPr>
            <a:r>
              <a:rPr lang="en-US" dirty="0"/>
              <a:t>Continue to split the dataset till Entropy is Zero</a:t>
            </a:r>
            <a:endParaRPr lang="en-IN" dirty="0"/>
          </a:p>
        </p:txBody>
      </p:sp>
      <p:pic>
        <p:nvPicPr>
          <p:cNvPr id="5" name="Picture 4">
            <a:extLst>
              <a:ext uri="{FF2B5EF4-FFF2-40B4-BE49-F238E27FC236}">
                <a16:creationId xmlns:a16="http://schemas.microsoft.com/office/drawing/2014/main" id="{677CB481-74A7-1747-9A2D-34326C5F226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63938" y="1033606"/>
            <a:ext cx="7249886" cy="3387353"/>
          </a:xfrm>
          <a:prstGeom prst="rect">
            <a:avLst/>
          </a:prstGeom>
        </p:spPr>
      </p:pic>
    </p:spTree>
    <p:extLst>
      <p:ext uri="{BB962C8B-B14F-4D97-AF65-F5344CB8AC3E}">
        <p14:creationId xmlns:p14="http://schemas.microsoft.com/office/powerpoint/2010/main" val="259428517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C9AD-43B0-3C4E-B1C2-C8BFFB4A96DE}"/>
              </a:ext>
            </a:extLst>
          </p:cNvPr>
          <p:cNvSpPr>
            <a:spLocks noGrp="1"/>
          </p:cNvSpPr>
          <p:nvPr>
            <p:ph type="title"/>
          </p:nvPr>
        </p:nvSpPr>
        <p:spPr/>
        <p:txBody>
          <a:bodyPr/>
          <a:lstStyle/>
          <a:p>
            <a:r>
              <a:rPr lang="en-US" dirty="0"/>
              <a:t>Understanding Entropy and Information Gain</a:t>
            </a:r>
          </a:p>
        </p:txBody>
      </p:sp>
      <p:sp>
        <p:nvSpPr>
          <p:cNvPr id="3" name="Text Placeholder 2">
            <a:extLst>
              <a:ext uri="{FF2B5EF4-FFF2-40B4-BE49-F238E27FC236}">
                <a16:creationId xmlns:a16="http://schemas.microsoft.com/office/drawing/2014/main" id="{C2E542CE-D194-BD4A-97F5-28273930779E}"/>
              </a:ext>
            </a:extLst>
          </p:cNvPr>
          <p:cNvSpPr>
            <a:spLocks noGrp="1"/>
          </p:cNvSpPr>
          <p:nvPr>
            <p:ph type="body" idx="1"/>
          </p:nvPr>
        </p:nvSpPr>
        <p:spPr>
          <a:xfrm>
            <a:off x="896471" y="4795165"/>
            <a:ext cx="10664157" cy="1862810"/>
          </a:xfrm>
        </p:spPr>
        <p:txBody>
          <a:bodyPr>
            <a:normAutofit lnSpcReduction="10000"/>
          </a:bodyPr>
          <a:lstStyle/>
          <a:p>
            <a:pPr marL="0" indent="0">
              <a:buNone/>
            </a:pPr>
            <a:r>
              <a:rPr lang="en-IN" dirty="0"/>
              <a:t>Entropy of each of the divided set is subtracted from the Original entropy before splitting to obtain Information Gain</a:t>
            </a:r>
          </a:p>
          <a:p>
            <a:pPr marL="0" indent="0">
              <a:buNone/>
            </a:pPr>
            <a:r>
              <a:rPr lang="en-IN" dirty="0"/>
              <a:t>IG(Set1) = Original Entropy Before split – Entropy(Set1)</a:t>
            </a:r>
          </a:p>
          <a:p>
            <a:pPr marL="0" indent="0">
              <a:buNone/>
            </a:pPr>
            <a:r>
              <a:rPr lang="en-IN" dirty="0"/>
              <a:t>IG(Set2) = Original Entropy Before split – Entropy(Set2)</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677CB481-74A7-1747-9A2D-34326C5F226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63938" y="1033606"/>
            <a:ext cx="7249886" cy="3387353"/>
          </a:xfrm>
          <a:prstGeom prst="rect">
            <a:avLst/>
          </a:prstGeom>
        </p:spPr>
      </p:pic>
    </p:spTree>
    <p:extLst>
      <p:ext uri="{BB962C8B-B14F-4D97-AF65-F5344CB8AC3E}">
        <p14:creationId xmlns:p14="http://schemas.microsoft.com/office/powerpoint/2010/main" val="262442591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3A0CF-AD37-3A46-A8C4-B57DD1F25D31}"/>
              </a:ext>
            </a:extLst>
          </p:cNvPr>
          <p:cNvSpPr>
            <a:spLocks noGrp="1"/>
          </p:cNvSpPr>
          <p:nvPr>
            <p:ph type="title"/>
          </p:nvPr>
        </p:nvSpPr>
        <p:spPr/>
        <p:txBody>
          <a:bodyPr/>
          <a:lstStyle/>
          <a:p>
            <a:r>
              <a:rPr lang="en-US" dirty="0"/>
              <a:t>Computing Entropy for outcome variable</a:t>
            </a:r>
          </a:p>
        </p:txBody>
      </p:sp>
      <p:sp>
        <p:nvSpPr>
          <p:cNvPr id="3" name="Text Placeholder 2">
            <a:extLst>
              <a:ext uri="{FF2B5EF4-FFF2-40B4-BE49-F238E27FC236}">
                <a16:creationId xmlns:a16="http://schemas.microsoft.com/office/drawing/2014/main" id="{D91ECCB2-9A9E-E64A-91AF-F2091B0E7B70}"/>
              </a:ext>
            </a:extLst>
          </p:cNvPr>
          <p:cNvSpPr>
            <a:spLocks noGrp="1"/>
          </p:cNvSpPr>
          <p:nvPr>
            <p:ph type="body" idx="1"/>
          </p:nvPr>
        </p:nvSpPr>
        <p:spPr/>
        <p:txBody>
          <a:bodyPr/>
          <a:lstStyle/>
          <a:p>
            <a:r>
              <a:rPr lang="en-US" dirty="0"/>
              <a:t>Entropy for any given variable is calculated using the below formula with the help of the frequency table</a:t>
            </a:r>
          </a:p>
          <a:p>
            <a:r>
              <a:rPr lang="en-US" dirty="0"/>
              <a:t>At the start of splitting a features to a form a tree, Entropy is calculated for the target variable as shown below</a:t>
            </a:r>
          </a:p>
          <a:p>
            <a:endParaRPr lang="en-US" dirty="0"/>
          </a:p>
          <a:p>
            <a:pPr lvl="1"/>
            <a:endParaRPr lang="en-US" dirty="0"/>
          </a:p>
        </p:txBody>
      </p:sp>
      <p:pic>
        <p:nvPicPr>
          <p:cNvPr id="10" name="Picture 9">
            <a:extLst>
              <a:ext uri="{FF2B5EF4-FFF2-40B4-BE49-F238E27FC236}">
                <a16:creationId xmlns:a16="http://schemas.microsoft.com/office/drawing/2014/main" id="{963DBF68-EF5B-2040-AD32-DC140A006CE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5362" y="4059171"/>
            <a:ext cx="4668233" cy="2410867"/>
          </a:xfrm>
          <a:prstGeom prst="rect">
            <a:avLst/>
          </a:prstGeom>
        </p:spPr>
      </p:pic>
      <p:pic>
        <p:nvPicPr>
          <p:cNvPr id="11" name="Picture 10">
            <a:extLst>
              <a:ext uri="{FF2B5EF4-FFF2-40B4-BE49-F238E27FC236}">
                <a16:creationId xmlns:a16="http://schemas.microsoft.com/office/drawing/2014/main" id="{9EDE2485-A498-E943-9B76-31BD5BA49CC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667439" y="3327445"/>
            <a:ext cx="4508500" cy="3543300"/>
          </a:xfrm>
          <a:prstGeom prst="rect">
            <a:avLst/>
          </a:prstGeom>
        </p:spPr>
      </p:pic>
    </p:spTree>
    <p:extLst>
      <p:ext uri="{BB962C8B-B14F-4D97-AF65-F5344CB8AC3E}">
        <p14:creationId xmlns:p14="http://schemas.microsoft.com/office/powerpoint/2010/main" val="231504431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2E6A-A55C-1644-B0A1-0B7585E65EA1}"/>
              </a:ext>
            </a:extLst>
          </p:cNvPr>
          <p:cNvSpPr>
            <a:spLocks noGrp="1"/>
          </p:cNvSpPr>
          <p:nvPr>
            <p:ph type="title"/>
          </p:nvPr>
        </p:nvSpPr>
        <p:spPr/>
        <p:txBody>
          <a:bodyPr/>
          <a:lstStyle/>
          <a:p>
            <a:r>
              <a:rPr lang="en-US" dirty="0"/>
              <a:t>Applying Decision Trees</a:t>
            </a:r>
          </a:p>
        </p:txBody>
      </p:sp>
      <p:sp>
        <p:nvSpPr>
          <p:cNvPr id="3" name="Text Placeholder 2">
            <a:extLst>
              <a:ext uri="{FF2B5EF4-FFF2-40B4-BE49-F238E27FC236}">
                <a16:creationId xmlns:a16="http://schemas.microsoft.com/office/drawing/2014/main" id="{0AA5899D-B72D-4343-B8D0-771899E6657B}"/>
              </a:ext>
            </a:extLst>
          </p:cNvPr>
          <p:cNvSpPr>
            <a:spLocks noGrp="1"/>
          </p:cNvSpPr>
          <p:nvPr>
            <p:ph type="body" idx="1"/>
          </p:nvPr>
        </p:nvSpPr>
        <p:spPr>
          <a:xfrm>
            <a:off x="273049" y="979578"/>
            <a:ext cx="11367016" cy="5248227"/>
          </a:xfrm>
        </p:spPr>
        <p:txBody>
          <a:bodyPr>
            <a:normAutofit/>
          </a:bodyPr>
          <a:lstStyle/>
          <a:p>
            <a:r>
              <a:rPr lang="en-US" dirty="0"/>
              <a:t>Consider the Weather data set with the following observations </a:t>
            </a:r>
          </a:p>
          <a:p>
            <a:endParaRPr lang="en-US" dirty="0"/>
          </a:p>
          <a:p>
            <a:endParaRPr lang="en-US" dirty="0"/>
          </a:p>
          <a:p>
            <a:endParaRPr lang="en-US" dirty="0"/>
          </a:p>
          <a:p>
            <a:endParaRPr lang="en-US" dirty="0"/>
          </a:p>
          <a:p>
            <a:endParaRPr lang="en-US" dirty="0"/>
          </a:p>
          <a:p>
            <a:endParaRPr lang="en-US" dirty="0"/>
          </a:p>
          <a:p>
            <a:pPr marL="0" indent="0">
              <a:buNone/>
            </a:pPr>
            <a:r>
              <a:rPr lang="en-US" dirty="0"/>
              <a:t>Using the above dataset we will now have to predict whether to play golf or not given the values for 4 predictors.</a:t>
            </a:r>
          </a:p>
        </p:txBody>
      </p:sp>
      <p:pic>
        <p:nvPicPr>
          <p:cNvPr id="4" name="Picture 3">
            <a:extLst>
              <a:ext uri="{FF2B5EF4-FFF2-40B4-BE49-F238E27FC236}">
                <a16:creationId xmlns:a16="http://schemas.microsoft.com/office/drawing/2014/main" id="{798568ED-A6E2-AE48-97A0-204C6352664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90689" y="1418634"/>
            <a:ext cx="3973041" cy="3122474"/>
          </a:xfrm>
          <a:prstGeom prst="rect">
            <a:avLst/>
          </a:prstGeom>
        </p:spPr>
      </p:pic>
      <p:pic>
        <p:nvPicPr>
          <p:cNvPr id="5" name="Picture 4">
            <a:extLst>
              <a:ext uri="{FF2B5EF4-FFF2-40B4-BE49-F238E27FC236}">
                <a16:creationId xmlns:a16="http://schemas.microsoft.com/office/drawing/2014/main" id="{931339AD-929B-5F49-993E-14450452C06C}"/>
              </a:ext>
            </a:extLst>
          </p:cNvPr>
          <p:cNvPicPr>
            <a:picLocks noChangeAspect="1"/>
          </p:cNvPicPr>
          <p:nvPr/>
        </p:nvPicPr>
        <p:blipFill>
          <a:blip r:embed="rId3"/>
          <a:stretch>
            <a:fillRect/>
          </a:stretch>
        </p:blipFill>
        <p:spPr>
          <a:xfrm>
            <a:off x="3219450" y="5439366"/>
            <a:ext cx="4622800" cy="1054100"/>
          </a:xfrm>
          <a:prstGeom prst="rect">
            <a:avLst/>
          </a:prstGeom>
        </p:spPr>
      </p:pic>
    </p:spTree>
    <p:extLst>
      <p:ext uri="{BB962C8B-B14F-4D97-AF65-F5344CB8AC3E}">
        <p14:creationId xmlns:p14="http://schemas.microsoft.com/office/powerpoint/2010/main" val="15395935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367B-09BD-D24A-B1EF-02235E1B4743}"/>
              </a:ext>
            </a:extLst>
          </p:cNvPr>
          <p:cNvSpPr>
            <a:spLocks noGrp="1"/>
          </p:cNvSpPr>
          <p:nvPr>
            <p:ph type="title"/>
          </p:nvPr>
        </p:nvSpPr>
        <p:spPr/>
        <p:txBody>
          <a:bodyPr/>
          <a:lstStyle/>
          <a:p>
            <a:r>
              <a:rPr lang="en-US" dirty="0"/>
              <a:t>Tree splitting exercise</a:t>
            </a:r>
          </a:p>
        </p:txBody>
      </p:sp>
      <p:sp>
        <p:nvSpPr>
          <p:cNvPr id="3" name="Text Placeholder 2">
            <a:extLst>
              <a:ext uri="{FF2B5EF4-FFF2-40B4-BE49-F238E27FC236}">
                <a16:creationId xmlns:a16="http://schemas.microsoft.com/office/drawing/2014/main" id="{C41D47E3-A6EF-AC4C-8AEC-EC00C808EF52}"/>
              </a:ext>
            </a:extLst>
          </p:cNvPr>
          <p:cNvSpPr>
            <a:spLocks noGrp="1"/>
          </p:cNvSpPr>
          <p:nvPr>
            <p:ph type="body" idx="1"/>
          </p:nvPr>
        </p:nvSpPr>
        <p:spPr>
          <a:xfrm>
            <a:off x="387804" y="1253330"/>
            <a:ext cx="7237639" cy="4351339"/>
          </a:xfrm>
        </p:spPr>
        <p:txBody>
          <a:bodyPr/>
          <a:lstStyle/>
          <a:p>
            <a:r>
              <a:rPr lang="en-US" dirty="0"/>
              <a:t>Splitting the tree starts from the root node, where in one of the attributes/features are selected for splitting the dataset</a:t>
            </a:r>
          </a:p>
          <a:p>
            <a:r>
              <a:rPr lang="en-US" dirty="0"/>
              <a:t>To choose an attribute for splitting</a:t>
            </a:r>
          </a:p>
          <a:p>
            <a:pPr lvl="1"/>
            <a:r>
              <a:rPr lang="en-US" dirty="0"/>
              <a:t>Compute the entropy of every attribute against the target variable.</a:t>
            </a:r>
          </a:p>
          <a:p>
            <a:pPr lvl="1"/>
            <a:r>
              <a:rPr lang="en-US" dirty="0"/>
              <a:t>Compute the decrease in entropy after the split on an attribute, which is called as the </a:t>
            </a:r>
            <a:r>
              <a:rPr lang="en-US" b="1" dirty="0"/>
              <a:t>information gain</a:t>
            </a:r>
          </a:p>
          <a:p>
            <a:endParaRPr lang="en-US" dirty="0"/>
          </a:p>
        </p:txBody>
      </p:sp>
      <p:pic>
        <p:nvPicPr>
          <p:cNvPr id="6" name="Picture 5">
            <a:extLst>
              <a:ext uri="{FF2B5EF4-FFF2-40B4-BE49-F238E27FC236}">
                <a16:creationId xmlns:a16="http://schemas.microsoft.com/office/drawing/2014/main" id="{E29F30F3-A1F6-4B4F-B54F-844D147BF30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25443" y="1786133"/>
            <a:ext cx="4508500" cy="3543300"/>
          </a:xfrm>
          <a:prstGeom prst="rect">
            <a:avLst/>
          </a:prstGeom>
        </p:spPr>
      </p:pic>
    </p:spTree>
    <p:extLst>
      <p:ext uri="{BB962C8B-B14F-4D97-AF65-F5344CB8AC3E}">
        <p14:creationId xmlns:p14="http://schemas.microsoft.com/office/powerpoint/2010/main" val="300311030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DEE3-9E65-5341-85BB-52245392BF5D}"/>
              </a:ext>
            </a:extLst>
          </p:cNvPr>
          <p:cNvSpPr>
            <a:spLocks noGrp="1"/>
          </p:cNvSpPr>
          <p:nvPr>
            <p:ph type="title"/>
          </p:nvPr>
        </p:nvSpPr>
        <p:spPr/>
        <p:txBody>
          <a:bodyPr/>
          <a:lstStyle/>
          <a:p>
            <a:r>
              <a:rPr lang="en-US" dirty="0"/>
              <a:t>Tree splitting exercise</a:t>
            </a:r>
          </a:p>
        </p:txBody>
      </p:sp>
      <p:sp>
        <p:nvSpPr>
          <p:cNvPr id="3" name="Text Placeholder 2">
            <a:extLst>
              <a:ext uri="{FF2B5EF4-FFF2-40B4-BE49-F238E27FC236}">
                <a16:creationId xmlns:a16="http://schemas.microsoft.com/office/drawing/2014/main" id="{165F91DC-65B5-044A-9741-4E19F033ECC1}"/>
              </a:ext>
            </a:extLst>
          </p:cNvPr>
          <p:cNvSpPr>
            <a:spLocks noGrp="1"/>
          </p:cNvSpPr>
          <p:nvPr>
            <p:ph type="body" idx="1"/>
          </p:nvPr>
        </p:nvSpPr>
        <p:spPr>
          <a:xfrm>
            <a:off x="273050" y="1337728"/>
            <a:ext cx="5220533" cy="4351339"/>
          </a:xfrm>
        </p:spPr>
        <p:txBody>
          <a:bodyPr/>
          <a:lstStyle/>
          <a:p>
            <a:r>
              <a:rPr lang="en-US" dirty="0"/>
              <a:t>Lets consider the outlook variable</a:t>
            </a:r>
          </a:p>
          <a:p>
            <a:r>
              <a:rPr lang="en-US" dirty="0"/>
              <a:t>Find the entropy of playing golf for the outlook variable by constructing the frequency table</a:t>
            </a:r>
          </a:p>
          <a:p>
            <a:endParaRPr lang="en-US" dirty="0"/>
          </a:p>
        </p:txBody>
      </p:sp>
      <p:pic>
        <p:nvPicPr>
          <p:cNvPr id="4" name="Picture 3">
            <a:extLst>
              <a:ext uri="{FF2B5EF4-FFF2-40B4-BE49-F238E27FC236}">
                <a16:creationId xmlns:a16="http://schemas.microsoft.com/office/drawing/2014/main" id="{1328C323-D024-CB45-B95C-E354BF05C3F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4301" y="4101873"/>
            <a:ext cx="4229099" cy="2756127"/>
          </a:xfrm>
          <a:prstGeom prst="rect">
            <a:avLst/>
          </a:prstGeom>
        </p:spPr>
      </p:pic>
      <p:pic>
        <p:nvPicPr>
          <p:cNvPr id="6" name="Picture 5">
            <a:extLst>
              <a:ext uri="{FF2B5EF4-FFF2-40B4-BE49-F238E27FC236}">
                <a16:creationId xmlns:a16="http://schemas.microsoft.com/office/drawing/2014/main" id="{6F3F6F75-10E5-3548-B940-3341D670D20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25443" y="1786133"/>
            <a:ext cx="4508500" cy="3543300"/>
          </a:xfrm>
          <a:prstGeom prst="rect">
            <a:avLst/>
          </a:prstGeom>
        </p:spPr>
      </p:pic>
    </p:spTree>
    <p:extLst>
      <p:ext uri="{BB962C8B-B14F-4D97-AF65-F5344CB8AC3E}">
        <p14:creationId xmlns:p14="http://schemas.microsoft.com/office/powerpoint/2010/main" val="321608979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B7DE-D23D-9A40-8232-F9C04E85A34E}"/>
              </a:ext>
            </a:extLst>
          </p:cNvPr>
          <p:cNvSpPr>
            <a:spLocks noGrp="1"/>
          </p:cNvSpPr>
          <p:nvPr>
            <p:ph type="title"/>
          </p:nvPr>
        </p:nvSpPr>
        <p:spPr/>
        <p:txBody>
          <a:bodyPr/>
          <a:lstStyle/>
          <a:p>
            <a:r>
              <a:rPr lang="en-US" dirty="0"/>
              <a:t>Tree splitting exercise</a:t>
            </a:r>
          </a:p>
        </p:txBody>
      </p:sp>
      <p:sp>
        <p:nvSpPr>
          <p:cNvPr id="3" name="Text Placeholder 2">
            <a:extLst>
              <a:ext uri="{FF2B5EF4-FFF2-40B4-BE49-F238E27FC236}">
                <a16:creationId xmlns:a16="http://schemas.microsoft.com/office/drawing/2014/main" id="{7E6820C9-9C53-5746-B3B3-A02247A14093}"/>
              </a:ext>
            </a:extLst>
          </p:cNvPr>
          <p:cNvSpPr>
            <a:spLocks noGrp="1"/>
          </p:cNvSpPr>
          <p:nvPr>
            <p:ph type="body" idx="1"/>
          </p:nvPr>
        </p:nvSpPr>
        <p:spPr>
          <a:xfrm>
            <a:off x="298524" y="1717994"/>
            <a:ext cx="7147305" cy="1126432"/>
          </a:xfrm>
        </p:spPr>
        <p:txBody>
          <a:bodyPr/>
          <a:lstStyle/>
          <a:p>
            <a:r>
              <a:rPr lang="en-US" dirty="0"/>
              <a:t>Compute the Information gain for playing golf for the outlook variable</a:t>
            </a:r>
          </a:p>
        </p:txBody>
      </p:sp>
      <p:pic>
        <p:nvPicPr>
          <p:cNvPr id="4" name="Picture 3">
            <a:extLst>
              <a:ext uri="{FF2B5EF4-FFF2-40B4-BE49-F238E27FC236}">
                <a16:creationId xmlns:a16="http://schemas.microsoft.com/office/drawing/2014/main" id="{ACF7B8D7-40D1-6449-A515-E3CC33486D8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6000" y="4714875"/>
            <a:ext cx="5372100" cy="1943100"/>
          </a:xfrm>
          <a:prstGeom prst="rect">
            <a:avLst/>
          </a:prstGeom>
        </p:spPr>
      </p:pic>
      <p:pic>
        <p:nvPicPr>
          <p:cNvPr id="5" name="Picture 4">
            <a:extLst>
              <a:ext uri="{FF2B5EF4-FFF2-40B4-BE49-F238E27FC236}">
                <a16:creationId xmlns:a16="http://schemas.microsoft.com/office/drawing/2014/main" id="{7E4EBBF6-4746-8340-8116-64BC1B61A06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537" y="3336811"/>
            <a:ext cx="4229099" cy="2756127"/>
          </a:xfrm>
          <a:prstGeom prst="rect">
            <a:avLst/>
          </a:prstGeom>
        </p:spPr>
      </p:pic>
      <p:pic>
        <p:nvPicPr>
          <p:cNvPr id="6" name="Picture 5">
            <a:extLst>
              <a:ext uri="{FF2B5EF4-FFF2-40B4-BE49-F238E27FC236}">
                <a16:creationId xmlns:a16="http://schemas.microsoft.com/office/drawing/2014/main" id="{E233ED0D-C0BD-0B47-8386-3ED2FAB2339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75649" y="2688227"/>
            <a:ext cx="3762482" cy="1943100"/>
          </a:xfrm>
          <a:prstGeom prst="rect">
            <a:avLst/>
          </a:prstGeom>
        </p:spPr>
      </p:pic>
    </p:spTree>
    <p:extLst>
      <p:ext uri="{BB962C8B-B14F-4D97-AF65-F5344CB8AC3E}">
        <p14:creationId xmlns:p14="http://schemas.microsoft.com/office/powerpoint/2010/main" val="7557141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150803" y="212754"/>
            <a:ext cx="11134779" cy="4300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r>
              <a:rPr lang="en-IN" sz="2400" dirty="0">
                <a:solidFill>
                  <a:srgbClr val="00A0E8"/>
                </a:solidFill>
                <a:latin typeface="Helvetica LT Std Cond" panose="020B0506020202030204" pitchFamily="34" charset="0"/>
                <a:cs typeface="Arial" panose="020B0604020202020204" pitchFamily="34" charset="0"/>
              </a:rPr>
              <a:t>WEBINAR ROUTE MAP</a:t>
            </a:r>
          </a:p>
        </p:txBody>
      </p:sp>
      <p:pic>
        <p:nvPicPr>
          <p:cNvPr id="5" name="Graphic 13" descr="Presentation with Checklist">
            <a:extLst>
              <a:ext uri="{FF2B5EF4-FFF2-40B4-BE49-F238E27FC236}">
                <a16:creationId xmlns:a16="http://schemas.microsoft.com/office/drawing/2014/main" id="{123A0B88-4593-4C7C-9004-4BD1B3A979DB}"/>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21379" y="2127307"/>
            <a:ext cx="2603386" cy="2603386"/>
          </a:xfrm>
          <a:prstGeom prst="rect">
            <a:avLst/>
          </a:prstGeom>
          <a:effectLst/>
        </p:spPr>
      </p:pic>
      <p:sp>
        <p:nvSpPr>
          <p:cNvPr id="7" name="TextBox 6">
            <a:extLst>
              <a:ext uri="{FF2B5EF4-FFF2-40B4-BE49-F238E27FC236}">
                <a16:creationId xmlns:a16="http://schemas.microsoft.com/office/drawing/2014/main" id="{F9BBB153-5714-434E-BB18-0C3706A05954}"/>
              </a:ext>
            </a:extLst>
          </p:cNvPr>
          <p:cNvSpPr txBox="1"/>
          <p:nvPr/>
        </p:nvSpPr>
        <p:spPr>
          <a:xfrm>
            <a:off x="3062940" y="2414014"/>
            <a:ext cx="7517973" cy="2974416"/>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a:bodyPr>
          <a:lstStyle/>
          <a:p>
            <a:pPr marL="576360" indent="-342900" hangingPunct="1">
              <a:lnSpc>
                <a:spcPct val="90000"/>
              </a:lnSpc>
              <a:spcAft>
                <a:spcPts val="600"/>
              </a:spcAft>
              <a:buFont typeface="Wingdings" panose="05000000000000000000" pitchFamily="2" charset="2"/>
              <a:buChar char="Ø"/>
            </a:pPr>
            <a:endParaRPr lang="en-US" sz="2400" dirty="0">
              <a:solidFill>
                <a:schemeClr val="tx1"/>
              </a:solidFill>
              <a:latin typeface="Helvetica LT Std Cond" panose="020B0506020202030204" pitchFamily="34" charset="0"/>
            </a:endParaRPr>
          </a:p>
          <a:p>
            <a:pPr marL="576360" indent="-342900" hangingPunct="1">
              <a:lnSpc>
                <a:spcPct val="90000"/>
              </a:lnSpc>
              <a:spcAft>
                <a:spcPts val="600"/>
              </a:spcAft>
              <a:buFont typeface="Wingdings" panose="05000000000000000000" pitchFamily="2" charset="2"/>
              <a:buChar char="Ø"/>
            </a:pPr>
            <a:r>
              <a:rPr lang="en-US" sz="2400" dirty="0">
                <a:solidFill>
                  <a:schemeClr val="tx1"/>
                </a:solidFill>
                <a:latin typeface="Helvetica LT Std Cond" panose="020B0506020202030204" pitchFamily="34" charset="0"/>
              </a:rPr>
              <a:t>Recap</a:t>
            </a:r>
          </a:p>
          <a:p>
            <a:pPr marL="576360" indent="-342900" hangingPunct="1">
              <a:lnSpc>
                <a:spcPct val="90000"/>
              </a:lnSpc>
              <a:spcAft>
                <a:spcPts val="600"/>
              </a:spcAft>
              <a:buFont typeface="Wingdings" panose="05000000000000000000" pitchFamily="2" charset="2"/>
              <a:buChar char="Ø"/>
            </a:pPr>
            <a:r>
              <a:rPr lang="en-US" sz="2400" dirty="0">
                <a:solidFill>
                  <a:schemeClr val="tx1"/>
                </a:solidFill>
                <a:latin typeface="Helvetica LT Std Cond" panose="020B0506020202030204" pitchFamily="34" charset="0"/>
              </a:rPr>
              <a:t>Classification Algorithms</a:t>
            </a:r>
          </a:p>
          <a:p>
            <a:pPr marL="827088" lvl="8" indent="-342900" hangingPunct="1">
              <a:lnSpc>
                <a:spcPct val="90000"/>
              </a:lnSpc>
              <a:spcAft>
                <a:spcPts val="600"/>
              </a:spcAft>
              <a:buSzPct val="100000"/>
              <a:buFont typeface="Wingdings" panose="05000000000000000000" pitchFamily="2" charset="2"/>
              <a:buChar char="§"/>
            </a:pPr>
            <a:r>
              <a:rPr lang="en-US" sz="2400" dirty="0">
                <a:solidFill>
                  <a:schemeClr val="tx1"/>
                </a:solidFill>
                <a:latin typeface="Helvetica LT Std Cond" panose="020B0506020202030204" pitchFamily="34" charset="0"/>
              </a:rPr>
              <a:t>Decision Tree</a:t>
            </a:r>
          </a:p>
          <a:p>
            <a:pPr marL="827088" lvl="8" indent="-342900" hangingPunct="1">
              <a:lnSpc>
                <a:spcPct val="90000"/>
              </a:lnSpc>
              <a:spcAft>
                <a:spcPts val="600"/>
              </a:spcAft>
              <a:buSzPct val="100000"/>
              <a:buFont typeface="Wingdings" panose="05000000000000000000" pitchFamily="2" charset="2"/>
              <a:buChar char="§"/>
            </a:pPr>
            <a:r>
              <a:rPr lang="en-US" sz="2400" dirty="0">
                <a:solidFill>
                  <a:schemeClr val="tx1"/>
                </a:solidFill>
                <a:latin typeface="Helvetica LT Std Cond" panose="020B0506020202030204" pitchFamily="34" charset="0"/>
              </a:rPr>
              <a:t>Naive Bayes</a:t>
            </a:r>
          </a:p>
          <a:p>
            <a:pPr marL="827088" lvl="8" indent="-342900" hangingPunct="1">
              <a:lnSpc>
                <a:spcPct val="90000"/>
              </a:lnSpc>
              <a:spcAft>
                <a:spcPts val="600"/>
              </a:spcAft>
              <a:buSzPct val="100000"/>
              <a:buFont typeface="Wingdings" panose="05000000000000000000" pitchFamily="2" charset="2"/>
              <a:buChar char="§"/>
            </a:pPr>
            <a:r>
              <a:rPr lang="en-US" sz="2400" dirty="0">
                <a:solidFill>
                  <a:schemeClr val="tx1"/>
                </a:solidFill>
                <a:latin typeface="Helvetica LT Std Cond" panose="020B0506020202030204" pitchFamily="34" charset="0"/>
              </a:rPr>
              <a:t>KNN</a:t>
            </a:r>
          </a:p>
          <a:p>
            <a:pPr marL="827088" lvl="3" indent="-342900" hangingPunct="1">
              <a:lnSpc>
                <a:spcPct val="90000"/>
              </a:lnSpc>
              <a:spcAft>
                <a:spcPts val="600"/>
              </a:spcAft>
              <a:buSzPct val="100000"/>
              <a:buFont typeface="Wingdings" panose="05000000000000000000" pitchFamily="2" charset="2"/>
              <a:buChar char="§"/>
            </a:pPr>
            <a:r>
              <a:rPr lang="en-US" sz="2400" dirty="0">
                <a:solidFill>
                  <a:schemeClr val="tx1"/>
                </a:solidFill>
                <a:latin typeface="Helvetica LT Std Cond" panose="020B0506020202030204" pitchFamily="34" charset="0"/>
              </a:rPr>
              <a:t>SVM</a:t>
            </a:r>
          </a:p>
        </p:txBody>
      </p:sp>
    </p:spTree>
    <p:extLst>
      <p:ext uri="{BB962C8B-B14F-4D97-AF65-F5344CB8AC3E}">
        <p14:creationId xmlns:p14="http://schemas.microsoft.com/office/powerpoint/2010/main" val="39111889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tx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tx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tx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tx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subTnLst>
                                    <p:animClr clrSpc="rgb" dir="cw">
                                      <p:cBhvr override="childStyle">
                                        <p:cTn dur="1" fill="hold" display="0" masterRel="nextClick" afterEffect="1"/>
                                        <p:tgtEl>
                                          <p:spTgt spid="7">
                                            <p:txEl>
                                              <p:pRg st="6" end="6"/>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7928-F9CE-E648-A6DE-3897A16797EC}"/>
              </a:ext>
            </a:extLst>
          </p:cNvPr>
          <p:cNvSpPr>
            <a:spLocks noGrp="1"/>
          </p:cNvSpPr>
          <p:nvPr>
            <p:ph type="title"/>
          </p:nvPr>
        </p:nvSpPr>
        <p:spPr/>
        <p:txBody>
          <a:bodyPr/>
          <a:lstStyle/>
          <a:p>
            <a:r>
              <a:rPr lang="en-US" dirty="0"/>
              <a:t>Tree splitting exercise</a:t>
            </a:r>
          </a:p>
        </p:txBody>
      </p:sp>
      <p:sp>
        <p:nvSpPr>
          <p:cNvPr id="3" name="Text Placeholder 2">
            <a:extLst>
              <a:ext uri="{FF2B5EF4-FFF2-40B4-BE49-F238E27FC236}">
                <a16:creationId xmlns:a16="http://schemas.microsoft.com/office/drawing/2014/main" id="{C434E3BD-D57B-C244-81E6-15F5FE42CD00}"/>
              </a:ext>
            </a:extLst>
          </p:cNvPr>
          <p:cNvSpPr>
            <a:spLocks noGrp="1"/>
          </p:cNvSpPr>
          <p:nvPr>
            <p:ph type="body" idx="1"/>
          </p:nvPr>
        </p:nvSpPr>
        <p:spPr/>
        <p:txBody>
          <a:bodyPr/>
          <a:lstStyle/>
          <a:p>
            <a:r>
              <a:rPr lang="en-US" dirty="0"/>
              <a:t>Compute information gain for every attribute</a:t>
            </a:r>
          </a:p>
        </p:txBody>
      </p:sp>
      <p:pic>
        <p:nvPicPr>
          <p:cNvPr id="4" name="Picture 3">
            <a:extLst>
              <a:ext uri="{FF2B5EF4-FFF2-40B4-BE49-F238E27FC236}">
                <a16:creationId xmlns:a16="http://schemas.microsoft.com/office/drawing/2014/main" id="{BF3A09C5-5D45-4F4C-B28D-D1798A708B8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7957" y="2589532"/>
            <a:ext cx="6172200" cy="3479800"/>
          </a:xfrm>
          <a:prstGeom prst="rect">
            <a:avLst/>
          </a:prstGeom>
        </p:spPr>
      </p:pic>
    </p:spTree>
    <p:extLst>
      <p:ext uri="{BB962C8B-B14F-4D97-AF65-F5344CB8AC3E}">
        <p14:creationId xmlns:p14="http://schemas.microsoft.com/office/powerpoint/2010/main" val="202953928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98377-EFC6-2549-823D-2A522E7DDCF9}"/>
              </a:ext>
            </a:extLst>
          </p:cNvPr>
          <p:cNvSpPr>
            <a:spLocks noGrp="1"/>
          </p:cNvSpPr>
          <p:nvPr>
            <p:ph type="title"/>
          </p:nvPr>
        </p:nvSpPr>
        <p:spPr/>
        <p:txBody>
          <a:bodyPr/>
          <a:lstStyle/>
          <a:p>
            <a:r>
              <a:rPr lang="en-US" dirty="0"/>
              <a:t>Tree splitting exercise</a:t>
            </a:r>
          </a:p>
        </p:txBody>
      </p:sp>
      <p:sp>
        <p:nvSpPr>
          <p:cNvPr id="3" name="Text Placeholder 2">
            <a:extLst>
              <a:ext uri="{FF2B5EF4-FFF2-40B4-BE49-F238E27FC236}">
                <a16:creationId xmlns:a16="http://schemas.microsoft.com/office/drawing/2014/main" id="{6584D01A-D8D4-934C-B051-FCA63C733D96}"/>
              </a:ext>
            </a:extLst>
          </p:cNvPr>
          <p:cNvSpPr>
            <a:spLocks noGrp="1"/>
          </p:cNvSpPr>
          <p:nvPr>
            <p:ph type="body" idx="1"/>
          </p:nvPr>
        </p:nvSpPr>
        <p:spPr>
          <a:xfrm>
            <a:off x="273049" y="1253330"/>
            <a:ext cx="10515601" cy="4351339"/>
          </a:xfrm>
        </p:spPr>
        <p:txBody>
          <a:bodyPr/>
          <a:lstStyle/>
          <a:p>
            <a:r>
              <a:rPr lang="en-US" dirty="0"/>
              <a:t>The attribute with the largest information gain is chosen as the decision node which is used to divide the dataset. This results in the first branch of the tree</a:t>
            </a:r>
          </a:p>
        </p:txBody>
      </p:sp>
      <p:pic>
        <p:nvPicPr>
          <p:cNvPr id="8" name="Picture 7">
            <a:extLst>
              <a:ext uri="{FF2B5EF4-FFF2-40B4-BE49-F238E27FC236}">
                <a16:creationId xmlns:a16="http://schemas.microsoft.com/office/drawing/2014/main" id="{83602F63-0CAE-7C49-9307-2F39BBFC37C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3049" y="2557776"/>
            <a:ext cx="5464628" cy="4300224"/>
          </a:xfrm>
          <a:prstGeom prst="rect">
            <a:avLst/>
          </a:prstGeom>
        </p:spPr>
      </p:pic>
      <p:pic>
        <p:nvPicPr>
          <p:cNvPr id="9" name="Picture 8">
            <a:extLst>
              <a:ext uri="{FF2B5EF4-FFF2-40B4-BE49-F238E27FC236}">
                <a16:creationId xmlns:a16="http://schemas.microsoft.com/office/drawing/2014/main" id="{3602E4A6-8ECD-0A40-8609-8863050A5B5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26250" y="3363437"/>
            <a:ext cx="3962400" cy="3060700"/>
          </a:xfrm>
          <a:prstGeom prst="rect">
            <a:avLst/>
          </a:prstGeom>
        </p:spPr>
      </p:pic>
    </p:spTree>
    <p:extLst>
      <p:ext uri="{BB962C8B-B14F-4D97-AF65-F5344CB8AC3E}">
        <p14:creationId xmlns:p14="http://schemas.microsoft.com/office/powerpoint/2010/main" val="84537036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06B7C-463F-1C48-B4CE-9D5629F1B311}"/>
              </a:ext>
            </a:extLst>
          </p:cNvPr>
          <p:cNvSpPr>
            <a:spLocks noGrp="1"/>
          </p:cNvSpPr>
          <p:nvPr>
            <p:ph type="title"/>
          </p:nvPr>
        </p:nvSpPr>
        <p:spPr/>
        <p:txBody>
          <a:bodyPr/>
          <a:lstStyle/>
          <a:p>
            <a:r>
              <a:rPr lang="en-US" dirty="0"/>
              <a:t>Tree splitting exercise</a:t>
            </a:r>
          </a:p>
        </p:txBody>
      </p:sp>
      <p:sp>
        <p:nvSpPr>
          <p:cNvPr id="3" name="Text Placeholder 2">
            <a:extLst>
              <a:ext uri="{FF2B5EF4-FFF2-40B4-BE49-F238E27FC236}">
                <a16:creationId xmlns:a16="http://schemas.microsoft.com/office/drawing/2014/main" id="{6B5AE84C-4AF1-BC41-9CC1-1355964FEA05}"/>
              </a:ext>
            </a:extLst>
          </p:cNvPr>
          <p:cNvSpPr>
            <a:spLocks noGrp="1"/>
          </p:cNvSpPr>
          <p:nvPr>
            <p:ph type="body" idx="1"/>
          </p:nvPr>
        </p:nvSpPr>
        <p:spPr/>
        <p:txBody>
          <a:bodyPr/>
          <a:lstStyle/>
          <a:p>
            <a:r>
              <a:rPr lang="en-US" dirty="0"/>
              <a:t>When to stop splitting - A branch with entropy 0 is the leaf node</a:t>
            </a:r>
          </a:p>
          <a:p>
            <a:endParaRPr lang="en-US" dirty="0"/>
          </a:p>
          <a:p>
            <a:r>
              <a:rPr lang="en-US" dirty="0"/>
              <a:t>The algorithm is run recursively till all the non-leaf branches are classified.</a:t>
            </a:r>
          </a:p>
        </p:txBody>
      </p:sp>
      <p:pic>
        <p:nvPicPr>
          <p:cNvPr id="4" name="Picture 3">
            <a:extLst>
              <a:ext uri="{FF2B5EF4-FFF2-40B4-BE49-F238E27FC236}">
                <a16:creationId xmlns:a16="http://schemas.microsoft.com/office/drawing/2014/main" id="{D7ADE7BA-4F36-CB44-A96A-F2039443336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0850" y="3620861"/>
            <a:ext cx="6470827" cy="3037114"/>
          </a:xfrm>
          <a:prstGeom prst="rect">
            <a:avLst/>
          </a:prstGeom>
        </p:spPr>
      </p:pic>
    </p:spTree>
    <p:extLst>
      <p:ext uri="{BB962C8B-B14F-4D97-AF65-F5344CB8AC3E}">
        <p14:creationId xmlns:p14="http://schemas.microsoft.com/office/powerpoint/2010/main" val="58537637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4FDD-22EC-1D41-951A-2358DFC0353E}"/>
              </a:ext>
            </a:extLst>
          </p:cNvPr>
          <p:cNvSpPr>
            <a:spLocks noGrp="1"/>
          </p:cNvSpPr>
          <p:nvPr>
            <p:ph type="title"/>
          </p:nvPr>
        </p:nvSpPr>
        <p:spPr/>
        <p:txBody>
          <a:bodyPr/>
          <a:lstStyle/>
          <a:p>
            <a:r>
              <a:rPr lang="en-US" dirty="0"/>
              <a:t>Inferring rules from decision tree</a:t>
            </a:r>
          </a:p>
        </p:txBody>
      </p:sp>
      <p:sp>
        <p:nvSpPr>
          <p:cNvPr id="3" name="Text Placeholder 2">
            <a:extLst>
              <a:ext uri="{FF2B5EF4-FFF2-40B4-BE49-F238E27FC236}">
                <a16:creationId xmlns:a16="http://schemas.microsoft.com/office/drawing/2014/main" id="{1A05A22A-5397-494F-91E7-6F398644E613}"/>
              </a:ext>
            </a:extLst>
          </p:cNvPr>
          <p:cNvSpPr>
            <a:spLocks noGrp="1"/>
          </p:cNvSpPr>
          <p:nvPr>
            <p:ph type="body" idx="1"/>
          </p:nvPr>
        </p:nvSpPr>
        <p:spPr/>
        <p:txBody>
          <a:bodyPr/>
          <a:lstStyle/>
          <a:p>
            <a:r>
              <a:rPr lang="en-US" dirty="0"/>
              <a:t>A Decision tree can be easily transformed into a sequence of Rules</a:t>
            </a:r>
          </a:p>
        </p:txBody>
      </p:sp>
      <p:pic>
        <p:nvPicPr>
          <p:cNvPr id="4" name="Picture 3">
            <a:extLst>
              <a:ext uri="{FF2B5EF4-FFF2-40B4-BE49-F238E27FC236}">
                <a16:creationId xmlns:a16="http://schemas.microsoft.com/office/drawing/2014/main" id="{BBACBCBD-25FA-AE49-9565-95D82689846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27250" y="2635811"/>
            <a:ext cx="6807200" cy="3860800"/>
          </a:xfrm>
          <a:prstGeom prst="rect">
            <a:avLst/>
          </a:prstGeom>
        </p:spPr>
      </p:pic>
    </p:spTree>
    <p:extLst>
      <p:ext uri="{BB962C8B-B14F-4D97-AF65-F5344CB8AC3E}">
        <p14:creationId xmlns:p14="http://schemas.microsoft.com/office/powerpoint/2010/main" val="277029338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914F48E7-6478-4603-AE36-EFC8A3837260}"/>
              </a:ext>
            </a:extLst>
          </p:cNvPr>
          <p:cNvSpPr txBox="1">
            <a:spLocks/>
          </p:cNvSpPr>
          <p:nvPr/>
        </p:nvSpPr>
        <p:spPr>
          <a:xfrm>
            <a:off x="150803" y="212754"/>
            <a:ext cx="11134779" cy="4300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r>
              <a:rPr lang="en-IN" sz="2400" dirty="0">
                <a:solidFill>
                  <a:srgbClr val="00A0E8"/>
                </a:solidFill>
                <a:latin typeface="Helvetica LT Std Cond" panose="020B0506020202030204" pitchFamily="34" charset="0"/>
                <a:cs typeface="Arial" panose="020B0604020202020204" pitchFamily="34" charset="0"/>
              </a:rPr>
              <a:t>DECISION TREE - Assignment</a:t>
            </a:r>
          </a:p>
        </p:txBody>
      </p:sp>
      <p:sp>
        <p:nvSpPr>
          <p:cNvPr id="4" name="Rectangle: Rounded Corners 3">
            <a:extLst>
              <a:ext uri="{FF2B5EF4-FFF2-40B4-BE49-F238E27FC236}">
                <a16:creationId xmlns:a16="http://schemas.microsoft.com/office/drawing/2014/main" id="{9166240A-3C2B-4702-A3B5-BC4FD74366B4}"/>
              </a:ext>
            </a:extLst>
          </p:cNvPr>
          <p:cNvSpPr/>
          <p:nvPr/>
        </p:nvSpPr>
        <p:spPr>
          <a:xfrm>
            <a:off x="370054" y="890452"/>
            <a:ext cx="2478077" cy="51077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2400" dirty="0">
                <a:solidFill>
                  <a:srgbClr val="000000"/>
                </a:solidFill>
                <a:latin typeface="+mj-lt"/>
              </a:rPr>
              <a:t>Simple Example</a:t>
            </a:r>
            <a:endParaRPr kumimoji="0" lang="en-IN" sz="2400" b="0" i="0" u="none" strike="noStrike" cap="none" spc="0" normalizeH="0" baseline="0" dirty="0">
              <a:ln>
                <a:noFill/>
              </a:ln>
              <a:solidFill>
                <a:srgbClr val="000000"/>
              </a:solidFill>
              <a:effectLst/>
              <a:uFillTx/>
              <a:latin typeface="+mj-lt"/>
              <a:sym typeface="Calibri"/>
            </a:endParaRPr>
          </a:p>
        </p:txBody>
      </p:sp>
      <p:graphicFrame>
        <p:nvGraphicFramePr>
          <p:cNvPr id="27" name="Table 1">
            <a:extLst>
              <a:ext uri="{FF2B5EF4-FFF2-40B4-BE49-F238E27FC236}">
                <a16:creationId xmlns:a16="http://schemas.microsoft.com/office/drawing/2014/main" id="{E914C113-BC9A-469C-A82D-5408F7E6413C}"/>
              </a:ext>
            </a:extLst>
          </p:cNvPr>
          <p:cNvGraphicFramePr/>
          <p:nvPr>
            <p:extLst>
              <p:ext uri="{D42A27DB-BD31-4B8C-83A1-F6EECF244321}">
                <p14:modId xmlns:p14="http://schemas.microsoft.com/office/powerpoint/2010/main" val="1554172945"/>
              </p:ext>
            </p:extLst>
          </p:nvPr>
        </p:nvGraphicFramePr>
        <p:xfrm>
          <a:off x="2532180" y="2178277"/>
          <a:ext cx="7127640" cy="2926080"/>
        </p:xfrm>
        <a:graphic>
          <a:graphicData uri="http://schemas.openxmlformats.org/drawingml/2006/table">
            <a:tbl>
              <a:tblPr>
                <a:tableStyleId>{775DCB02-9BB8-47FD-8907-85C794F793BA}</a:tableStyleId>
              </a:tblPr>
              <a:tblGrid>
                <a:gridCol w="1521720">
                  <a:extLst>
                    <a:ext uri="{9D8B030D-6E8A-4147-A177-3AD203B41FA5}">
                      <a16:colId xmlns:a16="http://schemas.microsoft.com/office/drawing/2014/main" val="20000"/>
                    </a:ext>
                  </a:extLst>
                </a:gridCol>
                <a:gridCol w="1252800">
                  <a:extLst>
                    <a:ext uri="{9D8B030D-6E8A-4147-A177-3AD203B41FA5}">
                      <a16:colId xmlns:a16="http://schemas.microsoft.com/office/drawing/2014/main" val="20001"/>
                    </a:ext>
                  </a:extLst>
                </a:gridCol>
                <a:gridCol w="1227960">
                  <a:extLst>
                    <a:ext uri="{9D8B030D-6E8A-4147-A177-3AD203B41FA5}">
                      <a16:colId xmlns:a16="http://schemas.microsoft.com/office/drawing/2014/main" val="20002"/>
                    </a:ext>
                  </a:extLst>
                </a:gridCol>
                <a:gridCol w="884880">
                  <a:extLst>
                    <a:ext uri="{9D8B030D-6E8A-4147-A177-3AD203B41FA5}">
                      <a16:colId xmlns:a16="http://schemas.microsoft.com/office/drawing/2014/main" val="20003"/>
                    </a:ext>
                  </a:extLst>
                </a:gridCol>
                <a:gridCol w="1131480">
                  <a:extLst>
                    <a:ext uri="{9D8B030D-6E8A-4147-A177-3AD203B41FA5}">
                      <a16:colId xmlns:a16="http://schemas.microsoft.com/office/drawing/2014/main" val="20004"/>
                    </a:ext>
                  </a:extLst>
                </a:gridCol>
                <a:gridCol w="1108800">
                  <a:extLst>
                    <a:ext uri="{9D8B030D-6E8A-4147-A177-3AD203B41FA5}">
                      <a16:colId xmlns:a16="http://schemas.microsoft.com/office/drawing/2014/main" val="20005"/>
                    </a:ext>
                  </a:extLst>
                </a:gridCol>
              </a:tblGrid>
              <a:tr h="347760">
                <a:tc>
                  <a:txBody>
                    <a:bodyPr/>
                    <a:lstStyle/>
                    <a:p>
                      <a:r>
                        <a:rPr lang="en-IN" sz="1800" b="1" strike="noStrike" spc="-1" dirty="0">
                          <a:uFill>
                            <a:solidFill>
                              <a:srgbClr val="FFFFFF"/>
                            </a:solidFill>
                          </a:uFill>
                          <a:latin typeface="Helvetica LT Std Cond" panose="020B0506020202030204" pitchFamily="34" charset="0"/>
                        </a:rPr>
                        <a:t>Survived</a:t>
                      </a:r>
                      <a:endParaRPr lang="en-IN" sz="1800" b="1"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r>
                        <a:rPr lang="en-IN" sz="1800" b="1" strike="noStrike" spc="-1" dirty="0">
                          <a:uFill>
                            <a:solidFill>
                              <a:srgbClr val="FFFFFF"/>
                            </a:solidFill>
                          </a:uFill>
                          <a:latin typeface="Helvetica LT Std Cond" panose="020B0506020202030204" pitchFamily="34" charset="0"/>
                        </a:rPr>
                        <a:t>Pclass</a:t>
                      </a:r>
                      <a:endParaRPr lang="en-IN" sz="1800" b="1"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r>
                        <a:rPr lang="en-IN" sz="1800" b="1" strike="noStrike" spc="-1" dirty="0">
                          <a:uFill>
                            <a:solidFill>
                              <a:srgbClr val="FFFFFF"/>
                            </a:solidFill>
                          </a:uFill>
                          <a:latin typeface="Helvetica LT Std Cond" panose="020B0506020202030204" pitchFamily="34" charset="0"/>
                        </a:rPr>
                        <a:t>Sex</a:t>
                      </a:r>
                      <a:endParaRPr lang="en-IN" sz="1800" b="1"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r>
                        <a:rPr lang="en-IN" sz="1800" b="1" strike="noStrike" spc="-1" dirty="0">
                          <a:uFill>
                            <a:solidFill>
                              <a:srgbClr val="FFFFFF"/>
                            </a:solidFill>
                          </a:uFill>
                          <a:latin typeface="Helvetica LT Std Cond" panose="020B0506020202030204" pitchFamily="34" charset="0"/>
                        </a:rPr>
                        <a:t>Age</a:t>
                      </a:r>
                      <a:endParaRPr lang="en-IN" sz="1800" b="1"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r>
                        <a:rPr lang="en-IN" sz="1800" b="1" strike="noStrike" spc="-1" dirty="0" err="1">
                          <a:uFill>
                            <a:solidFill>
                              <a:srgbClr val="FFFFFF"/>
                            </a:solidFill>
                          </a:uFill>
                          <a:latin typeface="Helvetica LT Std Cond" panose="020B0506020202030204" pitchFamily="34" charset="0"/>
                        </a:rPr>
                        <a:t>SibSp</a:t>
                      </a:r>
                      <a:endParaRPr lang="en-IN" sz="1800" b="1"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r>
                        <a:rPr lang="en-IN" sz="1800" b="1" strike="noStrike" spc="-1" dirty="0">
                          <a:uFill>
                            <a:solidFill>
                              <a:srgbClr val="FFFFFF"/>
                            </a:solidFill>
                          </a:uFill>
                          <a:latin typeface="Helvetica LT Std Cond" panose="020B0506020202030204" pitchFamily="34" charset="0"/>
                        </a:rPr>
                        <a:t>Parch</a:t>
                      </a:r>
                      <a:endParaRPr lang="en-IN" sz="1800" b="1" strike="noStrike" spc="-1" dirty="0">
                        <a:solidFill>
                          <a:srgbClr val="000000"/>
                        </a:solidFill>
                        <a:uFill>
                          <a:solidFill>
                            <a:srgbClr val="FFFFFF"/>
                          </a:solidFill>
                        </a:uFill>
                        <a:latin typeface="Helvetica LT Std Cond" panose="020B0506020202030204" pitchFamily="34" charset="0"/>
                      </a:endParaRPr>
                    </a:p>
                  </a:txBody>
                  <a:tcPr marL="90000" marR="90000"/>
                </a:tc>
                <a:extLst>
                  <a:ext uri="{0D108BD9-81ED-4DB2-BD59-A6C34878D82A}">
                    <a16:rowId xmlns:a16="http://schemas.microsoft.com/office/drawing/2014/main" val="10000"/>
                  </a:ext>
                </a:extLst>
              </a:tr>
              <a:tr h="347760">
                <a:tc>
                  <a:txBody>
                    <a:bodyPr/>
                    <a:lstStyle/>
                    <a:p>
                      <a:pPr algn="r">
                        <a:lnSpc>
                          <a:spcPct val="100000"/>
                        </a:lnSpc>
                      </a:pPr>
                      <a:r>
                        <a:rPr lang="en-IN" sz="1800" strike="noStrike" spc="-1" dirty="0">
                          <a:uFill>
                            <a:solidFill>
                              <a:srgbClr val="FFFFFF"/>
                            </a:solidFill>
                          </a:uFill>
                          <a:latin typeface="Helvetica LT Std Cond" panose="020B0506020202030204" pitchFamily="34" charset="0"/>
                        </a:rPr>
                        <a:t>0</a:t>
                      </a:r>
                      <a:endParaRPr lang="en-IN" sz="1800"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dirty="0">
                          <a:uFill>
                            <a:solidFill>
                              <a:srgbClr val="FFFFFF"/>
                            </a:solidFill>
                          </a:uFill>
                          <a:latin typeface="Helvetica LT Std Cond" panose="020B0506020202030204" pitchFamily="34" charset="0"/>
                        </a:rPr>
                        <a:t>3</a:t>
                      </a:r>
                      <a:endParaRPr lang="en-IN" sz="1800"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r>
                        <a:rPr lang="en-IN" sz="1800" strike="noStrike" spc="-1" dirty="0">
                          <a:uFill>
                            <a:solidFill>
                              <a:srgbClr val="FFFFFF"/>
                            </a:solidFill>
                          </a:uFill>
                          <a:latin typeface="Helvetica LT Std Cond" panose="020B0506020202030204" pitchFamily="34" charset="0"/>
                        </a:rPr>
                        <a:t>male</a:t>
                      </a:r>
                      <a:endParaRPr lang="en-IN" sz="1800"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dirty="0">
                          <a:uFill>
                            <a:solidFill>
                              <a:srgbClr val="FFFFFF"/>
                            </a:solidFill>
                          </a:uFill>
                          <a:latin typeface="Helvetica LT Std Cond" panose="020B0506020202030204" pitchFamily="34" charset="0"/>
                        </a:rPr>
                        <a:t>22</a:t>
                      </a:r>
                      <a:endParaRPr lang="en-IN" sz="1800"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dirty="0">
                          <a:uFill>
                            <a:solidFill>
                              <a:srgbClr val="FFFFFF"/>
                            </a:solidFill>
                          </a:uFill>
                          <a:latin typeface="Helvetica LT Std Cond" panose="020B0506020202030204" pitchFamily="34" charset="0"/>
                        </a:rPr>
                        <a:t>1</a:t>
                      </a:r>
                      <a:endParaRPr lang="en-IN" sz="1800"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a:uFill>
                            <a:solidFill>
                              <a:srgbClr val="FFFFFF"/>
                            </a:solidFill>
                          </a:uFill>
                          <a:latin typeface="Helvetica LT Std Cond" panose="020B0506020202030204" pitchFamily="34" charset="0"/>
                        </a:rPr>
                        <a:t>0</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extLst>
                  <a:ext uri="{0D108BD9-81ED-4DB2-BD59-A6C34878D82A}">
                    <a16:rowId xmlns:a16="http://schemas.microsoft.com/office/drawing/2014/main" val="10001"/>
                  </a:ext>
                </a:extLst>
              </a:tr>
              <a:tr h="347760">
                <a:tc>
                  <a:txBody>
                    <a:bodyPr/>
                    <a:lstStyle/>
                    <a:p>
                      <a:pPr algn="r">
                        <a:lnSpc>
                          <a:spcPct val="100000"/>
                        </a:lnSpc>
                      </a:pPr>
                      <a:r>
                        <a:rPr lang="en-IN" sz="1800" strike="noStrike" spc="-1">
                          <a:uFill>
                            <a:solidFill>
                              <a:srgbClr val="FFFFFF"/>
                            </a:solidFill>
                          </a:uFill>
                          <a:latin typeface="Helvetica LT Std Cond" panose="020B0506020202030204" pitchFamily="34" charset="0"/>
                        </a:rPr>
                        <a:t>1</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dirty="0">
                          <a:uFill>
                            <a:solidFill>
                              <a:srgbClr val="FFFFFF"/>
                            </a:solidFill>
                          </a:uFill>
                          <a:latin typeface="Helvetica LT Std Cond" panose="020B0506020202030204" pitchFamily="34" charset="0"/>
                        </a:rPr>
                        <a:t>1</a:t>
                      </a:r>
                      <a:endParaRPr lang="en-IN" sz="1800"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r>
                        <a:rPr lang="en-IN" sz="1800" strike="noStrike" spc="-1">
                          <a:uFill>
                            <a:solidFill>
                              <a:srgbClr val="FFFFFF"/>
                            </a:solidFill>
                          </a:uFill>
                          <a:latin typeface="Helvetica LT Std Cond" panose="020B0506020202030204" pitchFamily="34" charset="0"/>
                        </a:rPr>
                        <a:t>female</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dirty="0">
                          <a:uFill>
                            <a:solidFill>
                              <a:srgbClr val="FFFFFF"/>
                            </a:solidFill>
                          </a:uFill>
                          <a:latin typeface="Helvetica LT Std Cond" panose="020B0506020202030204" pitchFamily="34" charset="0"/>
                        </a:rPr>
                        <a:t>38</a:t>
                      </a:r>
                      <a:endParaRPr lang="en-IN" sz="1800"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dirty="0">
                          <a:uFill>
                            <a:solidFill>
                              <a:srgbClr val="FFFFFF"/>
                            </a:solidFill>
                          </a:uFill>
                          <a:latin typeface="Helvetica LT Std Cond" panose="020B0506020202030204" pitchFamily="34" charset="0"/>
                        </a:rPr>
                        <a:t>1</a:t>
                      </a:r>
                      <a:endParaRPr lang="en-IN" sz="1800"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a:uFill>
                            <a:solidFill>
                              <a:srgbClr val="FFFFFF"/>
                            </a:solidFill>
                          </a:uFill>
                          <a:latin typeface="Helvetica LT Std Cond" panose="020B0506020202030204" pitchFamily="34" charset="0"/>
                        </a:rPr>
                        <a:t>0</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extLst>
                  <a:ext uri="{0D108BD9-81ED-4DB2-BD59-A6C34878D82A}">
                    <a16:rowId xmlns:a16="http://schemas.microsoft.com/office/drawing/2014/main" val="10002"/>
                  </a:ext>
                </a:extLst>
              </a:tr>
              <a:tr h="347760">
                <a:tc>
                  <a:txBody>
                    <a:bodyPr/>
                    <a:lstStyle/>
                    <a:p>
                      <a:pPr algn="r">
                        <a:lnSpc>
                          <a:spcPct val="100000"/>
                        </a:lnSpc>
                      </a:pPr>
                      <a:r>
                        <a:rPr lang="en-IN" sz="1800" strike="noStrike" spc="-1">
                          <a:uFill>
                            <a:solidFill>
                              <a:srgbClr val="FFFFFF"/>
                            </a:solidFill>
                          </a:uFill>
                          <a:latin typeface="Helvetica LT Std Cond" panose="020B0506020202030204" pitchFamily="34" charset="0"/>
                        </a:rPr>
                        <a:t>1</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a:uFill>
                            <a:solidFill>
                              <a:srgbClr val="FFFFFF"/>
                            </a:solidFill>
                          </a:uFill>
                          <a:latin typeface="Helvetica LT Std Cond" panose="020B0506020202030204" pitchFamily="34" charset="0"/>
                        </a:rPr>
                        <a:t>3</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r>
                        <a:rPr lang="en-IN" sz="1800" strike="noStrike" spc="-1">
                          <a:uFill>
                            <a:solidFill>
                              <a:srgbClr val="FFFFFF"/>
                            </a:solidFill>
                          </a:uFill>
                          <a:latin typeface="Helvetica LT Std Cond" panose="020B0506020202030204" pitchFamily="34" charset="0"/>
                        </a:rPr>
                        <a:t>female</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a:uFill>
                            <a:solidFill>
                              <a:srgbClr val="FFFFFF"/>
                            </a:solidFill>
                          </a:uFill>
                          <a:latin typeface="Helvetica LT Std Cond" panose="020B0506020202030204" pitchFamily="34" charset="0"/>
                        </a:rPr>
                        <a:t>26</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dirty="0">
                          <a:uFill>
                            <a:solidFill>
                              <a:srgbClr val="FFFFFF"/>
                            </a:solidFill>
                          </a:uFill>
                          <a:latin typeface="Helvetica LT Std Cond" panose="020B0506020202030204" pitchFamily="34" charset="0"/>
                        </a:rPr>
                        <a:t>0</a:t>
                      </a:r>
                      <a:endParaRPr lang="en-IN" sz="1800"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a:uFill>
                            <a:solidFill>
                              <a:srgbClr val="FFFFFF"/>
                            </a:solidFill>
                          </a:uFill>
                          <a:latin typeface="Helvetica LT Std Cond" panose="020B0506020202030204" pitchFamily="34" charset="0"/>
                        </a:rPr>
                        <a:t>0</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extLst>
                  <a:ext uri="{0D108BD9-81ED-4DB2-BD59-A6C34878D82A}">
                    <a16:rowId xmlns:a16="http://schemas.microsoft.com/office/drawing/2014/main" val="10003"/>
                  </a:ext>
                </a:extLst>
              </a:tr>
              <a:tr h="347760">
                <a:tc>
                  <a:txBody>
                    <a:bodyPr/>
                    <a:lstStyle/>
                    <a:p>
                      <a:pPr algn="r">
                        <a:lnSpc>
                          <a:spcPct val="100000"/>
                        </a:lnSpc>
                      </a:pPr>
                      <a:r>
                        <a:rPr lang="en-IN" sz="1800" strike="noStrike" spc="-1">
                          <a:uFill>
                            <a:solidFill>
                              <a:srgbClr val="FFFFFF"/>
                            </a:solidFill>
                          </a:uFill>
                          <a:latin typeface="Helvetica LT Std Cond" panose="020B0506020202030204" pitchFamily="34" charset="0"/>
                        </a:rPr>
                        <a:t>1</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a:uFill>
                            <a:solidFill>
                              <a:srgbClr val="FFFFFF"/>
                            </a:solidFill>
                          </a:uFill>
                          <a:latin typeface="Helvetica LT Std Cond" panose="020B0506020202030204" pitchFamily="34" charset="0"/>
                        </a:rPr>
                        <a:t>1</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r>
                        <a:rPr lang="en-IN" sz="1800" strike="noStrike" spc="-1" dirty="0">
                          <a:uFill>
                            <a:solidFill>
                              <a:srgbClr val="FFFFFF"/>
                            </a:solidFill>
                          </a:uFill>
                          <a:latin typeface="Helvetica LT Std Cond" panose="020B0506020202030204" pitchFamily="34" charset="0"/>
                        </a:rPr>
                        <a:t>female</a:t>
                      </a:r>
                      <a:endParaRPr lang="en-IN" sz="1800"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a:uFill>
                            <a:solidFill>
                              <a:srgbClr val="FFFFFF"/>
                            </a:solidFill>
                          </a:uFill>
                          <a:latin typeface="Helvetica LT Std Cond" panose="020B0506020202030204" pitchFamily="34" charset="0"/>
                        </a:rPr>
                        <a:t>35</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dirty="0">
                          <a:uFill>
                            <a:solidFill>
                              <a:srgbClr val="FFFFFF"/>
                            </a:solidFill>
                          </a:uFill>
                          <a:latin typeface="Helvetica LT Std Cond" panose="020B0506020202030204" pitchFamily="34" charset="0"/>
                        </a:rPr>
                        <a:t>1</a:t>
                      </a:r>
                      <a:endParaRPr lang="en-IN" sz="1800"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a:uFill>
                            <a:solidFill>
                              <a:srgbClr val="FFFFFF"/>
                            </a:solidFill>
                          </a:uFill>
                          <a:latin typeface="Helvetica LT Std Cond" panose="020B0506020202030204" pitchFamily="34" charset="0"/>
                        </a:rPr>
                        <a:t>0</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extLst>
                  <a:ext uri="{0D108BD9-81ED-4DB2-BD59-A6C34878D82A}">
                    <a16:rowId xmlns:a16="http://schemas.microsoft.com/office/drawing/2014/main" val="10004"/>
                  </a:ext>
                </a:extLst>
              </a:tr>
              <a:tr h="347760">
                <a:tc>
                  <a:txBody>
                    <a:bodyPr/>
                    <a:lstStyle/>
                    <a:p>
                      <a:pPr algn="r">
                        <a:lnSpc>
                          <a:spcPct val="100000"/>
                        </a:lnSpc>
                      </a:pPr>
                      <a:r>
                        <a:rPr lang="en-IN" sz="1800" strike="noStrike" spc="-1">
                          <a:uFill>
                            <a:solidFill>
                              <a:srgbClr val="FFFFFF"/>
                            </a:solidFill>
                          </a:uFill>
                          <a:latin typeface="Helvetica LT Std Cond" panose="020B0506020202030204" pitchFamily="34" charset="0"/>
                        </a:rPr>
                        <a:t>1</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dirty="0">
                          <a:uFill>
                            <a:solidFill>
                              <a:srgbClr val="FFFFFF"/>
                            </a:solidFill>
                          </a:uFill>
                          <a:latin typeface="Helvetica LT Std Cond" panose="020B0506020202030204" pitchFamily="34" charset="0"/>
                        </a:rPr>
                        <a:t>3</a:t>
                      </a:r>
                      <a:endParaRPr lang="en-IN" sz="1800"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r>
                        <a:rPr lang="en-IN" sz="1800" strike="noStrike" spc="-1">
                          <a:uFill>
                            <a:solidFill>
                              <a:srgbClr val="FFFFFF"/>
                            </a:solidFill>
                          </a:uFill>
                          <a:latin typeface="Helvetica LT Std Cond" panose="020B0506020202030204" pitchFamily="34" charset="0"/>
                        </a:rPr>
                        <a:t>male</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dirty="0">
                          <a:uFill>
                            <a:solidFill>
                              <a:srgbClr val="FFFFFF"/>
                            </a:solidFill>
                          </a:uFill>
                          <a:latin typeface="Helvetica LT Std Cond" panose="020B0506020202030204" pitchFamily="34" charset="0"/>
                        </a:rPr>
                        <a:t>35</a:t>
                      </a:r>
                      <a:endParaRPr lang="en-IN" sz="1800"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dirty="0">
                          <a:uFill>
                            <a:solidFill>
                              <a:srgbClr val="FFFFFF"/>
                            </a:solidFill>
                          </a:uFill>
                          <a:latin typeface="Helvetica LT Std Cond" panose="020B0506020202030204" pitchFamily="34" charset="0"/>
                        </a:rPr>
                        <a:t>0</a:t>
                      </a:r>
                      <a:endParaRPr lang="en-IN" sz="1800"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a:uFill>
                            <a:solidFill>
                              <a:srgbClr val="FFFFFF"/>
                            </a:solidFill>
                          </a:uFill>
                          <a:latin typeface="Helvetica LT Std Cond" panose="020B0506020202030204" pitchFamily="34" charset="0"/>
                        </a:rPr>
                        <a:t>0</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extLst>
                  <a:ext uri="{0D108BD9-81ED-4DB2-BD59-A6C34878D82A}">
                    <a16:rowId xmlns:a16="http://schemas.microsoft.com/office/drawing/2014/main" val="10005"/>
                  </a:ext>
                </a:extLst>
              </a:tr>
              <a:tr h="347760">
                <a:tc>
                  <a:txBody>
                    <a:bodyPr/>
                    <a:lstStyle/>
                    <a:p>
                      <a:pPr algn="r">
                        <a:lnSpc>
                          <a:spcPct val="100000"/>
                        </a:lnSpc>
                      </a:pPr>
                      <a:r>
                        <a:rPr lang="en-IN" sz="1800" strike="noStrike" spc="-1">
                          <a:uFill>
                            <a:solidFill>
                              <a:srgbClr val="FFFFFF"/>
                            </a:solidFill>
                          </a:uFill>
                          <a:latin typeface="Helvetica LT Std Cond" panose="020B0506020202030204" pitchFamily="34" charset="0"/>
                        </a:rPr>
                        <a:t>0</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a:uFill>
                            <a:solidFill>
                              <a:srgbClr val="FFFFFF"/>
                            </a:solidFill>
                          </a:uFill>
                          <a:latin typeface="Helvetica LT Std Cond" panose="020B0506020202030204" pitchFamily="34" charset="0"/>
                        </a:rPr>
                        <a:t>3</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r>
                        <a:rPr lang="en-IN" sz="1800" strike="noStrike" spc="-1">
                          <a:uFill>
                            <a:solidFill>
                              <a:srgbClr val="FFFFFF"/>
                            </a:solidFill>
                          </a:uFill>
                          <a:latin typeface="Helvetica LT Std Cond" panose="020B0506020202030204" pitchFamily="34" charset="0"/>
                        </a:rPr>
                        <a:t>male</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r>
                        <a:rPr lang="en-US" sz="1800" dirty="0">
                          <a:latin typeface="Helvetica LT Std Cond" panose="020B0506020202030204" pitchFamily="34" charset="0"/>
                        </a:rPr>
                        <a:t>32</a:t>
                      </a:r>
                    </a:p>
                  </a:txBody>
                  <a:tcPr marL="90000" marR="90000"/>
                </a:tc>
                <a:tc>
                  <a:txBody>
                    <a:bodyPr/>
                    <a:lstStyle/>
                    <a:p>
                      <a:pPr algn="r">
                        <a:lnSpc>
                          <a:spcPct val="100000"/>
                        </a:lnSpc>
                      </a:pPr>
                      <a:r>
                        <a:rPr lang="en-IN" sz="1800" strike="noStrike" spc="-1" dirty="0">
                          <a:uFill>
                            <a:solidFill>
                              <a:srgbClr val="FFFFFF"/>
                            </a:solidFill>
                          </a:uFill>
                          <a:latin typeface="Helvetica LT Std Cond" panose="020B0506020202030204" pitchFamily="34" charset="0"/>
                        </a:rPr>
                        <a:t>0</a:t>
                      </a:r>
                      <a:endParaRPr lang="en-IN" sz="1800" strike="noStrike" spc="-1" dirty="0">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a:uFill>
                            <a:solidFill>
                              <a:srgbClr val="FFFFFF"/>
                            </a:solidFill>
                          </a:uFill>
                          <a:latin typeface="Helvetica LT Std Cond" panose="020B0506020202030204" pitchFamily="34" charset="0"/>
                        </a:rPr>
                        <a:t>0</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extLst>
                  <a:ext uri="{0D108BD9-81ED-4DB2-BD59-A6C34878D82A}">
                    <a16:rowId xmlns:a16="http://schemas.microsoft.com/office/drawing/2014/main" val="10006"/>
                  </a:ext>
                </a:extLst>
              </a:tr>
              <a:tr h="347760">
                <a:tc>
                  <a:txBody>
                    <a:bodyPr/>
                    <a:lstStyle/>
                    <a:p>
                      <a:pPr algn="r">
                        <a:lnSpc>
                          <a:spcPct val="100000"/>
                        </a:lnSpc>
                      </a:pPr>
                      <a:r>
                        <a:rPr lang="en-IN" sz="1800" strike="noStrike" spc="-1">
                          <a:uFill>
                            <a:solidFill>
                              <a:srgbClr val="FFFFFF"/>
                            </a:solidFill>
                          </a:uFill>
                          <a:latin typeface="Helvetica LT Std Cond" panose="020B0506020202030204" pitchFamily="34" charset="0"/>
                        </a:rPr>
                        <a:t>1</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a:uFill>
                            <a:solidFill>
                              <a:srgbClr val="FFFFFF"/>
                            </a:solidFill>
                          </a:uFill>
                          <a:latin typeface="Helvetica LT Std Cond" panose="020B0506020202030204" pitchFamily="34" charset="0"/>
                        </a:rPr>
                        <a:t>1</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r>
                        <a:rPr lang="en-IN" sz="1800" strike="noStrike" spc="-1">
                          <a:uFill>
                            <a:solidFill>
                              <a:srgbClr val="FFFFFF"/>
                            </a:solidFill>
                          </a:uFill>
                          <a:latin typeface="Helvetica LT Std Cond" panose="020B0506020202030204" pitchFamily="34" charset="0"/>
                        </a:rPr>
                        <a:t>male</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a:uFill>
                            <a:solidFill>
                              <a:srgbClr val="FFFFFF"/>
                            </a:solidFill>
                          </a:uFill>
                          <a:latin typeface="Helvetica LT Std Cond" panose="020B0506020202030204" pitchFamily="34" charset="0"/>
                        </a:rPr>
                        <a:t>54</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a:uFill>
                            <a:solidFill>
                              <a:srgbClr val="FFFFFF"/>
                            </a:solidFill>
                          </a:uFill>
                          <a:latin typeface="Helvetica LT Std Cond" panose="020B0506020202030204" pitchFamily="34" charset="0"/>
                        </a:rPr>
                        <a:t>0</a:t>
                      </a:r>
                      <a:endParaRPr lang="en-IN" sz="1800" strike="noStrike" spc="-1">
                        <a:solidFill>
                          <a:srgbClr val="000000"/>
                        </a:solidFill>
                        <a:uFill>
                          <a:solidFill>
                            <a:srgbClr val="FFFFFF"/>
                          </a:solidFill>
                        </a:uFill>
                        <a:latin typeface="Helvetica LT Std Cond" panose="020B0506020202030204" pitchFamily="34" charset="0"/>
                      </a:endParaRPr>
                    </a:p>
                  </a:txBody>
                  <a:tcPr marL="90000" marR="90000"/>
                </a:tc>
                <a:tc>
                  <a:txBody>
                    <a:bodyPr/>
                    <a:lstStyle/>
                    <a:p>
                      <a:pPr algn="r">
                        <a:lnSpc>
                          <a:spcPct val="100000"/>
                        </a:lnSpc>
                      </a:pPr>
                      <a:r>
                        <a:rPr lang="en-IN" sz="1800" strike="noStrike" spc="-1" dirty="0">
                          <a:uFill>
                            <a:solidFill>
                              <a:srgbClr val="FFFFFF"/>
                            </a:solidFill>
                          </a:uFill>
                          <a:latin typeface="Helvetica LT Std Cond" panose="020B0506020202030204" pitchFamily="34" charset="0"/>
                        </a:rPr>
                        <a:t>0</a:t>
                      </a:r>
                      <a:endParaRPr lang="en-IN" sz="1800" strike="noStrike" spc="-1" dirty="0">
                        <a:solidFill>
                          <a:srgbClr val="000000"/>
                        </a:solidFill>
                        <a:uFill>
                          <a:solidFill>
                            <a:srgbClr val="FFFFFF"/>
                          </a:solidFill>
                        </a:uFill>
                        <a:latin typeface="Helvetica LT Std Cond" panose="020B0506020202030204" pitchFamily="34" charset="0"/>
                      </a:endParaRPr>
                    </a:p>
                  </a:txBody>
                  <a:tcPr marL="90000" marR="900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697096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914F48E7-6478-4603-AE36-EFC8A3837260}"/>
              </a:ext>
            </a:extLst>
          </p:cNvPr>
          <p:cNvSpPr txBox="1">
            <a:spLocks/>
          </p:cNvSpPr>
          <p:nvPr/>
        </p:nvSpPr>
        <p:spPr>
          <a:xfrm>
            <a:off x="150803" y="212754"/>
            <a:ext cx="11134779" cy="4300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r>
              <a:rPr lang="en-IN" sz="2400" dirty="0">
                <a:solidFill>
                  <a:srgbClr val="00A0E8"/>
                </a:solidFill>
                <a:latin typeface="Helvetica LT Std Cond" panose="020B0506020202030204" pitchFamily="34" charset="0"/>
                <a:cs typeface="Arial" panose="020B0604020202020204" pitchFamily="34" charset="0"/>
              </a:rPr>
              <a:t>DECISION TREE FOR REGRESSION</a:t>
            </a:r>
          </a:p>
        </p:txBody>
      </p:sp>
      <p:sp>
        <p:nvSpPr>
          <p:cNvPr id="4" name="Rectangle: Rounded Corners 3">
            <a:extLst>
              <a:ext uri="{FF2B5EF4-FFF2-40B4-BE49-F238E27FC236}">
                <a16:creationId xmlns:a16="http://schemas.microsoft.com/office/drawing/2014/main" id="{9166240A-3C2B-4702-A3B5-BC4FD74366B4}"/>
              </a:ext>
            </a:extLst>
          </p:cNvPr>
          <p:cNvSpPr/>
          <p:nvPr/>
        </p:nvSpPr>
        <p:spPr>
          <a:xfrm>
            <a:off x="370054" y="686141"/>
            <a:ext cx="10325160" cy="919398"/>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2400" dirty="0">
                <a:solidFill>
                  <a:srgbClr val="000000"/>
                </a:solidFill>
                <a:latin typeface="+mj-lt"/>
              </a:rPr>
              <a:t>When the target variable is a </a:t>
            </a:r>
            <a:r>
              <a:rPr lang="en-IN" sz="2400">
                <a:solidFill>
                  <a:srgbClr val="000000"/>
                </a:solidFill>
                <a:latin typeface="+mj-lt"/>
              </a:rPr>
              <a:t>continuous variable, </a:t>
            </a:r>
            <a:r>
              <a:rPr lang="en-IN" sz="2400" dirty="0">
                <a:solidFill>
                  <a:srgbClr val="000000"/>
                </a:solidFill>
                <a:latin typeface="+mj-lt"/>
              </a:rPr>
              <a:t>reduction in standard deviation is used as a split criteria instead of  information gain</a:t>
            </a:r>
            <a:endParaRPr kumimoji="0" lang="en-IN" sz="2400" b="0" i="0" u="none" strike="noStrike" cap="none" spc="0" normalizeH="0" baseline="0" dirty="0">
              <a:ln>
                <a:noFill/>
              </a:ln>
              <a:solidFill>
                <a:srgbClr val="000000"/>
              </a:solidFill>
              <a:effectLst/>
              <a:uFillTx/>
              <a:latin typeface="+mj-lt"/>
              <a:sym typeface="Calibri"/>
            </a:endParaRPr>
          </a:p>
        </p:txBody>
      </p:sp>
      <p:pic>
        <p:nvPicPr>
          <p:cNvPr id="3" name="Picture 2" descr="A screenshot of a cell phone&#10;&#10;Description generated with very high confidence">
            <a:extLst>
              <a:ext uri="{FF2B5EF4-FFF2-40B4-BE49-F238E27FC236}">
                <a16:creationId xmlns:a16="http://schemas.microsoft.com/office/drawing/2014/main" id="{EBB39A47-9761-4272-A595-A0AFFC3F697B}"/>
              </a:ext>
            </a:extLst>
          </p:cNvPr>
          <p:cNvPicPr>
            <a:picLocks noChangeAspect="1"/>
          </p:cNvPicPr>
          <p:nvPr/>
        </p:nvPicPr>
        <p:blipFill>
          <a:blip r:embed="rId3" cstate="email">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a:ext>
            </a:extLst>
          </a:blip>
          <a:stretch>
            <a:fillRect/>
          </a:stretch>
        </p:blipFill>
        <p:spPr>
          <a:xfrm>
            <a:off x="339775" y="1930949"/>
            <a:ext cx="5244057" cy="4384672"/>
          </a:xfrm>
          <a:prstGeom prst="rect">
            <a:avLst/>
          </a:prstGeom>
        </p:spPr>
      </p:pic>
      <p:sp>
        <p:nvSpPr>
          <p:cNvPr id="6" name="Arrow: Right 5">
            <a:extLst>
              <a:ext uri="{FF2B5EF4-FFF2-40B4-BE49-F238E27FC236}">
                <a16:creationId xmlns:a16="http://schemas.microsoft.com/office/drawing/2014/main" id="{9D9D1FEE-F362-4262-A783-046BEA6D196E}"/>
              </a:ext>
            </a:extLst>
          </p:cNvPr>
          <p:cNvSpPr/>
          <p:nvPr/>
        </p:nvSpPr>
        <p:spPr>
          <a:xfrm>
            <a:off x="5673222" y="3908282"/>
            <a:ext cx="796977" cy="430007"/>
          </a:xfrm>
          <a:prstGeom prst="rightArrow">
            <a:avLst/>
          </a:prstGeom>
          <a:solidFill>
            <a:schemeClr val="accent2">
              <a:lumMod val="60000"/>
              <a:lumOff val="40000"/>
            </a:schemeClr>
          </a:solidFill>
          <a:ln w="1905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n-lt"/>
              <a:ea typeface="+mn-ea"/>
              <a:cs typeface="+mn-cs"/>
              <a:sym typeface="Calibri"/>
            </a:endParaRPr>
          </a:p>
        </p:txBody>
      </p:sp>
      <p:pic>
        <p:nvPicPr>
          <p:cNvPr id="9" name="Picture 8" descr="A close up of electronics&#10;&#10;Description generated with very high confidence">
            <a:extLst>
              <a:ext uri="{FF2B5EF4-FFF2-40B4-BE49-F238E27FC236}">
                <a16:creationId xmlns:a16="http://schemas.microsoft.com/office/drawing/2014/main" id="{2715DB57-6064-4072-B1C0-6C0ABBC1A681}"/>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11200"/>
                    </a14:imgEffect>
                    <a14:imgEffect>
                      <a14:saturation sat="200000"/>
                    </a14:imgEffect>
                  </a14:imgLayer>
                </a14:imgProps>
              </a:ext>
              <a:ext uri="{28A0092B-C50C-407E-A947-70E740481C1C}">
                <a14:useLocalDpi xmlns:a14="http://schemas.microsoft.com/office/drawing/2010/main"/>
              </a:ext>
            </a:extLst>
          </a:blip>
          <a:stretch>
            <a:fillRect/>
          </a:stretch>
        </p:blipFill>
        <p:spPr>
          <a:xfrm>
            <a:off x="6608170" y="2036927"/>
            <a:ext cx="5262357" cy="4384672"/>
          </a:xfrm>
          <a:prstGeom prst="rect">
            <a:avLst/>
          </a:prstGeom>
        </p:spPr>
      </p:pic>
    </p:spTree>
    <p:extLst>
      <p:ext uri="{BB962C8B-B14F-4D97-AF65-F5344CB8AC3E}">
        <p14:creationId xmlns:p14="http://schemas.microsoft.com/office/powerpoint/2010/main" val="18322436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1671542" y="1409075"/>
            <a:ext cx="6066118" cy="3522689"/>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a:bodyPr>
          <a:lstStyle/>
          <a:p>
            <a:pPr marL="576360" indent="-342900" hangingPunct="1">
              <a:lnSpc>
                <a:spcPct val="90000"/>
              </a:lnSpc>
              <a:spcAft>
                <a:spcPts val="600"/>
              </a:spcAft>
              <a:buFont typeface="Wingdings" panose="05000000000000000000" pitchFamily="2" charset="2"/>
              <a:buChar char="Ø"/>
            </a:pPr>
            <a:endParaRPr lang="en-US" sz="2400" dirty="0">
              <a:solidFill>
                <a:schemeClr val="tx1"/>
              </a:solidFill>
              <a:latin typeface="Helvetica LT Std Cond" panose="020B0506020202030204" pitchFamily="34" charset="0"/>
            </a:endParaRPr>
          </a:p>
          <a:p>
            <a:pPr marL="576360" indent="-342900" hangingPunct="1">
              <a:lnSpc>
                <a:spcPct val="90000"/>
              </a:lnSpc>
              <a:spcAft>
                <a:spcPts val="600"/>
              </a:spcAft>
              <a:buFont typeface="Wingdings" panose="05000000000000000000" pitchFamily="2" charset="2"/>
              <a:buChar char="Ø"/>
            </a:pPr>
            <a:r>
              <a:rPr lang="en-US" sz="2400" dirty="0">
                <a:solidFill>
                  <a:schemeClr val="tx1"/>
                </a:solidFill>
                <a:latin typeface="Helvetica LT Std Cond" panose="020B0506020202030204" pitchFamily="34" charset="0"/>
              </a:rPr>
              <a:t>What is Machine Learning</a:t>
            </a:r>
          </a:p>
          <a:p>
            <a:pPr marL="576360" indent="-342900" hangingPunct="1">
              <a:lnSpc>
                <a:spcPct val="90000"/>
              </a:lnSpc>
              <a:spcAft>
                <a:spcPts val="600"/>
              </a:spcAft>
              <a:buFont typeface="Wingdings" panose="05000000000000000000" pitchFamily="2" charset="2"/>
              <a:buChar char="Ø"/>
            </a:pPr>
            <a:r>
              <a:rPr lang="en-US" sz="2400" dirty="0">
                <a:solidFill>
                  <a:schemeClr val="tx1"/>
                </a:solidFill>
                <a:latin typeface="Helvetica LT Std Cond" panose="020B0506020202030204" pitchFamily="34" charset="0"/>
              </a:rPr>
              <a:t>Types of machine learning</a:t>
            </a:r>
          </a:p>
          <a:p>
            <a:pPr marL="827088" lvl="8" indent="-342900" hangingPunct="1">
              <a:lnSpc>
                <a:spcPct val="90000"/>
              </a:lnSpc>
              <a:spcAft>
                <a:spcPts val="600"/>
              </a:spcAft>
              <a:buSzPct val="100000"/>
              <a:buFont typeface="Wingdings" panose="05000000000000000000" pitchFamily="2" charset="2"/>
              <a:buChar char="§"/>
            </a:pPr>
            <a:r>
              <a:rPr lang="en-US" sz="2400" dirty="0">
                <a:solidFill>
                  <a:schemeClr val="tx1"/>
                </a:solidFill>
                <a:latin typeface="Helvetica LT Std Cond" panose="020B0506020202030204" pitchFamily="34" charset="0"/>
              </a:rPr>
              <a:t>Supervised</a:t>
            </a:r>
          </a:p>
          <a:p>
            <a:pPr marL="1438275" lvl="8" indent="-358775" hangingPunct="1">
              <a:lnSpc>
                <a:spcPct val="90000"/>
              </a:lnSpc>
              <a:spcAft>
                <a:spcPts val="600"/>
              </a:spcAft>
              <a:buSzPct val="100000"/>
              <a:buFont typeface="Arial" panose="020B0604020202020204" pitchFamily="34" charset="0"/>
              <a:buChar char="•"/>
            </a:pPr>
            <a:r>
              <a:rPr lang="en-US" sz="2400" dirty="0">
                <a:solidFill>
                  <a:schemeClr val="tx1"/>
                </a:solidFill>
                <a:latin typeface="Helvetica LT Std Cond" panose="020B0506020202030204" pitchFamily="34" charset="0"/>
              </a:rPr>
              <a:t>Regression</a:t>
            </a:r>
          </a:p>
          <a:p>
            <a:pPr marL="1438275" lvl="8" indent="-358775" hangingPunct="1">
              <a:lnSpc>
                <a:spcPct val="90000"/>
              </a:lnSpc>
              <a:spcAft>
                <a:spcPts val="600"/>
              </a:spcAft>
              <a:buSzPct val="100000"/>
              <a:buFont typeface="Arial" panose="020B0604020202020204" pitchFamily="34" charset="0"/>
              <a:buChar char="•"/>
            </a:pPr>
            <a:r>
              <a:rPr lang="en-US" sz="2400" dirty="0">
                <a:solidFill>
                  <a:schemeClr val="tx1"/>
                </a:solidFill>
                <a:latin typeface="Helvetica LT Std Cond" panose="020B0506020202030204" pitchFamily="34" charset="0"/>
              </a:rPr>
              <a:t>Classification</a:t>
            </a:r>
          </a:p>
          <a:p>
            <a:pPr marL="827088" lvl="3" indent="-342900" hangingPunct="1">
              <a:lnSpc>
                <a:spcPct val="90000"/>
              </a:lnSpc>
              <a:spcAft>
                <a:spcPts val="600"/>
              </a:spcAft>
              <a:buSzPct val="100000"/>
              <a:buFont typeface="Wingdings" panose="05000000000000000000" pitchFamily="2" charset="2"/>
              <a:buChar char="§"/>
            </a:pPr>
            <a:r>
              <a:rPr lang="en-US" sz="2400" dirty="0">
                <a:solidFill>
                  <a:schemeClr val="tx1"/>
                </a:solidFill>
                <a:latin typeface="Helvetica LT Std Cond" panose="020B0506020202030204" pitchFamily="34" charset="0"/>
              </a:rPr>
              <a:t>  Unsupervised</a:t>
            </a:r>
          </a:p>
          <a:p>
            <a:pPr marL="1438275" lvl="3" indent="-358775" hangingPunct="1">
              <a:lnSpc>
                <a:spcPct val="90000"/>
              </a:lnSpc>
              <a:spcAft>
                <a:spcPts val="600"/>
              </a:spcAft>
              <a:buSzPct val="100000"/>
              <a:buFont typeface="Arial" panose="020B0604020202020204" pitchFamily="34" charset="0"/>
              <a:buChar char="•"/>
            </a:pPr>
            <a:r>
              <a:rPr lang="en-US" sz="2400" dirty="0">
                <a:solidFill>
                  <a:schemeClr val="tx1"/>
                </a:solidFill>
                <a:latin typeface="Helvetica LT Std Cond" panose="020B0506020202030204" pitchFamily="34" charset="0"/>
              </a:rPr>
              <a:t>Clustering</a:t>
            </a:r>
          </a:p>
          <a:p>
            <a:pPr marL="484188" lvl="1" indent="0" hangingPunct="1">
              <a:lnSpc>
                <a:spcPct val="90000"/>
              </a:lnSpc>
              <a:spcAft>
                <a:spcPts val="600"/>
              </a:spcAft>
              <a:buSzPct val="45000"/>
            </a:pPr>
            <a:endParaRPr lang="en-US" sz="2400" kern="1200" spc="-1" dirty="0">
              <a:solidFill>
                <a:schemeClr val="tx1"/>
              </a:solidFill>
              <a:uFill>
                <a:solidFill>
                  <a:srgbClr val="FFFFFF"/>
                </a:solidFill>
              </a:uFill>
              <a:latin typeface="Helvetica LT Std Cond" panose="020B0506020202030204" pitchFamily="34" charset="0"/>
            </a:endParaRPr>
          </a:p>
          <a:p>
            <a:pPr indent="-228600" hangingPunct="1">
              <a:lnSpc>
                <a:spcPct val="90000"/>
              </a:lnSpc>
              <a:spcAft>
                <a:spcPts val="600"/>
              </a:spcAft>
              <a:buSzPct val="100000"/>
              <a:buFont typeface="Arial" panose="020B0604020202020204" pitchFamily="34" charset="0"/>
              <a:buChar char="•"/>
            </a:pPr>
            <a:endParaRPr lang="en-US" sz="2400" kern="1200" dirty="0">
              <a:solidFill>
                <a:schemeClr val="tx1"/>
              </a:solidFill>
              <a:latin typeface="Helvetica LT Std Cond" panose="020B0506020202030204" pitchFamily="34" charset="0"/>
            </a:endParaRPr>
          </a:p>
        </p:txBody>
      </p:sp>
      <p:sp>
        <p:nvSpPr>
          <p:cNvPr id="15"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5" name="Graphic 4" descr="Head with Gears">
            <a:extLst>
              <a:ext uri="{FF2B5EF4-FFF2-40B4-BE49-F238E27FC236}">
                <a16:creationId xmlns:a16="http://schemas.microsoft.com/office/drawing/2014/main" id="{1E480735-F0F8-4A99-8AF0-48B588FAC7F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sp>
        <p:nvSpPr>
          <p:cNvPr id="8" name="Title 2">
            <a:extLst>
              <a:ext uri="{FF2B5EF4-FFF2-40B4-BE49-F238E27FC236}">
                <a16:creationId xmlns:a16="http://schemas.microsoft.com/office/drawing/2014/main" id="{3CD7F54F-C3E3-40B5-A7E7-D5971D3882BF}"/>
              </a:ext>
            </a:extLst>
          </p:cNvPr>
          <p:cNvSpPr txBox="1">
            <a:spLocks/>
          </p:cNvSpPr>
          <p:nvPr/>
        </p:nvSpPr>
        <p:spPr>
          <a:xfrm>
            <a:off x="150803" y="212754"/>
            <a:ext cx="11134779" cy="4300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r>
              <a:rPr lang="en-IN" sz="2400" dirty="0">
                <a:solidFill>
                  <a:srgbClr val="00A0E8"/>
                </a:solidFill>
                <a:latin typeface="Helvetica LT Std Cond" panose="020B0506020202030204" pitchFamily="34" charset="0"/>
                <a:cs typeface="Arial" panose="020B0604020202020204" pitchFamily="34" charset="0"/>
              </a:rPr>
              <a:t>RECAP</a:t>
            </a:r>
          </a:p>
        </p:txBody>
      </p:sp>
    </p:spTree>
    <p:extLst>
      <p:ext uri="{BB962C8B-B14F-4D97-AF65-F5344CB8AC3E}">
        <p14:creationId xmlns:p14="http://schemas.microsoft.com/office/powerpoint/2010/main" val="6340577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subTnLst>
                                    <p:animClr clrSpc="rgb" dir="cw">
                                      <p:cBhvr override="childStyle">
                                        <p:cTn dur="1" fill="hold" display="0" masterRel="nextClick" afterEffect="1"/>
                                        <p:tgtEl>
                                          <p:spTgt spid="10">
                                            <p:txEl>
                                              <p:pRg st="1" end="1"/>
                                            </p:txEl>
                                          </p:spTgt>
                                        </p:tgtEl>
                                        <p:attrNameLst>
                                          <p:attrName>ppt_c</p:attrName>
                                        </p:attrNameLst>
                                      </p:cBhvr>
                                      <p:to>
                                        <a:schemeClr val="tx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subTnLst>
                                    <p:animClr clrSpc="rgb" dir="cw">
                                      <p:cBhvr override="childStyle">
                                        <p:cTn dur="1" fill="hold" display="0" masterRel="nextClick" afterEffect="1"/>
                                        <p:tgtEl>
                                          <p:spTgt spid="10">
                                            <p:txEl>
                                              <p:pRg st="2" end="2"/>
                                            </p:txEl>
                                          </p:spTgt>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fade">
                                      <p:cBhvr>
                                        <p:cTn id="17" dur="500"/>
                                        <p:tgtEl>
                                          <p:spTgt spid="10">
                                            <p:txEl>
                                              <p:pRg st="3" end="3"/>
                                            </p:txEl>
                                          </p:spTgt>
                                        </p:tgtEl>
                                      </p:cBhvr>
                                    </p:animEffect>
                                  </p:childTnLst>
                                  <p:subTnLst>
                                    <p:animClr clrSpc="rgb" dir="cw">
                                      <p:cBhvr override="childStyle">
                                        <p:cTn dur="1" fill="hold" display="0" masterRel="nextClick" afterEffect="1"/>
                                        <p:tgtEl>
                                          <p:spTgt spid="10">
                                            <p:txEl>
                                              <p:pRg st="3" end="3"/>
                                            </p:txEl>
                                          </p:spTgt>
                                        </p:tgtEl>
                                        <p:attrNameLst>
                                          <p:attrName>ppt_c</p:attrName>
                                        </p:attrNameLst>
                                      </p:cBhvr>
                                      <p:to>
                                        <a:schemeClr val="tx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fade">
                                      <p:cBhvr>
                                        <p:cTn id="22" dur="500"/>
                                        <p:tgtEl>
                                          <p:spTgt spid="10">
                                            <p:txEl>
                                              <p:pRg st="4" end="4"/>
                                            </p:txEl>
                                          </p:spTgt>
                                        </p:tgtEl>
                                      </p:cBhvr>
                                    </p:animEffect>
                                  </p:childTnLst>
                                  <p:subTnLst>
                                    <p:animClr clrSpc="rgb" dir="cw">
                                      <p:cBhvr override="childStyle">
                                        <p:cTn dur="1" fill="hold" display="0" masterRel="nextClick" afterEffect="1"/>
                                        <p:tgtEl>
                                          <p:spTgt spid="10">
                                            <p:txEl>
                                              <p:pRg st="4" end="4"/>
                                            </p:txEl>
                                          </p:spTgt>
                                        </p:tgtEl>
                                        <p:attrNameLst>
                                          <p:attrName>ppt_c</p:attrName>
                                        </p:attrNameLst>
                                      </p:cBhvr>
                                      <p:to>
                                        <a:schemeClr val="tx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fade">
                                      <p:cBhvr>
                                        <p:cTn id="27" dur="500"/>
                                        <p:tgtEl>
                                          <p:spTgt spid="10">
                                            <p:txEl>
                                              <p:pRg st="5" end="5"/>
                                            </p:txEl>
                                          </p:spTgt>
                                        </p:tgtEl>
                                      </p:cBhvr>
                                    </p:animEffect>
                                  </p:childTnLst>
                                  <p:subTnLst>
                                    <p:animClr clrSpc="rgb" dir="cw">
                                      <p:cBhvr override="childStyle">
                                        <p:cTn dur="1" fill="hold" display="0" masterRel="nextClick" afterEffect="1"/>
                                        <p:tgtEl>
                                          <p:spTgt spid="10">
                                            <p:txEl>
                                              <p:pRg st="5" end="5"/>
                                            </p:txEl>
                                          </p:spTgt>
                                        </p:tgtEl>
                                        <p:attrNameLst>
                                          <p:attrName>ppt_c</p:attrName>
                                        </p:attrNameLst>
                                      </p:cBhvr>
                                      <p:to>
                                        <a:schemeClr val="tx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fade">
                                      <p:cBhvr>
                                        <p:cTn id="32" dur="500"/>
                                        <p:tgtEl>
                                          <p:spTgt spid="10">
                                            <p:txEl>
                                              <p:pRg st="6" end="6"/>
                                            </p:txEl>
                                          </p:spTgt>
                                        </p:tgtEl>
                                      </p:cBhvr>
                                    </p:animEffect>
                                  </p:childTnLst>
                                  <p:subTnLst>
                                    <p:animClr clrSpc="rgb" dir="cw">
                                      <p:cBhvr override="childStyle">
                                        <p:cTn dur="1" fill="hold" display="0" masterRel="nextClick" afterEffect="1"/>
                                        <p:tgtEl>
                                          <p:spTgt spid="10">
                                            <p:txEl>
                                              <p:pRg st="6" end="6"/>
                                            </p:txEl>
                                          </p:spTgt>
                                        </p:tgtEl>
                                        <p:attrNameLst>
                                          <p:attrName>ppt_c</p:attrName>
                                        </p:attrNameLst>
                                      </p:cBhvr>
                                      <p:to>
                                        <a:schemeClr val="tx1"/>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fade">
                                      <p:cBhvr>
                                        <p:cTn id="37" dur="500"/>
                                        <p:tgtEl>
                                          <p:spTgt spid="10">
                                            <p:txEl>
                                              <p:pRg st="7" end="7"/>
                                            </p:txEl>
                                          </p:spTgt>
                                        </p:tgtEl>
                                      </p:cBhvr>
                                    </p:animEffect>
                                  </p:childTnLst>
                                  <p:subTnLst>
                                    <p:animClr clrSpc="rgb" dir="cw">
                                      <p:cBhvr override="childStyle">
                                        <p:cTn dur="1" fill="hold" display="0" masterRel="nextClick" afterEffect="1"/>
                                        <p:tgtEl>
                                          <p:spTgt spid="10">
                                            <p:txEl>
                                              <p:pRg st="7" end="7"/>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6D7-9543-F142-A34E-10F689DC014A}"/>
              </a:ext>
            </a:extLst>
          </p:cNvPr>
          <p:cNvSpPr>
            <a:spLocks noGrp="1"/>
          </p:cNvSpPr>
          <p:nvPr>
            <p:ph type="title"/>
          </p:nvPr>
        </p:nvSpPr>
        <p:spPr/>
        <p:txBody>
          <a:bodyPr/>
          <a:lstStyle/>
          <a:p>
            <a:r>
              <a:rPr lang="en-US" dirty="0"/>
              <a:t>Decision Tree</a:t>
            </a:r>
          </a:p>
        </p:txBody>
      </p:sp>
      <p:sp>
        <p:nvSpPr>
          <p:cNvPr id="3" name="Text Placeholder 2">
            <a:extLst>
              <a:ext uri="{FF2B5EF4-FFF2-40B4-BE49-F238E27FC236}">
                <a16:creationId xmlns:a16="http://schemas.microsoft.com/office/drawing/2014/main" id="{F31E30CB-A634-C04E-B506-10234FF53FD3}"/>
              </a:ext>
            </a:extLst>
          </p:cNvPr>
          <p:cNvSpPr>
            <a:spLocks noGrp="1"/>
          </p:cNvSpPr>
          <p:nvPr>
            <p:ph type="body" idx="1"/>
          </p:nvPr>
        </p:nvSpPr>
        <p:spPr>
          <a:xfrm>
            <a:off x="979789" y="1734322"/>
            <a:ext cx="10781905" cy="4351339"/>
          </a:xfrm>
        </p:spPr>
        <p:txBody>
          <a:bodyPr/>
          <a:lstStyle/>
          <a:p>
            <a:r>
              <a:rPr lang="en-IN" dirty="0"/>
              <a:t>Decision trees are used for solving classification and regression problems.</a:t>
            </a:r>
          </a:p>
          <a:p>
            <a:r>
              <a:rPr lang="en-US" dirty="0"/>
              <a:t>Decision trees help in visualize the logic for the data we interpret</a:t>
            </a:r>
          </a:p>
          <a:p>
            <a:r>
              <a:rPr lang="en-IN" dirty="0"/>
              <a:t>A decision tree creates a type of a flow chart which consists of nodes (referred to as leaves) and a set of decisions to be made based on these nodes (also known as branches)</a:t>
            </a:r>
          </a:p>
          <a:p>
            <a:r>
              <a:rPr lang="en-IN" dirty="0"/>
              <a:t>They are very simple to understand and explain</a:t>
            </a:r>
          </a:p>
          <a:p>
            <a:endParaRPr lang="en-US" dirty="0"/>
          </a:p>
        </p:txBody>
      </p:sp>
    </p:spTree>
    <p:extLst>
      <p:ext uri="{BB962C8B-B14F-4D97-AF65-F5344CB8AC3E}">
        <p14:creationId xmlns:p14="http://schemas.microsoft.com/office/powerpoint/2010/main" val="354744770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914F48E7-6478-4603-AE36-EFC8A3837260}"/>
              </a:ext>
            </a:extLst>
          </p:cNvPr>
          <p:cNvSpPr txBox="1">
            <a:spLocks/>
          </p:cNvSpPr>
          <p:nvPr/>
        </p:nvSpPr>
        <p:spPr>
          <a:xfrm>
            <a:off x="150803" y="212754"/>
            <a:ext cx="11134779" cy="4300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r>
              <a:rPr lang="en-IN" sz="2400" dirty="0">
                <a:solidFill>
                  <a:srgbClr val="00A0E8"/>
                </a:solidFill>
                <a:latin typeface="Helvetica LT Std Cond" panose="020B0506020202030204" pitchFamily="34" charset="0"/>
                <a:cs typeface="Arial" panose="020B0604020202020204" pitchFamily="34" charset="0"/>
              </a:rPr>
              <a:t>DECISION TREE</a:t>
            </a:r>
          </a:p>
        </p:txBody>
      </p:sp>
      <p:sp>
        <p:nvSpPr>
          <p:cNvPr id="4" name="Rectangle: Rounded Corners 3">
            <a:extLst>
              <a:ext uri="{FF2B5EF4-FFF2-40B4-BE49-F238E27FC236}">
                <a16:creationId xmlns:a16="http://schemas.microsoft.com/office/drawing/2014/main" id="{9166240A-3C2B-4702-A3B5-BC4FD74366B4}"/>
              </a:ext>
            </a:extLst>
          </p:cNvPr>
          <p:cNvSpPr/>
          <p:nvPr/>
        </p:nvSpPr>
        <p:spPr>
          <a:xfrm>
            <a:off x="370054" y="890452"/>
            <a:ext cx="2478077" cy="510776"/>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2400" dirty="0">
                <a:solidFill>
                  <a:srgbClr val="000000"/>
                </a:solidFill>
                <a:latin typeface="+mj-lt"/>
              </a:rPr>
              <a:t>Simple Example</a:t>
            </a:r>
            <a:endParaRPr kumimoji="0" lang="en-IN" sz="2400" b="0" i="0" u="none" strike="noStrike" cap="none" spc="0" normalizeH="0" baseline="0" dirty="0">
              <a:ln>
                <a:noFill/>
              </a:ln>
              <a:solidFill>
                <a:srgbClr val="000000"/>
              </a:solidFill>
              <a:effectLst/>
              <a:uFillTx/>
              <a:latin typeface="+mj-lt"/>
              <a:sym typeface="Calibri"/>
            </a:endParaRPr>
          </a:p>
        </p:txBody>
      </p:sp>
      <p:sp>
        <p:nvSpPr>
          <p:cNvPr id="5" name="CustomShape 3">
            <a:extLst>
              <a:ext uri="{FF2B5EF4-FFF2-40B4-BE49-F238E27FC236}">
                <a16:creationId xmlns:a16="http://schemas.microsoft.com/office/drawing/2014/main" id="{A379D088-0190-47D2-9B10-36FF4BF4775E}"/>
              </a:ext>
            </a:extLst>
          </p:cNvPr>
          <p:cNvSpPr/>
          <p:nvPr/>
        </p:nvSpPr>
        <p:spPr>
          <a:xfrm>
            <a:off x="4548360" y="1296000"/>
            <a:ext cx="2085480" cy="5734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IN" spc="-1" dirty="0">
                <a:uFill>
                  <a:solidFill>
                    <a:srgbClr val="FFFFFF"/>
                  </a:solidFill>
                </a:uFill>
                <a:latin typeface="Helvetica LT Std Cond" panose="020B0506020202030204" pitchFamily="34" charset="0"/>
                <a:ea typeface="DejaVu Sans"/>
              </a:rPr>
              <a:t>Email id - internal</a:t>
            </a:r>
            <a:endParaRPr lang="en-IN" spc="-1" dirty="0">
              <a:uFill>
                <a:solidFill>
                  <a:srgbClr val="FFFFFF"/>
                </a:solidFill>
              </a:uFill>
              <a:latin typeface="Helvetica LT Std Cond" panose="020B0506020202030204" pitchFamily="34" charset="0"/>
            </a:endParaRPr>
          </a:p>
        </p:txBody>
      </p:sp>
      <p:sp>
        <p:nvSpPr>
          <p:cNvPr id="6" name="Line 4">
            <a:extLst>
              <a:ext uri="{FF2B5EF4-FFF2-40B4-BE49-F238E27FC236}">
                <a16:creationId xmlns:a16="http://schemas.microsoft.com/office/drawing/2014/main" id="{E47DA9B1-E491-4E9F-8FBD-A34B454DE8E9}"/>
              </a:ext>
            </a:extLst>
          </p:cNvPr>
          <p:cNvSpPr/>
          <p:nvPr/>
        </p:nvSpPr>
        <p:spPr>
          <a:xfrm flipH="1">
            <a:off x="3747541" y="1872000"/>
            <a:ext cx="1736459" cy="7045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7" name="Line 5">
            <a:extLst>
              <a:ext uri="{FF2B5EF4-FFF2-40B4-BE49-F238E27FC236}">
                <a16:creationId xmlns:a16="http://schemas.microsoft.com/office/drawing/2014/main" id="{C4B29737-8266-48CB-8186-C8C8606547B8}"/>
              </a:ext>
            </a:extLst>
          </p:cNvPr>
          <p:cNvSpPr/>
          <p:nvPr/>
        </p:nvSpPr>
        <p:spPr>
          <a:xfrm>
            <a:off x="5484000" y="1871640"/>
            <a:ext cx="1296000" cy="72000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0" name="CustomShape 6">
            <a:extLst>
              <a:ext uri="{FF2B5EF4-FFF2-40B4-BE49-F238E27FC236}">
                <a16:creationId xmlns:a16="http://schemas.microsoft.com/office/drawing/2014/main" id="{23FE3F0C-F32F-456D-AC4B-96AF67244228}"/>
              </a:ext>
            </a:extLst>
          </p:cNvPr>
          <p:cNvSpPr/>
          <p:nvPr/>
        </p:nvSpPr>
        <p:spPr>
          <a:xfrm>
            <a:off x="6131999" y="2591640"/>
            <a:ext cx="1846389" cy="42617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lstStyle/>
          <a:p>
            <a:r>
              <a:rPr lang="en-IN" spc="-1" dirty="0">
                <a:uFill>
                  <a:solidFill>
                    <a:srgbClr val="FFFFFF"/>
                  </a:solidFill>
                </a:uFill>
                <a:latin typeface="Helvetica LT Std Cond" panose="020B0506020202030204" pitchFamily="34" charset="0"/>
                <a:ea typeface="DejaVu Sans"/>
              </a:rPr>
              <a:t>Training enquiry</a:t>
            </a:r>
            <a:endParaRPr lang="en-IN" spc="-1" dirty="0">
              <a:uFill>
                <a:solidFill>
                  <a:srgbClr val="FFFFFF"/>
                </a:solidFill>
              </a:uFill>
              <a:latin typeface="Helvetica LT Std Cond" panose="020B0506020202030204" pitchFamily="34" charset="0"/>
            </a:endParaRPr>
          </a:p>
        </p:txBody>
      </p:sp>
      <p:sp>
        <p:nvSpPr>
          <p:cNvPr id="11" name="CustomShape 7">
            <a:extLst>
              <a:ext uri="{FF2B5EF4-FFF2-40B4-BE49-F238E27FC236}">
                <a16:creationId xmlns:a16="http://schemas.microsoft.com/office/drawing/2014/main" id="{6CB32037-9942-4EE1-B6AB-3BFC4993424D}"/>
              </a:ext>
            </a:extLst>
          </p:cNvPr>
          <p:cNvSpPr/>
          <p:nvPr/>
        </p:nvSpPr>
        <p:spPr>
          <a:xfrm>
            <a:off x="2848131" y="2593263"/>
            <a:ext cx="1437480" cy="4294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lstStyle/>
          <a:p>
            <a:r>
              <a:rPr lang="en-IN" spc="-1" dirty="0">
                <a:uFill>
                  <a:solidFill>
                    <a:srgbClr val="FFFFFF"/>
                  </a:solidFill>
                </a:uFill>
                <a:latin typeface="Helvetica LT Std Cond" panose="020B0506020202030204" pitchFamily="34" charset="0"/>
                <a:ea typeface="DejaVu Sans"/>
              </a:rPr>
              <a:t> Read it</a:t>
            </a:r>
            <a:endParaRPr lang="en-IN" spc="-1" dirty="0">
              <a:uFill>
                <a:solidFill>
                  <a:srgbClr val="FFFFFF"/>
                </a:solidFill>
              </a:uFill>
              <a:latin typeface="Helvetica LT Std Cond" panose="020B0506020202030204" pitchFamily="34" charset="0"/>
            </a:endParaRPr>
          </a:p>
        </p:txBody>
      </p:sp>
      <p:sp>
        <p:nvSpPr>
          <p:cNvPr id="12" name="Line 8">
            <a:extLst>
              <a:ext uri="{FF2B5EF4-FFF2-40B4-BE49-F238E27FC236}">
                <a16:creationId xmlns:a16="http://schemas.microsoft.com/office/drawing/2014/main" id="{EF1B4F1B-9FD9-45B4-87D4-F52EA763390F}"/>
              </a:ext>
            </a:extLst>
          </p:cNvPr>
          <p:cNvSpPr/>
          <p:nvPr/>
        </p:nvSpPr>
        <p:spPr>
          <a:xfrm flipH="1">
            <a:off x="5988000" y="3017810"/>
            <a:ext cx="882360" cy="90295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3" name="Line 9">
            <a:extLst>
              <a:ext uri="{FF2B5EF4-FFF2-40B4-BE49-F238E27FC236}">
                <a16:creationId xmlns:a16="http://schemas.microsoft.com/office/drawing/2014/main" id="{78AC32D3-9527-40CE-998F-30571618AA5B}"/>
              </a:ext>
            </a:extLst>
          </p:cNvPr>
          <p:cNvSpPr/>
          <p:nvPr/>
        </p:nvSpPr>
        <p:spPr>
          <a:xfrm>
            <a:off x="6870360" y="3043080"/>
            <a:ext cx="1091160" cy="8740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4" name="CustomShape 10">
            <a:extLst>
              <a:ext uri="{FF2B5EF4-FFF2-40B4-BE49-F238E27FC236}">
                <a16:creationId xmlns:a16="http://schemas.microsoft.com/office/drawing/2014/main" id="{93AF13C2-E0D8-4009-83A8-2DB171FDEF32}"/>
              </a:ext>
            </a:extLst>
          </p:cNvPr>
          <p:cNvSpPr/>
          <p:nvPr/>
        </p:nvSpPr>
        <p:spPr>
          <a:xfrm>
            <a:off x="7448520" y="3917520"/>
            <a:ext cx="1851480" cy="8740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IN" spc="-1" dirty="0">
                <a:uFill>
                  <a:solidFill>
                    <a:srgbClr val="FFFFFF"/>
                  </a:solidFill>
                </a:uFill>
                <a:latin typeface="Helvetica LT Std Cond" panose="020B0506020202030204" pitchFamily="34" charset="0"/>
                <a:ea typeface="DejaVu Sans"/>
              </a:rPr>
              <a:t>Words like </a:t>
            </a:r>
            <a:endParaRPr lang="en-IN" spc="-1" dirty="0">
              <a:uFill>
                <a:solidFill>
                  <a:srgbClr val="FFFFFF"/>
                </a:solidFill>
              </a:uFill>
              <a:latin typeface="Helvetica LT Std Cond" panose="020B0506020202030204" pitchFamily="34" charset="0"/>
            </a:endParaRPr>
          </a:p>
          <a:p>
            <a:pPr algn="ctr">
              <a:lnSpc>
                <a:spcPct val="100000"/>
              </a:lnSpc>
            </a:pPr>
            <a:r>
              <a:rPr lang="en-IN" spc="-1" dirty="0">
                <a:uFill>
                  <a:solidFill>
                    <a:srgbClr val="FFFFFF"/>
                  </a:solidFill>
                </a:uFill>
                <a:latin typeface="Helvetica LT Std Cond" panose="020B0506020202030204" pitchFamily="34" charset="0"/>
                <a:ea typeface="DejaVu Sans"/>
              </a:rPr>
              <a:t>lottery</a:t>
            </a:r>
            <a:endParaRPr lang="en-IN" spc="-1" dirty="0">
              <a:uFill>
                <a:solidFill>
                  <a:srgbClr val="FFFFFF"/>
                </a:solidFill>
              </a:uFill>
              <a:latin typeface="Helvetica LT Std Cond" panose="020B0506020202030204" pitchFamily="34" charset="0"/>
            </a:endParaRPr>
          </a:p>
        </p:txBody>
      </p:sp>
      <p:sp>
        <p:nvSpPr>
          <p:cNvPr id="15" name="CustomShape 11">
            <a:extLst>
              <a:ext uri="{FF2B5EF4-FFF2-40B4-BE49-F238E27FC236}">
                <a16:creationId xmlns:a16="http://schemas.microsoft.com/office/drawing/2014/main" id="{C4F6D965-E491-4F7C-A8AC-B4A8FE727315}"/>
              </a:ext>
            </a:extLst>
          </p:cNvPr>
          <p:cNvSpPr/>
          <p:nvPr/>
        </p:nvSpPr>
        <p:spPr>
          <a:xfrm>
            <a:off x="4836360" y="3920760"/>
            <a:ext cx="1437480" cy="44928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lstStyle/>
          <a:p>
            <a:r>
              <a:rPr lang="en-IN" spc="-1">
                <a:uFill>
                  <a:solidFill>
                    <a:srgbClr val="FFFFFF"/>
                  </a:solidFill>
                </a:uFill>
                <a:latin typeface="Helvetica LT Std Cond" panose="020B0506020202030204" pitchFamily="34" charset="0"/>
                <a:ea typeface="DejaVu Sans"/>
              </a:rPr>
              <a:t> Read it</a:t>
            </a:r>
            <a:endParaRPr lang="en-IN" spc="-1">
              <a:uFill>
                <a:solidFill>
                  <a:srgbClr val="FFFFFF"/>
                </a:solidFill>
              </a:uFill>
              <a:latin typeface="Helvetica LT Std Cond" panose="020B0506020202030204" pitchFamily="34" charset="0"/>
            </a:endParaRPr>
          </a:p>
        </p:txBody>
      </p:sp>
      <p:sp>
        <p:nvSpPr>
          <p:cNvPr id="16" name="Line 12">
            <a:extLst>
              <a:ext uri="{FF2B5EF4-FFF2-40B4-BE49-F238E27FC236}">
                <a16:creationId xmlns:a16="http://schemas.microsoft.com/office/drawing/2014/main" id="{36994EF1-71CB-4498-8413-BFD867A93C54}"/>
              </a:ext>
            </a:extLst>
          </p:cNvPr>
          <p:cNvSpPr/>
          <p:nvPr/>
        </p:nvSpPr>
        <p:spPr>
          <a:xfrm>
            <a:off x="8744989" y="4814967"/>
            <a:ext cx="679011" cy="40644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7" name="CustomShape 13">
            <a:extLst>
              <a:ext uri="{FF2B5EF4-FFF2-40B4-BE49-F238E27FC236}">
                <a16:creationId xmlns:a16="http://schemas.microsoft.com/office/drawing/2014/main" id="{F04F2FBE-724F-4225-875E-A8685A1531D2}"/>
              </a:ext>
            </a:extLst>
          </p:cNvPr>
          <p:cNvSpPr/>
          <p:nvPr/>
        </p:nvSpPr>
        <p:spPr>
          <a:xfrm>
            <a:off x="9205380" y="5241146"/>
            <a:ext cx="1177560" cy="5600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IN" spc="-1">
                <a:uFill>
                  <a:solidFill>
                    <a:srgbClr val="FFFFFF"/>
                  </a:solidFill>
                </a:uFill>
                <a:latin typeface="Helvetica LT Std Cond" panose="020B0506020202030204" pitchFamily="34" charset="0"/>
                <a:ea typeface="DejaVu Sans"/>
              </a:rPr>
              <a:t>spam</a:t>
            </a:r>
            <a:endParaRPr lang="en-IN" spc="-1">
              <a:uFill>
                <a:solidFill>
                  <a:srgbClr val="FFFFFF"/>
                </a:solidFill>
              </a:uFill>
              <a:latin typeface="Helvetica LT Std Cond" panose="020B0506020202030204" pitchFamily="34" charset="0"/>
            </a:endParaRPr>
          </a:p>
        </p:txBody>
      </p:sp>
      <p:sp>
        <p:nvSpPr>
          <p:cNvPr id="18" name="CustomShape 14">
            <a:extLst>
              <a:ext uri="{FF2B5EF4-FFF2-40B4-BE49-F238E27FC236}">
                <a16:creationId xmlns:a16="http://schemas.microsoft.com/office/drawing/2014/main" id="{BEFE2EDE-AE9C-4294-B942-14CA37D8CE7D}"/>
              </a:ext>
            </a:extLst>
          </p:cNvPr>
          <p:cNvSpPr/>
          <p:nvPr/>
        </p:nvSpPr>
        <p:spPr>
          <a:xfrm>
            <a:off x="6461921" y="5239477"/>
            <a:ext cx="1385280" cy="560047"/>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lstStyle/>
          <a:p>
            <a:r>
              <a:rPr lang="en-IN" spc="-1">
                <a:uFill>
                  <a:solidFill>
                    <a:srgbClr val="FFFFFF"/>
                  </a:solidFill>
                </a:uFill>
                <a:latin typeface="Helvetica LT Std Cond" panose="020B0506020202030204" pitchFamily="34" charset="0"/>
                <a:ea typeface="DejaVu Sans"/>
              </a:rPr>
              <a:t> Read it</a:t>
            </a:r>
            <a:endParaRPr lang="en-IN" spc="-1">
              <a:uFill>
                <a:solidFill>
                  <a:srgbClr val="FFFFFF"/>
                </a:solidFill>
              </a:uFill>
              <a:latin typeface="Helvetica LT Std Cond" panose="020B0506020202030204" pitchFamily="34" charset="0"/>
            </a:endParaRPr>
          </a:p>
        </p:txBody>
      </p:sp>
      <p:sp>
        <p:nvSpPr>
          <p:cNvPr id="19" name="Line 15">
            <a:extLst>
              <a:ext uri="{FF2B5EF4-FFF2-40B4-BE49-F238E27FC236}">
                <a16:creationId xmlns:a16="http://schemas.microsoft.com/office/drawing/2014/main" id="{D7DE9A79-DA94-4638-9BD0-C3CD5A97F0D6}"/>
              </a:ext>
            </a:extLst>
          </p:cNvPr>
          <p:cNvSpPr/>
          <p:nvPr/>
        </p:nvSpPr>
        <p:spPr>
          <a:xfrm flipH="1">
            <a:off x="7497840" y="4814967"/>
            <a:ext cx="360000" cy="40644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0" name="CustomShape 16">
            <a:extLst>
              <a:ext uri="{FF2B5EF4-FFF2-40B4-BE49-F238E27FC236}">
                <a16:creationId xmlns:a16="http://schemas.microsoft.com/office/drawing/2014/main" id="{77F29E27-FEDA-4EC6-8BEE-9F0488A7D0EF}"/>
              </a:ext>
            </a:extLst>
          </p:cNvPr>
          <p:cNvSpPr/>
          <p:nvPr/>
        </p:nvSpPr>
        <p:spPr>
          <a:xfrm>
            <a:off x="3803322" y="2008328"/>
            <a:ext cx="838440" cy="3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pc="-1" dirty="0">
                <a:uFill>
                  <a:solidFill>
                    <a:srgbClr val="FFFFFF"/>
                  </a:solidFill>
                </a:uFill>
                <a:latin typeface="Helvetica LT Std Cond" panose="020B0506020202030204" pitchFamily="34" charset="0"/>
                <a:ea typeface="DejaVu Sans"/>
              </a:rPr>
              <a:t>Yes</a:t>
            </a:r>
            <a:endParaRPr lang="en-IN" spc="-1" dirty="0">
              <a:uFill>
                <a:solidFill>
                  <a:srgbClr val="FFFFFF"/>
                </a:solidFill>
              </a:uFill>
              <a:latin typeface="Helvetica LT Std Cond" panose="020B0506020202030204" pitchFamily="34" charset="0"/>
            </a:endParaRPr>
          </a:p>
        </p:txBody>
      </p:sp>
      <p:sp>
        <p:nvSpPr>
          <p:cNvPr id="21" name="CustomShape 17">
            <a:extLst>
              <a:ext uri="{FF2B5EF4-FFF2-40B4-BE49-F238E27FC236}">
                <a16:creationId xmlns:a16="http://schemas.microsoft.com/office/drawing/2014/main" id="{1C2090FA-C330-443A-A638-B685A4713979}"/>
              </a:ext>
            </a:extLst>
          </p:cNvPr>
          <p:cNvSpPr/>
          <p:nvPr/>
        </p:nvSpPr>
        <p:spPr>
          <a:xfrm>
            <a:off x="6330037" y="2016000"/>
            <a:ext cx="533520" cy="3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pc="-1" dirty="0">
                <a:uFill>
                  <a:solidFill>
                    <a:srgbClr val="FFFFFF"/>
                  </a:solidFill>
                </a:uFill>
                <a:latin typeface="Helvetica LT Std Cond" panose="020B0506020202030204" pitchFamily="34" charset="0"/>
                <a:ea typeface="DejaVu Sans"/>
              </a:rPr>
              <a:t>No</a:t>
            </a:r>
            <a:endParaRPr lang="en-IN" spc="-1" dirty="0">
              <a:uFill>
                <a:solidFill>
                  <a:srgbClr val="FFFFFF"/>
                </a:solidFill>
              </a:uFill>
              <a:latin typeface="Helvetica LT Std Cond" panose="020B0506020202030204" pitchFamily="34" charset="0"/>
            </a:endParaRPr>
          </a:p>
        </p:txBody>
      </p:sp>
      <p:sp>
        <p:nvSpPr>
          <p:cNvPr id="22" name="CustomShape 18">
            <a:extLst>
              <a:ext uri="{FF2B5EF4-FFF2-40B4-BE49-F238E27FC236}">
                <a16:creationId xmlns:a16="http://schemas.microsoft.com/office/drawing/2014/main" id="{20BBC1DC-23D8-4922-8F00-2B07CFA5CC3D}"/>
              </a:ext>
            </a:extLst>
          </p:cNvPr>
          <p:cNvSpPr/>
          <p:nvPr/>
        </p:nvSpPr>
        <p:spPr>
          <a:xfrm>
            <a:off x="5597921" y="3272760"/>
            <a:ext cx="864000" cy="2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pc="-1" dirty="0">
                <a:uFill>
                  <a:solidFill>
                    <a:srgbClr val="FFFFFF"/>
                  </a:solidFill>
                </a:uFill>
                <a:latin typeface="Helvetica LT Std Cond" panose="020B0506020202030204" pitchFamily="34" charset="0"/>
                <a:ea typeface="DejaVu Sans"/>
              </a:rPr>
              <a:t>Yes</a:t>
            </a:r>
            <a:endParaRPr lang="en-IN" spc="-1" dirty="0">
              <a:uFill>
                <a:solidFill>
                  <a:srgbClr val="FFFFFF"/>
                </a:solidFill>
              </a:uFill>
              <a:latin typeface="Helvetica LT Std Cond" panose="020B0506020202030204" pitchFamily="34" charset="0"/>
            </a:endParaRPr>
          </a:p>
        </p:txBody>
      </p:sp>
      <p:sp>
        <p:nvSpPr>
          <p:cNvPr id="23" name="CustomShape 19">
            <a:extLst>
              <a:ext uri="{FF2B5EF4-FFF2-40B4-BE49-F238E27FC236}">
                <a16:creationId xmlns:a16="http://schemas.microsoft.com/office/drawing/2014/main" id="{3071F099-67D6-43E8-B1F4-7AFEBCB45E98}"/>
              </a:ext>
            </a:extLst>
          </p:cNvPr>
          <p:cNvSpPr/>
          <p:nvPr/>
        </p:nvSpPr>
        <p:spPr>
          <a:xfrm>
            <a:off x="7591080" y="3272760"/>
            <a:ext cx="533520" cy="3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pc="-1" dirty="0">
                <a:uFill>
                  <a:solidFill>
                    <a:srgbClr val="FFFFFF"/>
                  </a:solidFill>
                </a:uFill>
                <a:latin typeface="Helvetica LT Std Cond" panose="020B0506020202030204" pitchFamily="34" charset="0"/>
                <a:ea typeface="DejaVu Sans"/>
              </a:rPr>
              <a:t>No</a:t>
            </a:r>
            <a:endParaRPr lang="en-IN" spc="-1" dirty="0">
              <a:uFill>
                <a:solidFill>
                  <a:srgbClr val="FFFFFF"/>
                </a:solidFill>
              </a:uFill>
              <a:latin typeface="Helvetica LT Std Cond" panose="020B0506020202030204" pitchFamily="34" charset="0"/>
            </a:endParaRPr>
          </a:p>
        </p:txBody>
      </p:sp>
      <p:sp>
        <p:nvSpPr>
          <p:cNvPr id="24" name="CustomShape 20">
            <a:extLst>
              <a:ext uri="{FF2B5EF4-FFF2-40B4-BE49-F238E27FC236}">
                <a16:creationId xmlns:a16="http://schemas.microsoft.com/office/drawing/2014/main" id="{48823B4D-550C-4BAA-A36B-4A0E9E7640B7}"/>
              </a:ext>
            </a:extLst>
          </p:cNvPr>
          <p:cNvSpPr/>
          <p:nvPr/>
        </p:nvSpPr>
        <p:spPr>
          <a:xfrm>
            <a:off x="9424000" y="4845927"/>
            <a:ext cx="679011" cy="3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pc="-1" dirty="0">
                <a:uFill>
                  <a:solidFill>
                    <a:srgbClr val="FFFFFF"/>
                  </a:solidFill>
                </a:uFill>
                <a:latin typeface="Helvetica LT Std Cond" panose="020B0506020202030204" pitchFamily="34" charset="0"/>
                <a:ea typeface="DejaVu Sans"/>
              </a:rPr>
              <a:t>Yes</a:t>
            </a:r>
            <a:endParaRPr lang="en-IN" spc="-1" dirty="0">
              <a:uFill>
                <a:solidFill>
                  <a:srgbClr val="FFFFFF"/>
                </a:solidFill>
              </a:uFill>
              <a:latin typeface="Helvetica LT Std Cond" panose="020B0506020202030204" pitchFamily="34" charset="0"/>
            </a:endParaRPr>
          </a:p>
        </p:txBody>
      </p:sp>
      <p:sp>
        <p:nvSpPr>
          <p:cNvPr id="25" name="CustomShape 21">
            <a:extLst>
              <a:ext uri="{FF2B5EF4-FFF2-40B4-BE49-F238E27FC236}">
                <a16:creationId xmlns:a16="http://schemas.microsoft.com/office/drawing/2014/main" id="{AF9F6C4F-E9C9-48FC-8E1D-D2BCE99EAA6B}"/>
              </a:ext>
            </a:extLst>
          </p:cNvPr>
          <p:cNvSpPr/>
          <p:nvPr/>
        </p:nvSpPr>
        <p:spPr>
          <a:xfrm>
            <a:off x="6989126" y="4845927"/>
            <a:ext cx="533520" cy="3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pc="-1" dirty="0">
                <a:uFill>
                  <a:solidFill>
                    <a:srgbClr val="FFFFFF"/>
                  </a:solidFill>
                </a:uFill>
                <a:latin typeface="Helvetica LT Std Cond" panose="020B0506020202030204" pitchFamily="34" charset="0"/>
                <a:ea typeface="DejaVu Sans"/>
              </a:rPr>
              <a:t>No</a:t>
            </a:r>
            <a:endParaRPr lang="en-IN" spc="-1" dirty="0">
              <a:uFill>
                <a:solidFill>
                  <a:srgbClr val="FFFFFF"/>
                </a:solidFill>
              </a:uFill>
              <a:latin typeface="Helvetica LT Std Cond" panose="020B0506020202030204" pitchFamily="34" charset="0"/>
            </a:endParaRPr>
          </a:p>
        </p:txBody>
      </p:sp>
    </p:spTree>
    <p:extLst>
      <p:ext uri="{BB962C8B-B14F-4D97-AF65-F5344CB8AC3E}">
        <p14:creationId xmlns:p14="http://schemas.microsoft.com/office/powerpoint/2010/main" val="26106903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up)">
                                      <p:cBhvr>
                                        <p:cTn id="24" dur="500"/>
                                        <p:tgtEl>
                                          <p:spTgt spid="20"/>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up)">
                                      <p:cBhvr>
                                        <p:cTn id="36" dur="500"/>
                                        <p:tgtEl>
                                          <p:spTgt spid="21"/>
                                        </p:tgtEl>
                                      </p:cBhvr>
                                    </p:animEffect>
                                  </p:childTnLst>
                                </p:cTn>
                              </p:par>
                            </p:childTnLst>
                          </p:cTn>
                        </p:par>
                        <p:par>
                          <p:cTn id="37" fill="hold">
                            <p:stCondLst>
                              <p:cond delay="3500"/>
                            </p:stCondLst>
                            <p:childTnLst>
                              <p:par>
                                <p:cTn id="38" presetID="22" presetClass="entr" presetSubtype="1"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up)">
                                      <p:cBhvr>
                                        <p:cTn id="48" dur="500"/>
                                        <p:tgtEl>
                                          <p:spTgt spid="22"/>
                                        </p:tgtEl>
                                      </p:cBhvr>
                                    </p:animEffect>
                                  </p:childTnLst>
                                </p:cTn>
                              </p:par>
                            </p:childTnLst>
                          </p:cTn>
                        </p:par>
                        <p:par>
                          <p:cTn id="49" fill="hold">
                            <p:stCondLst>
                              <p:cond delay="5000"/>
                            </p:stCondLst>
                            <p:childTnLst>
                              <p:par>
                                <p:cTn id="50" presetID="22" presetClass="entr" presetSubtype="1"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up)">
                                      <p:cBhvr>
                                        <p:cTn id="52" dur="500"/>
                                        <p:tgtEl>
                                          <p:spTgt spid="13"/>
                                        </p:tgtEl>
                                      </p:cBhvr>
                                    </p:animEffect>
                                  </p:childTnLst>
                                </p:cTn>
                              </p:par>
                            </p:childTnLst>
                          </p:cTn>
                        </p:par>
                        <p:par>
                          <p:cTn id="53" fill="hold">
                            <p:stCondLst>
                              <p:cond delay="5500"/>
                            </p:stCondLst>
                            <p:childTnLst>
                              <p:par>
                                <p:cTn id="54" presetID="22" presetClass="entr" presetSubtype="1"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up)">
                                      <p:cBhvr>
                                        <p:cTn id="56" dur="500"/>
                                        <p:tgtEl>
                                          <p:spTgt spid="14"/>
                                        </p:tgtEl>
                                      </p:cBhvr>
                                    </p:animEffect>
                                  </p:childTnLst>
                                </p:cTn>
                              </p:par>
                            </p:childTnLst>
                          </p:cTn>
                        </p:par>
                        <p:par>
                          <p:cTn id="57" fill="hold">
                            <p:stCondLst>
                              <p:cond delay="6000"/>
                            </p:stCondLst>
                            <p:childTnLst>
                              <p:par>
                                <p:cTn id="58" presetID="22" presetClass="entr" presetSubtype="1"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up)">
                                      <p:cBhvr>
                                        <p:cTn id="60" dur="500"/>
                                        <p:tgtEl>
                                          <p:spTgt spid="23"/>
                                        </p:tgtEl>
                                      </p:cBhvr>
                                    </p:animEffect>
                                  </p:childTnLst>
                                </p:cTn>
                              </p:par>
                            </p:childTnLst>
                          </p:cTn>
                        </p:par>
                        <p:par>
                          <p:cTn id="61" fill="hold">
                            <p:stCondLst>
                              <p:cond delay="6500"/>
                            </p:stCondLst>
                            <p:childTnLst>
                              <p:par>
                                <p:cTn id="62" presetID="22" presetClass="entr" presetSubtype="1" fill="hold"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up)">
                                      <p:cBhvr>
                                        <p:cTn id="64" dur="500"/>
                                        <p:tgtEl>
                                          <p:spTgt spid="19"/>
                                        </p:tgtEl>
                                      </p:cBhvr>
                                    </p:animEffect>
                                  </p:childTnLst>
                                </p:cTn>
                              </p:par>
                            </p:childTnLst>
                          </p:cTn>
                        </p:par>
                        <p:par>
                          <p:cTn id="65" fill="hold">
                            <p:stCondLst>
                              <p:cond delay="7000"/>
                            </p:stCondLst>
                            <p:childTnLst>
                              <p:par>
                                <p:cTn id="66" presetID="22" presetClass="entr" presetSubtype="1"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up)">
                                      <p:cBhvr>
                                        <p:cTn id="68" dur="500"/>
                                        <p:tgtEl>
                                          <p:spTgt spid="18"/>
                                        </p:tgtEl>
                                      </p:cBhvr>
                                    </p:animEffect>
                                  </p:childTnLst>
                                </p:cTn>
                              </p:par>
                            </p:childTnLst>
                          </p:cTn>
                        </p:par>
                        <p:par>
                          <p:cTn id="69" fill="hold">
                            <p:stCondLst>
                              <p:cond delay="7500"/>
                            </p:stCondLst>
                            <p:childTnLst>
                              <p:par>
                                <p:cTn id="70" presetID="22" presetClass="entr" presetSubtype="1"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up)">
                                      <p:cBhvr>
                                        <p:cTn id="72" dur="500"/>
                                        <p:tgtEl>
                                          <p:spTgt spid="25"/>
                                        </p:tgtEl>
                                      </p:cBhvr>
                                    </p:animEffect>
                                  </p:childTnLst>
                                </p:cTn>
                              </p:par>
                            </p:childTnLst>
                          </p:cTn>
                        </p:par>
                        <p:par>
                          <p:cTn id="73" fill="hold">
                            <p:stCondLst>
                              <p:cond delay="8000"/>
                            </p:stCondLst>
                            <p:childTnLst>
                              <p:par>
                                <p:cTn id="74" presetID="22" presetClass="entr" presetSubtype="1" fill="hold" nodeType="after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wipe(up)">
                                      <p:cBhvr>
                                        <p:cTn id="76" dur="500"/>
                                        <p:tgtEl>
                                          <p:spTgt spid="16"/>
                                        </p:tgtEl>
                                      </p:cBhvr>
                                    </p:animEffect>
                                  </p:childTnLst>
                                </p:cTn>
                              </p:par>
                            </p:childTnLst>
                          </p:cTn>
                        </p:par>
                        <p:par>
                          <p:cTn id="77" fill="hold">
                            <p:stCondLst>
                              <p:cond delay="8500"/>
                            </p:stCondLst>
                            <p:childTnLst>
                              <p:par>
                                <p:cTn id="78" presetID="22" presetClass="entr" presetSubtype="1" fill="hold" grpId="0" nodeType="after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wipe(up)">
                                      <p:cBhvr>
                                        <p:cTn id="80" dur="500"/>
                                        <p:tgtEl>
                                          <p:spTgt spid="17"/>
                                        </p:tgtEl>
                                      </p:cBhvr>
                                    </p:animEffect>
                                  </p:childTnLst>
                                </p:cTn>
                              </p:par>
                            </p:childTnLst>
                          </p:cTn>
                        </p:par>
                        <p:par>
                          <p:cTn id="81" fill="hold">
                            <p:stCondLst>
                              <p:cond delay="9000"/>
                            </p:stCondLst>
                            <p:childTnLst>
                              <p:par>
                                <p:cTn id="82" presetID="22" presetClass="entr" presetSubtype="1" fill="hold" grpId="0" nodeType="after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up)">
                                      <p:cBhvr>
                                        <p:cTn id="8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1" grpId="0" animBg="1"/>
      <p:bldP spid="14" grpId="0" animBg="1"/>
      <p:bldP spid="15" grpId="0" animBg="1"/>
      <p:bldP spid="17" grpId="0" animBg="1"/>
      <p:bldP spid="18" grpId="0" animBg="1"/>
      <p:bldP spid="20" grpId="0"/>
      <p:bldP spid="21" grpId="0"/>
      <p:bldP spid="22"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B624-ACA5-4849-A067-1252A16763DE}"/>
              </a:ext>
            </a:extLst>
          </p:cNvPr>
          <p:cNvSpPr>
            <a:spLocks noGrp="1"/>
          </p:cNvSpPr>
          <p:nvPr>
            <p:ph type="title"/>
          </p:nvPr>
        </p:nvSpPr>
        <p:spPr/>
        <p:txBody>
          <a:bodyPr/>
          <a:lstStyle/>
          <a:p>
            <a:r>
              <a:rPr lang="en-US" dirty="0"/>
              <a:t>Tree Terminologies</a:t>
            </a:r>
          </a:p>
        </p:txBody>
      </p:sp>
      <p:sp>
        <p:nvSpPr>
          <p:cNvPr id="3" name="Text Placeholder 2">
            <a:extLst>
              <a:ext uri="{FF2B5EF4-FFF2-40B4-BE49-F238E27FC236}">
                <a16:creationId xmlns:a16="http://schemas.microsoft.com/office/drawing/2014/main" id="{97519FAA-A5A1-BE47-993D-265A519142DB}"/>
              </a:ext>
            </a:extLst>
          </p:cNvPr>
          <p:cNvSpPr>
            <a:spLocks noGrp="1"/>
          </p:cNvSpPr>
          <p:nvPr>
            <p:ph type="body" idx="1"/>
          </p:nvPr>
        </p:nvSpPr>
        <p:spPr>
          <a:xfrm>
            <a:off x="298524" y="1717993"/>
            <a:ext cx="6984019" cy="4351339"/>
          </a:xfrm>
        </p:spPr>
        <p:txBody>
          <a:bodyPr>
            <a:normAutofit fontScale="92500"/>
          </a:bodyPr>
          <a:lstStyle/>
          <a:p>
            <a:r>
              <a:rPr lang="en-US" dirty="0"/>
              <a:t>Graph – is a set of vertices(links) and Edges(nodes) which connects a node to another through an edge</a:t>
            </a:r>
          </a:p>
          <a:p>
            <a:r>
              <a:rPr lang="en-US" dirty="0"/>
              <a:t>Tree – is a un-directed acyclic graph depicting a navigation or decision made</a:t>
            </a:r>
          </a:p>
          <a:p>
            <a:r>
              <a:rPr lang="en-US" dirty="0"/>
              <a:t>Root Node – A node with indegree of 0</a:t>
            </a:r>
          </a:p>
          <a:p>
            <a:r>
              <a:rPr lang="en-US" dirty="0"/>
              <a:t>Children – A node which has an indegree &gt; 0 which is connected by a vertex to an another node</a:t>
            </a:r>
          </a:p>
          <a:p>
            <a:r>
              <a:rPr lang="en-US" dirty="0"/>
              <a:t>Leaf node – A node which has out degree of 0</a:t>
            </a:r>
          </a:p>
        </p:txBody>
      </p:sp>
      <p:grpSp>
        <p:nvGrpSpPr>
          <p:cNvPr id="4" name="Group 3">
            <a:extLst>
              <a:ext uri="{FF2B5EF4-FFF2-40B4-BE49-F238E27FC236}">
                <a16:creationId xmlns:a16="http://schemas.microsoft.com/office/drawing/2014/main" id="{CE22ACEE-5B17-5949-8E5B-1A217DF6CFF6}"/>
              </a:ext>
            </a:extLst>
          </p:cNvPr>
          <p:cNvGrpSpPr/>
          <p:nvPr/>
        </p:nvGrpSpPr>
        <p:grpSpPr>
          <a:xfrm>
            <a:off x="7707865" y="2059610"/>
            <a:ext cx="4185611" cy="3668104"/>
            <a:chOff x="9500742" y="4468293"/>
            <a:chExt cx="4322851" cy="3628085"/>
          </a:xfrm>
        </p:grpSpPr>
        <p:pic>
          <p:nvPicPr>
            <p:cNvPr id="5" name="Picture 2" descr="C:\Users\gaithal\AppData\Local\Microsoft\Windows\Temporary Internet Files\Content.IE5\4EOA48MX\r4Kzp[1].png">
              <a:extLst>
                <a:ext uri="{FF2B5EF4-FFF2-40B4-BE49-F238E27FC236}">
                  <a16:creationId xmlns:a16="http://schemas.microsoft.com/office/drawing/2014/main" id="{FF7494FA-226F-944B-9245-4754FE613029}"/>
                </a:ext>
              </a:extLst>
            </p:cNvPr>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500742" y="4862059"/>
              <a:ext cx="4322851" cy="2743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0008BCF-E3F8-6345-A61A-AF9B46CD321A}"/>
                </a:ext>
              </a:extLst>
            </p:cNvPr>
            <p:cNvSpPr/>
            <p:nvPr/>
          </p:nvSpPr>
          <p:spPr>
            <a:xfrm>
              <a:off x="11282896" y="4468293"/>
              <a:ext cx="868572" cy="479842"/>
            </a:xfrm>
            <a:prstGeom prst="rect">
              <a:avLst/>
            </a:prstGeom>
          </p:spPr>
          <p:txBody>
            <a:bodyPr wrap="none">
              <a:spAutoFit/>
            </a:bodyPr>
            <a:lstStyle/>
            <a:p>
              <a:r>
                <a:rPr lang="en-US" altLang="en-US" sz="2100" dirty="0">
                  <a:solidFill>
                    <a:srgbClr val="C00000"/>
                  </a:solidFill>
                  <a:latin typeface="Helvetica LT Std Cond Light" panose="020B0406020202030204"/>
                </a:rPr>
                <a:t>Root</a:t>
              </a:r>
              <a:endParaRPr lang="en-US" sz="1700" dirty="0">
                <a:solidFill>
                  <a:srgbClr val="C00000"/>
                </a:solidFill>
              </a:endParaRPr>
            </a:p>
          </p:txBody>
        </p:sp>
        <p:sp>
          <p:nvSpPr>
            <p:cNvPr id="7" name="Rectangle 6">
              <a:extLst>
                <a:ext uri="{FF2B5EF4-FFF2-40B4-BE49-F238E27FC236}">
                  <a16:creationId xmlns:a16="http://schemas.microsoft.com/office/drawing/2014/main" id="{409DCBB3-66A1-3E43-8EF0-FCD7DF154442}"/>
                </a:ext>
              </a:extLst>
            </p:cNvPr>
            <p:cNvSpPr/>
            <p:nvPr/>
          </p:nvSpPr>
          <p:spPr>
            <a:xfrm>
              <a:off x="11021768" y="7685413"/>
              <a:ext cx="1270148" cy="410965"/>
            </a:xfrm>
            <a:prstGeom prst="rect">
              <a:avLst/>
            </a:prstGeom>
          </p:spPr>
          <p:txBody>
            <a:bodyPr wrap="none">
              <a:spAutoFit/>
            </a:bodyPr>
            <a:lstStyle/>
            <a:p>
              <a:r>
                <a:rPr lang="en-US" altLang="en-US" sz="2100" dirty="0">
                  <a:solidFill>
                    <a:srgbClr val="C00000"/>
                  </a:solidFill>
                  <a:latin typeface="Helvetica LT Std Cond Light" panose="020B0406020202030204"/>
                </a:rPr>
                <a:t>Leaf Nodes</a:t>
              </a:r>
              <a:endParaRPr lang="en-US" sz="1700" dirty="0">
                <a:solidFill>
                  <a:srgbClr val="C00000"/>
                </a:solidFill>
              </a:endParaRPr>
            </a:p>
          </p:txBody>
        </p:sp>
        <p:sp>
          <p:nvSpPr>
            <p:cNvPr id="8" name="Rectangle 7">
              <a:extLst>
                <a:ext uri="{FF2B5EF4-FFF2-40B4-BE49-F238E27FC236}">
                  <a16:creationId xmlns:a16="http://schemas.microsoft.com/office/drawing/2014/main" id="{834B2299-0D2C-7446-B579-8B45D5644EBE}"/>
                </a:ext>
              </a:extLst>
            </p:cNvPr>
            <p:cNvSpPr/>
            <p:nvPr/>
          </p:nvSpPr>
          <p:spPr>
            <a:xfrm>
              <a:off x="11101871" y="5632209"/>
              <a:ext cx="1587676" cy="410965"/>
            </a:xfrm>
            <a:prstGeom prst="rect">
              <a:avLst/>
            </a:prstGeom>
          </p:spPr>
          <p:txBody>
            <a:bodyPr wrap="square">
              <a:spAutoFit/>
            </a:bodyPr>
            <a:lstStyle/>
            <a:p>
              <a:r>
                <a:rPr lang="en-US" altLang="en-US" sz="2100" dirty="0">
                  <a:solidFill>
                    <a:srgbClr val="C00000"/>
                  </a:solidFill>
                  <a:latin typeface="Helvetica LT Std Cond Light" panose="020B0406020202030204"/>
                </a:rPr>
                <a:t>Child Nodes</a:t>
              </a:r>
              <a:endParaRPr lang="en-US" sz="1700" dirty="0">
                <a:solidFill>
                  <a:srgbClr val="C00000"/>
                </a:solidFill>
              </a:endParaRPr>
            </a:p>
          </p:txBody>
        </p:sp>
      </p:grpSp>
    </p:spTree>
    <p:extLst>
      <p:ext uri="{BB962C8B-B14F-4D97-AF65-F5344CB8AC3E}">
        <p14:creationId xmlns:p14="http://schemas.microsoft.com/office/powerpoint/2010/main" val="3118625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B6D7-9543-F142-A34E-10F689DC014A}"/>
              </a:ext>
            </a:extLst>
          </p:cNvPr>
          <p:cNvSpPr>
            <a:spLocks noGrp="1"/>
          </p:cNvSpPr>
          <p:nvPr>
            <p:ph type="title"/>
          </p:nvPr>
        </p:nvSpPr>
        <p:spPr/>
        <p:txBody>
          <a:bodyPr/>
          <a:lstStyle/>
          <a:p>
            <a:r>
              <a:rPr lang="en-US" dirty="0"/>
              <a:t>Decision Tree</a:t>
            </a:r>
          </a:p>
        </p:txBody>
      </p:sp>
      <p:sp>
        <p:nvSpPr>
          <p:cNvPr id="3" name="Text Placeholder 2">
            <a:extLst>
              <a:ext uri="{FF2B5EF4-FFF2-40B4-BE49-F238E27FC236}">
                <a16:creationId xmlns:a16="http://schemas.microsoft.com/office/drawing/2014/main" id="{F31E30CB-A634-C04E-B506-10234FF53FD3}"/>
              </a:ext>
            </a:extLst>
          </p:cNvPr>
          <p:cNvSpPr>
            <a:spLocks noGrp="1"/>
          </p:cNvSpPr>
          <p:nvPr>
            <p:ph type="body" idx="1"/>
          </p:nvPr>
        </p:nvSpPr>
        <p:spPr>
          <a:xfrm>
            <a:off x="169636" y="1191397"/>
            <a:ext cx="11918950" cy="5466578"/>
          </a:xfrm>
        </p:spPr>
        <p:txBody>
          <a:bodyPr/>
          <a:lstStyle/>
          <a:p>
            <a:r>
              <a:rPr lang="en-US" dirty="0"/>
              <a:t>Suppose we want to classify a bank loan application for a customer the decision tree may look like as depicted below for the data set shown</a:t>
            </a:r>
          </a:p>
          <a:p>
            <a:endParaRPr lang="en-US" dirty="0"/>
          </a:p>
          <a:p>
            <a:endParaRPr lang="en-US" dirty="0"/>
          </a:p>
          <a:p>
            <a:endParaRPr lang="en-US" dirty="0"/>
          </a:p>
          <a:p>
            <a:endParaRPr lang="en-US" dirty="0"/>
          </a:p>
          <a:p>
            <a:endParaRPr lang="en-US" dirty="0"/>
          </a:p>
          <a:p>
            <a:endParaRPr lang="en-US" dirty="0"/>
          </a:p>
          <a:p>
            <a:r>
              <a:rPr lang="en-US" dirty="0"/>
              <a:t>Decision tree is a tree where each node represents an attribute(feature) where each branch or a link represents a decision(role) and each leaf represents an outcome</a:t>
            </a:r>
          </a:p>
        </p:txBody>
      </p:sp>
      <p:pic>
        <p:nvPicPr>
          <p:cNvPr id="4" name="Picture 3">
            <a:extLst>
              <a:ext uri="{FF2B5EF4-FFF2-40B4-BE49-F238E27FC236}">
                <a16:creationId xmlns:a16="http://schemas.microsoft.com/office/drawing/2014/main" id="{A8DE86CD-55D9-4B43-A5C4-CFF7A4CAAC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03926" y="2224858"/>
            <a:ext cx="6056992" cy="2777490"/>
          </a:xfrm>
          <a:prstGeom prst="rect">
            <a:avLst/>
          </a:prstGeom>
        </p:spPr>
      </p:pic>
      <p:graphicFrame>
        <p:nvGraphicFramePr>
          <p:cNvPr id="6" name="Table 5">
            <a:extLst>
              <a:ext uri="{FF2B5EF4-FFF2-40B4-BE49-F238E27FC236}">
                <a16:creationId xmlns:a16="http://schemas.microsoft.com/office/drawing/2014/main" id="{318EE1E2-A125-1D4F-9BA9-65855023220A}"/>
              </a:ext>
            </a:extLst>
          </p:cNvPr>
          <p:cNvGraphicFramePr>
            <a:graphicFrameLocks noGrp="1"/>
          </p:cNvGraphicFramePr>
          <p:nvPr>
            <p:extLst>
              <p:ext uri="{D42A27DB-BD31-4B8C-83A1-F6EECF244321}">
                <p14:modId xmlns:p14="http://schemas.microsoft.com/office/powerpoint/2010/main" val="1187067939"/>
              </p:ext>
            </p:extLst>
          </p:nvPr>
        </p:nvGraphicFramePr>
        <p:xfrm>
          <a:off x="387350" y="2224858"/>
          <a:ext cx="5588908" cy="2777490"/>
        </p:xfrm>
        <a:graphic>
          <a:graphicData uri="http://schemas.openxmlformats.org/drawingml/2006/table">
            <a:tbl>
              <a:tblPr/>
              <a:tblGrid>
                <a:gridCol w="930891">
                  <a:extLst>
                    <a:ext uri="{9D8B030D-6E8A-4147-A177-3AD203B41FA5}">
                      <a16:colId xmlns:a16="http://schemas.microsoft.com/office/drawing/2014/main" val="2619099919"/>
                    </a:ext>
                  </a:extLst>
                </a:gridCol>
                <a:gridCol w="1212653">
                  <a:extLst>
                    <a:ext uri="{9D8B030D-6E8A-4147-A177-3AD203B41FA5}">
                      <a16:colId xmlns:a16="http://schemas.microsoft.com/office/drawing/2014/main" val="180331643"/>
                    </a:ext>
                  </a:extLst>
                </a:gridCol>
                <a:gridCol w="1487284">
                  <a:extLst>
                    <a:ext uri="{9D8B030D-6E8A-4147-A177-3AD203B41FA5}">
                      <a16:colId xmlns:a16="http://schemas.microsoft.com/office/drawing/2014/main" val="3487697447"/>
                    </a:ext>
                  </a:extLst>
                </a:gridCol>
                <a:gridCol w="1027189">
                  <a:extLst>
                    <a:ext uri="{9D8B030D-6E8A-4147-A177-3AD203B41FA5}">
                      <a16:colId xmlns:a16="http://schemas.microsoft.com/office/drawing/2014/main" val="1774470228"/>
                    </a:ext>
                  </a:extLst>
                </a:gridCol>
                <a:gridCol w="930891">
                  <a:extLst>
                    <a:ext uri="{9D8B030D-6E8A-4147-A177-3AD203B41FA5}">
                      <a16:colId xmlns:a16="http://schemas.microsoft.com/office/drawing/2014/main" val="2547696508"/>
                    </a:ext>
                  </a:extLst>
                </a:gridCol>
              </a:tblGrid>
              <a:tr h="239585">
                <a:tc>
                  <a:txBody>
                    <a:bodyPr/>
                    <a:lstStyle/>
                    <a:p>
                      <a:pPr algn="ctr" fontAlgn="ctr"/>
                      <a:r>
                        <a:rPr lang="en-IN" sz="1600" b="1" i="0" u="none" strike="noStrike" dirty="0">
                          <a:solidFill>
                            <a:srgbClr val="000000"/>
                          </a:solidFill>
                          <a:effectLst/>
                          <a:latin typeface="Calibri" panose="020F0502020204030204" pitchFamily="34" charset="0"/>
                        </a:rPr>
                        <a:t>Income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a:solidFill>
                            <a:srgbClr val="000000"/>
                          </a:solidFill>
                          <a:effectLst/>
                          <a:latin typeface="Calibri" panose="020F0502020204030204" pitchFamily="34" charset="0"/>
                        </a:rPr>
                        <a:t>Criminal Record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a:solidFill>
                            <a:srgbClr val="000000"/>
                          </a:solidFill>
                          <a:effectLst/>
                          <a:latin typeface="Calibri" panose="020F0502020204030204" pitchFamily="34" charset="0"/>
                        </a:rPr>
                        <a:t>Years of 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a:solidFill>
                            <a:srgbClr val="000000"/>
                          </a:solidFill>
                          <a:effectLst/>
                          <a:latin typeface="Calibri" panose="020F0502020204030204" pitchFamily="34" charset="0"/>
                        </a:rPr>
                        <a:t>Defaults loan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1600" b="1" i="0" u="none" strike="noStrike" dirty="0">
                          <a:solidFill>
                            <a:srgbClr val="000000"/>
                          </a:solidFill>
                          <a:effectLst/>
                          <a:latin typeface="Calibri" panose="020F0502020204030204" pitchFamily="34" charset="0"/>
                        </a:rPr>
                        <a:t>Grant Loan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63474857"/>
                  </a:ext>
                </a:extLst>
              </a:tr>
              <a:tr h="239585">
                <a:tc>
                  <a:txBody>
                    <a:bodyPr/>
                    <a:lstStyle/>
                    <a:p>
                      <a:pPr algn="ctr" fontAlgn="ctr"/>
                      <a:r>
                        <a:rPr lang="en-IN" sz="1600" b="0" i="0" u="none" strike="noStrike" dirty="0">
                          <a:solidFill>
                            <a:srgbClr val="000000"/>
                          </a:solidFill>
                          <a:effectLst/>
                          <a:latin typeface="Calibri" panose="020F0502020204030204" pitchFamily="34" charset="0"/>
                        </a:rPr>
                        <a:t>25000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a:solidFill>
                            <a:srgbClr val="000000"/>
                          </a:solidFill>
                          <a:effectLst/>
                          <a:latin typeface="Calibri" panose="020F050202020403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a:solidFill>
                            <a:srgbClr val="000000"/>
                          </a:solidFill>
                          <a:effectLst/>
                          <a:latin typeface="Calibri" panose="020F050202020403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820362"/>
                  </a:ext>
                </a:extLst>
              </a:tr>
              <a:tr h="239585">
                <a:tc>
                  <a:txBody>
                    <a:bodyPr/>
                    <a:lstStyle/>
                    <a:p>
                      <a:pPr algn="ctr" fontAlgn="ctr"/>
                      <a:r>
                        <a:rPr lang="en-IN" sz="1600" b="0" i="0" u="none" strike="noStrike">
                          <a:solidFill>
                            <a:srgbClr val="000000"/>
                          </a:solidFill>
                          <a:effectLst/>
                          <a:latin typeface="Calibri" panose="020F0502020204030204" pitchFamily="34" charset="0"/>
                        </a:rPr>
                        <a:t>30000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a:solidFill>
                            <a:srgbClr val="000000"/>
                          </a:solidFill>
                          <a:effectLst/>
                          <a:latin typeface="Calibri" panose="020F050202020403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3125066"/>
                  </a:ext>
                </a:extLst>
              </a:tr>
              <a:tr h="239585">
                <a:tc>
                  <a:txBody>
                    <a:bodyPr/>
                    <a:lstStyle/>
                    <a:p>
                      <a:pPr algn="ctr" fontAlgn="ctr"/>
                      <a:r>
                        <a:rPr lang="en-IN" sz="1600" b="0" i="0" u="none" strike="noStrike">
                          <a:solidFill>
                            <a:srgbClr val="000000"/>
                          </a:solidFill>
                          <a:effectLst/>
                          <a:latin typeface="Calibri" panose="020F0502020204030204" pitchFamily="34" charset="0"/>
                        </a:rPr>
                        <a:t>25000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5111301"/>
                  </a:ext>
                </a:extLst>
              </a:tr>
              <a:tr h="239585">
                <a:tc>
                  <a:txBody>
                    <a:bodyPr/>
                    <a:lstStyle/>
                    <a:p>
                      <a:pPr algn="ctr" fontAlgn="ctr"/>
                      <a:r>
                        <a:rPr lang="en-IN" sz="1600" b="0" i="0" u="none" strike="noStrike">
                          <a:solidFill>
                            <a:srgbClr val="000000"/>
                          </a:solidFill>
                          <a:effectLst/>
                          <a:latin typeface="Calibri" panose="020F0502020204030204" pitchFamily="34" charset="0"/>
                        </a:rPr>
                        <a:t>20000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a:solidFill>
                            <a:srgbClr val="000000"/>
                          </a:solidFill>
                          <a:effectLst/>
                          <a:latin typeface="Calibri" panose="020F050202020403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7402811"/>
                  </a:ext>
                </a:extLst>
              </a:tr>
              <a:tr h="239585">
                <a:tc>
                  <a:txBody>
                    <a:bodyPr/>
                    <a:lstStyle/>
                    <a:p>
                      <a:pPr algn="ctr" fontAlgn="ctr"/>
                      <a:r>
                        <a:rPr lang="en-IN" sz="1600" b="0" i="0" u="none" strike="noStrike">
                          <a:solidFill>
                            <a:srgbClr val="000000"/>
                          </a:solidFill>
                          <a:effectLst/>
                          <a:latin typeface="Calibri" panose="020F0502020204030204" pitchFamily="34" charset="0"/>
                        </a:rPr>
                        <a:t>15000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4821158"/>
                  </a:ext>
                </a:extLst>
              </a:tr>
              <a:tr h="239585">
                <a:tc>
                  <a:txBody>
                    <a:bodyPr/>
                    <a:lstStyle/>
                    <a:p>
                      <a:pPr algn="ctr" fontAlgn="ctr"/>
                      <a:r>
                        <a:rPr lang="en-IN" sz="1600" b="0" i="0" u="none" strike="noStrike">
                          <a:solidFill>
                            <a:srgbClr val="000000"/>
                          </a:solidFill>
                          <a:effectLst/>
                          <a:latin typeface="Calibri" panose="020F0502020204030204" pitchFamily="34" charset="0"/>
                        </a:rPr>
                        <a:t>30000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5946806"/>
                  </a:ext>
                </a:extLst>
              </a:tr>
              <a:tr h="239585">
                <a:tc>
                  <a:txBody>
                    <a:bodyPr/>
                    <a:lstStyle/>
                    <a:p>
                      <a:pPr algn="ctr" fontAlgn="ctr"/>
                      <a:r>
                        <a:rPr lang="en-IN" sz="1600" b="0" i="0" u="none" strike="noStrike">
                          <a:solidFill>
                            <a:srgbClr val="000000"/>
                          </a:solidFill>
                          <a:effectLst/>
                          <a:latin typeface="Calibri" panose="020F0502020204030204" pitchFamily="34" charset="0"/>
                        </a:rPr>
                        <a:t>70000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4709660"/>
                  </a:ext>
                </a:extLst>
              </a:tr>
              <a:tr h="239585">
                <a:tc>
                  <a:txBody>
                    <a:bodyPr/>
                    <a:lstStyle/>
                    <a:p>
                      <a:pPr algn="ctr" fontAlgn="ctr"/>
                      <a:r>
                        <a:rPr lang="en-IN" sz="1600" b="0" i="0" u="none" strike="noStrike">
                          <a:solidFill>
                            <a:srgbClr val="000000"/>
                          </a:solidFill>
                          <a:effectLst/>
                          <a:latin typeface="Calibri" panose="020F0502020204030204" pitchFamily="34" charset="0"/>
                        </a:rPr>
                        <a:t>45000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a:solidFill>
                            <a:srgbClr val="000000"/>
                          </a:solidFill>
                          <a:effectLst/>
                          <a:latin typeface="Calibri" panose="020F0502020204030204" pitchFamily="34" charset="0"/>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a:solidFill>
                            <a:srgbClr val="000000"/>
                          </a:solidFill>
                          <a:effectLst/>
                          <a:latin typeface="Calibri" panose="020F050202020403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0282959"/>
                  </a:ext>
                </a:extLst>
              </a:tr>
              <a:tr h="239585">
                <a:tc>
                  <a:txBody>
                    <a:bodyPr/>
                    <a:lstStyle/>
                    <a:p>
                      <a:pPr algn="ctr" fontAlgn="ctr"/>
                      <a:r>
                        <a:rPr lang="en-IN" sz="1600" b="0" i="0" u="none" strike="noStrike">
                          <a:solidFill>
                            <a:srgbClr val="000000"/>
                          </a:solidFill>
                          <a:effectLst/>
                          <a:latin typeface="Calibri" panose="020F0502020204030204" pitchFamily="34" charset="0"/>
                        </a:rPr>
                        <a:t>90000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a:solidFill>
                            <a:srgbClr val="000000"/>
                          </a:solidFill>
                          <a:effectLst/>
                          <a:latin typeface="Calibri" panose="020F050202020403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9342939"/>
                  </a:ext>
                </a:extLst>
              </a:tr>
            </a:tbl>
          </a:graphicData>
        </a:graphic>
      </p:graphicFrame>
    </p:spTree>
    <p:extLst>
      <p:ext uri="{BB962C8B-B14F-4D97-AF65-F5344CB8AC3E}">
        <p14:creationId xmlns:p14="http://schemas.microsoft.com/office/powerpoint/2010/main" val="330870463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40633-9759-0645-9A58-7AADB6604DD9}"/>
              </a:ext>
            </a:extLst>
          </p:cNvPr>
          <p:cNvSpPr>
            <a:spLocks noGrp="1"/>
          </p:cNvSpPr>
          <p:nvPr>
            <p:ph type="title"/>
          </p:nvPr>
        </p:nvSpPr>
        <p:spPr/>
        <p:txBody>
          <a:bodyPr/>
          <a:lstStyle/>
          <a:p>
            <a:r>
              <a:rPr lang="en-US" dirty="0"/>
              <a:t>Building a decision tree</a:t>
            </a:r>
          </a:p>
        </p:txBody>
      </p:sp>
      <p:pic>
        <p:nvPicPr>
          <p:cNvPr id="9" name="Picture 8">
            <a:extLst>
              <a:ext uri="{FF2B5EF4-FFF2-40B4-BE49-F238E27FC236}">
                <a16:creationId xmlns:a16="http://schemas.microsoft.com/office/drawing/2014/main" id="{C8D15740-85E0-ED44-9DC2-F9489EEF1DA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8524" y="1898667"/>
            <a:ext cx="10766377" cy="3989990"/>
          </a:xfrm>
          <a:prstGeom prst="rect">
            <a:avLst/>
          </a:prstGeom>
        </p:spPr>
      </p:pic>
    </p:spTree>
    <p:extLst>
      <p:ext uri="{BB962C8B-B14F-4D97-AF65-F5344CB8AC3E}">
        <p14:creationId xmlns:p14="http://schemas.microsoft.com/office/powerpoint/2010/main" val="91180168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914F48E7-6478-4603-AE36-EFC8A3837260}"/>
              </a:ext>
            </a:extLst>
          </p:cNvPr>
          <p:cNvSpPr txBox="1">
            <a:spLocks/>
          </p:cNvSpPr>
          <p:nvPr/>
        </p:nvSpPr>
        <p:spPr>
          <a:xfrm>
            <a:off x="150803" y="212754"/>
            <a:ext cx="11134779" cy="4300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r>
              <a:rPr lang="en-IN" sz="2400" dirty="0">
                <a:solidFill>
                  <a:srgbClr val="00A0E8"/>
                </a:solidFill>
                <a:latin typeface="Helvetica LT Std Cond" panose="020B0506020202030204" pitchFamily="34" charset="0"/>
                <a:cs typeface="Arial" panose="020B0604020202020204" pitchFamily="34" charset="0"/>
              </a:rPr>
              <a:t>PRINCIPLED CRITERION</a:t>
            </a:r>
          </a:p>
        </p:txBody>
      </p:sp>
      <p:sp>
        <p:nvSpPr>
          <p:cNvPr id="9" name="Rounded Rectangle">
            <a:extLst>
              <a:ext uri="{FF2B5EF4-FFF2-40B4-BE49-F238E27FC236}">
                <a16:creationId xmlns:a16="http://schemas.microsoft.com/office/drawing/2014/main" id="{F499644C-024A-48A2-9BBF-07EB9C214EAF}"/>
              </a:ext>
            </a:extLst>
          </p:cNvPr>
          <p:cNvSpPr/>
          <p:nvPr/>
        </p:nvSpPr>
        <p:spPr>
          <a:xfrm>
            <a:off x="717726" y="995248"/>
            <a:ext cx="9715427" cy="5086237"/>
          </a:xfrm>
          <a:prstGeom prst="roundRect">
            <a:avLst>
              <a:gd name="adj" fmla="val 16667"/>
            </a:avLst>
          </a:prstGeom>
          <a:solidFill>
            <a:schemeClr val="bg2">
              <a:lumMod val="20000"/>
              <a:lumOff val="80000"/>
            </a:schemeClr>
          </a:solidFill>
          <a:ln w="12700" cap="flat">
            <a:noFill/>
            <a:miter lim="400000"/>
          </a:ln>
          <a:effectLst>
            <a:outerShdw blurRad="50800" dist="38100" dir="2700000" rotWithShape="0">
              <a:srgbClr val="000000">
                <a:alpha val="40000"/>
              </a:srgbClr>
            </a:outerShdw>
          </a:effectLst>
        </p:spPr>
        <p:txBody>
          <a:bodyPr wrap="square" lIns="45719" tIns="45719" rIns="45719" bIns="45719" numCol="1" anchor="ctr">
            <a:noAutofit/>
          </a:bodyPr>
          <a:lstStyle/>
          <a:p>
            <a:endParaRPr lang="en-IN" sz="2400" dirty="0">
              <a:solidFill>
                <a:schemeClr val="tx1"/>
              </a:solidFill>
              <a:latin typeface="Helvetica LT Std Cond" panose="020B0506020202030204" pitchFamily="34" charset="0"/>
            </a:endParaRPr>
          </a:p>
          <a:p>
            <a:pPr marL="120600">
              <a:buClr>
                <a:srgbClr val="7FD13B"/>
              </a:buClr>
            </a:pPr>
            <a:endParaRPr lang="en-IN" sz="2400" spc="-1" dirty="0">
              <a:uFill>
                <a:solidFill>
                  <a:srgbClr val="FFFFFF"/>
                </a:solidFill>
              </a:uFill>
              <a:latin typeface="Helvetica LT Std Cond" panose="020B0506020202030204" pitchFamily="34" charset="0"/>
              <a:ea typeface="DejaVu Sans"/>
            </a:endParaRPr>
          </a:p>
          <a:p>
            <a:pPr marL="719138" indent="-342900">
              <a:buClr>
                <a:srgbClr val="000000"/>
              </a:buClr>
              <a:buSzPct val="100000"/>
              <a:buFont typeface="Wingdings" panose="05000000000000000000" pitchFamily="2" charset="2"/>
              <a:buChar char="Ø"/>
            </a:pPr>
            <a:r>
              <a:rPr lang="en-IN" sz="2400" spc="-1" dirty="0">
                <a:uFill>
                  <a:solidFill>
                    <a:srgbClr val="FFFFFF"/>
                  </a:solidFill>
                </a:uFill>
                <a:latin typeface="Helvetica LT Std Cond" panose="020B0506020202030204" pitchFamily="34" charset="0"/>
                <a:ea typeface="DejaVu Sans"/>
              </a:rPr>
              <a:t>Choosing the most useful attribute for classifying examples.</a:t>
            </a:r>
          </a:p>
          <a:p>
            <a:pPr marL="376238">
              <a:buClr>
                <a:srgbClr val="000000"/>
              </a:buClr>
              <a:buSzPct val="100000"/>
            </a:pPr>
            <a:endParaRPr lang="en-IN" sz="2400" spc="-1" dirty="0">
              <a:uFill>
                <a:solidFill>
                  <a:srgbClr val="FFFFFF"/>
                </a:solidFill>
              </a:uFill>
              <a:latin typeface="Helvetica LT Std Cond" panose="020B0506020202030204" pitchFamily="34" charset="0"/>
              <a:ea typeface="DejaVu Sans"/>
            </a:endParaRPr>
          </a:p>
          <a:p>
            <a:pPr marL="719138" lvl="2" indent="-342900">
              <a:buSzPct val="100000"/>
              <a:buFont typeface="Wingdings" panose="05000000000000000000" pitchFamily="2" charset="2"/>
              <a:buChar char="Ø"/>
            </a:pPr>
            <a:r>
              <a:rPr lang="en-IN" sz="2400" spc="-1" dirty="0">
                <a:uFill>
                  <a:solidFill>
                    <a:srgbClr val="FFFFFF"/>
                  </a:solidFill>
                </a:uFill>
                <a:latin typeface="Helvetica LT Std Cond" panose="020B0506020202030204" pitchFamily="34" charset="0"/>
                <a:ea typeface="DejaVu Sans"/>
              </a:rPr>
              <a:t>Entropy</a:t>
            </a:r>
          </a:p>
          <a:p>
            <a:pPr marL="900113" lvl="1" indent="-360363" algn="just">
              <a:buClr>
                <a:srgbClr val="003366"/>
              </a:buClr>
              <a:buSzPct val="100000"/>
              <a:buFont typeface="Arial" panose="020B0604020202020204" pitchFamily="34" charset="0"/>
              <a:buChar char="•"/>
            </a:pPr>
            <a:r>
              <a:rPr lang="en-IN" sz="2400" spc="-1" dirty="0">
                <a:uFill>
                  <a:solidFill>
                    <a:srgbClr val="FFFFFF"/>
                  </a:solidFill>
                </a:uFill>
                <a:latin typeface="Helvetica LT Std Cond" panose="020B0506020202030204" pitchFamily="34" charset="0"/>
                <a:ea typeface="DejaVu Sans"/>
              </a:rPr>
              <a:t>A measure of homogeneity of the set of examples</a:t>
            </a:r>
          </a:p>
          <a:p>
            <a:pPr marL="900113" lvl="1" indent="-360363" algn="just">
              <a:buClr>
                <a:srgbClr val="003366"/>
              </a:buClr>
              <a:buSzPct val="100000"/>
              <a:buFont typeface="Arial" panose="020B0604020202020204" pitchFamily="34" charset="0"/>
              <a:buChar char="•"/>
            </a:pPr>
            <a:r>
              <a:rPr lang="en-IN" sz="2400" spc="-1" dirty="0">
                <a:uFill>
                  <a:solidFill>
                    <a:srgbClr val="FFFFFF"/>
                  </a:solidFill>
                </a:uFill>
                <a:latin typeface="Helvetica LT Std Cond" panose="020B0506020202030204" pitchFamily="34" charset="0"/>
                <a:ea typeface="DejaVu Sans"/>
              </a:rPr>
              <a:t>If the sample is completely homogeneous the entropy is zero and if the sample is an equally divided it has entropy of one</a:t>
            </a:r>
          </a:p>
          <a:p>
            <a:pPr marL="539750" lvl="1" indent="0" algn="just">
              <a:buClr>
                <a:srgbClr val="003366"/>
              </a:buClr>
              <a:buSzPct val="100000"/>
            </a:pPr>
            <a:endParaRPr lang="en-IN" sz="2400" spc="-1" dirty="0">
              <a:uFill>
                <a:solidFill>
                  <a:srgbClr val="FFFFFF"/>
                </a:solidFill>
              </a:uFill>
              <a:latin typeface="Helvetica LT Std Cond" panose="020B0506020202030204" pitchFamily="34" charset="0"/>
              <a:ea typeface="DejaVu Sans"/>
            </a:endParaRPr>
          </a:p>
          <a:p>
            <a:pPr marL="719138" lvl="2" indent="-342900">
              <a:buSzPct val="100000"/>
              <a:buFont typeface="Wingdings" panose="05000000000000000000" pitchFamily="2" charset="2"/>
              <a:buChar char="Ø"/>
            </a:pPr>
            <a:r>
              <a:rPr lang="en-IN" sz="2400" spc="-1" dirty="0">
                <a:uFill>
                  <a:solidFill>
                    <a:srgbClr val="FFFFFF"/>
                  </a:solidFill>
                </a:uFill>
                <a:latin typeface="Helvetica LT Std Cond" panose="020B0506020202030204" pitchFamily="34" charset="0"/>
                <a:ea typeface="DejaVu Sans"/>
              </a:rPr>
              <a:t>Information Gain </a:t>
            </a:r>
          </a:p>
          <a:p>
            <a:pPr marL="900113" lvl="1" indent="-360363">
              <a:buClr>
                <a:srgbClr val="003366"/>
              </a:buClr>
              <a:buSzPct val="100000"/>
              <a:buFont typeface="Arial" panose="020B0604020202020204" pitchFamily="34" charset="0"/>
              <a:buChar char="•"/>
            </a:pPr>
            <a:r>
              <a:rPr lang="en-IN" sz="2400" spc="-1" dirty="0">
                <a:uFill>
                  <a:solidFill>
                    <a:srgbClr val="FFFFFF"/>
                  </a:solidFill>
                </a:uFill>
                <a:latin typeface="Helvetica LT Std Cond" panose="020B0506020202030204" pitchFamily="34" charset="0"/>
                <a:ea typeface="DejaVu Sans"/>
              </a:rPr>
              <a:t>Measures how well a given attribute separates the training examples according to their target. This measure is used to select among the candidate attributes at each step while growing the tree classification</a:t>
            </a:r>
          </a:p>
          <a:p>
            <a:endParaRPr lang="en-IN" sz="2400" dirty="0">
              <a:solidFill>
                <a:schemeClr val="tx1"/>
              </a:solidFill>
              <a:latin typeface="Helvetica LT Std Cond" panose="020B0506020202030204" pitchFamily="34" charset="0"/>
            </a:endParaRPr>
          </a:p>
          <a:p>
            <a:endParaRPr sz="2400" dirty="0">
              <a:solidFill>
                <a:schemeClr val="tx1"/>
              </a:solidFill>
              <a:latin typeface="Helvetica LT Std Cond" panose="020B0506020202030204" pitchFamily="34" charset="0"/>
            </a:endParaRPr>
          </a:p>
        </p:txBody>
      </p:sp>
    </p:spTree>
    <p:extLst>
      <p:ext uri="{BB962C8B-B14F-4D97-AF65-F5344CB8AC3E}">
        <p14:creationId xmlns:p14="http://schemas.microsoft.com/office/powerpoint/2010/main" val="28815768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left)">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wipe(left)">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wipe(left)">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left)">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wipe(left)">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animEffect transition="in" filter="wipe(left)">
                                      <p:cBhvr>
                                        <p:cTn id="37"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9823</TotalTime>
  <Words>1123</Words>
  <Application>Microsoft Macintosh PowerPoint</Application>
  <PresentationFormat>Widescreen</PresentationFormat>
  <Paragraphs>245</Paragraphs>
  <Slides>26</Slides>
  <Notes>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Helvetica</vt:lpstr>
      <vt:lpstr>Helvetica LT Std Cond</vt:lpstr>
      <vt:lpstr>Helvetica LT Std Cond Light</vt:lpstr>
      <vt:lpstr>Wingdings</vt:lpstr>
      <vt:lpstr>Office Theme</vt:lpstr>
      <vt:lpstr>Decision Tree</vt:lpstr>
      <vt:lpstr>PowerPoint Presentation</vt:lpstr>
      <vt:lpstr>PowerPoint Presentation</vt:lpstr>
      <vt:lpstr>Decision Tree</vt:lpstr>
      <vt:lpstr>PowerPoint Presentation</vt:lpstr>
      <vt:lpstr>Tree Terminologies</vt:lpstr>
      <vt:lpstr>Decision Tree</vt:lpstr>
      <vt:lpstr>Building a decision tree</vt:lpstr>
      <vt:lpstr>PowerPoint Presentation</vt:lpstr>
      <vt:lpstr>What is entropy?</vt:lpstr>
      <vt:lpstr>Understanding Entropy</vt:lpstr>
      <vt:lpstr>Understanding Entropy</vt:lpstr>
      <vt:lpstr>Understanding Entropy</vt:lpstr>
      <vt:lpstr>Understanding Entropy and Information Gain</vt:lpstr>
      <vt:lpstr>Computing Entropy for outcome variable</vt:lpstr>
      <vt:lpstr>Applying Decision Trees</vt:lpstr>
      <vt:lpstr>Tree splitting exercise</vt:lpstr>
      <vt:lpstr>Tree splitting exercise</vt:lpstr>
      <vt:lpstr>Tree splitting exercise</vt:lpstr>
      <vt:lpstr>Tree splitting exercise</vt:lpstr>
      <vt:lpstr>Tree splitting exercise</vt:lpstr>
      <vt:lpstr>Tree splitting exercise</vt:lpstr>
      <vt:lpstr>Inferring rules from decision tree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OOAD &amp; UML</dc:title>
  <dc:creator>Priya Prabhu [MaGE]</dc:creator>
  <cp:lastModifiedBy>Raghavendra Nagaraja Rao [MaGE]</cp:lastModifiedBy>
  <cp:revision>222</cp:revision>
  <dcterms:modified xsi:type="dcterms:W3CDTF">2019-06-23T05:22:58Z</dcterms:modified>
</cp:coreProperties>
</file>