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Montserrat Classic Bold" charset="1" panose="00000800000000000000"/>
      <p:regular r:id="rId22"/>
    </p:embeddedFont>
    <p:embeddedFont>
      <p:font typeface="Montserrat Ultra-Bold" charset="1" panose="00000900000000000000"/>
      <p:regular r:id="rId23"/>
    </p:embeddedFont>
    <p:embeddedFont>
      <p:font typeface="Montserrat Classic" charset="1" panose="00000500000000000000"/>
      <p:regular r:id="rId24"/>
    </p:embeddedFont>
    <p:embeddedFont>
      <p:font typeface="Open Sans Bold" charset="1" panose="020B0806030504020204"/>
      <p:regular r:id="rId25"/>
    </p:embeddedFont>
    <p:embeddedFont>
      <p:font typeface="Bryndan Write" charset="1" panose="02000503000000000000"/>
      <p:regular r:id="rId26"/>
    </p:embeddedFont>
    <p:embeddedFont>
      <p:font typeface="Canva Sans Bold" charset="1" panose="020B08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https://dr-healify-by-kartavya.streamlit.app"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https://github.com/kartavya1710/Dr.-HeAlify" TargetMode="External" Type="http://schemas.openxmlformats.org/officeDocument/2006/relationships/hyperlink"/><Relationship Id="rId7" Target="https://github.com/kartavya1710/Dr.-HeAlify" TargetMode="External" Type="http://schemas.openxmlformats.org/officeDocument/2006/relationships/hyperlink"/><Relationship Id="rId8" Target="../media/image15.png" Type="http://schemas.openxmlformats.org/officeDocument/2006/relationships/image"/><Relationship Id="rId9" Target="https://dr-healify-by-kartavya.streamlit.app"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VAEBqXCTzLM.mp4" Type="http://schemas.openxmlformats.org/officeDocument/2006/relationships/video"/><Relationship Id="rId4" Target="../media/VAEBqXCTzLM.mp4" Type="http://schemas.microsoft.com/office/2007/relationships/media"/></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45803" y="-44179"/>
            <a:ext cx="313497" cy="5143500"/>
            <a:chOff x="0" y="0"/>
            <a:chExt cx="82567" cy="1354667"/>
          </a:xfrm>
        </p:grpSpPr>
        <p:sp>
          <p:nvSpPr>
            <p:cNvPr name="Freeform 3" id="3"/>
            <p:cNvSpPr/>
            <p:nvPr/>
          </p:nvSpPr>
          <p:spPr>
            <a:xfrm flipH="false" flipV="false" rot="0">
              <a:off x="0" y="0"/>
              <a:ext cx="82567" cy="1354667"/>
            </a:xfrm>
            <a:custGeom>
              <a:avLst/>
              <a:gdLst/>
              <a:ahLst/>
              <a:cxnLst/>
              <a:rect r="r" b="b" t="t" l="l"/>
              <a:pathLst>
                <a:path h="1354667" w="82567">
                  <a:moveTo>
                    <a:pt x="0" y="0"/>
                  </a:moveTo>
                  <a:lnTo>
                    <a:pt x="82567" y="0"/>
                  </a:lnTo>
                  <a:lnTo>
                    <a:pt x="82567" y="1354667"/>
                  </a:lnTo>
                  <a:lnTo>
                    <a:pt x="0" y="1354667"/>
                  </a:lnTo>
                  <a:close/>
                </a:path>
              </a:pathLst>
            </a:custGeom>
            <a:solidFill>
              <a:srgbClr val="F9B314"/>
            </a:solidFill>
          </p:spPr>
        </p:sp>
        <p:sp>
          <p:nvSpPr>
            <p:cNvPr name="TextBox 4" id="4"/>
            <p:cNvSpPr txBox="true"/>
            <p:nvPr/>
          </p:nvSpPr>
          <p:spPr>
            <a:xfrm>
              <a:off x="0" y="-38100"/>
              <a:ext cx="82567" cy="13927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806325"/>
            <a:ext cx="2758345" cy="245871"/>
            <a:chOff x="0" y="0"/>
            <a:chExt cx="726478" cy="64756"/>
          </a:xfrm>
        </p:grpSpPr>
        <p:sp>
          <p:nvSpPr>
            <p:cNvPr name="Freeform 6" id="6"/>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7" id="7"/>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sp>
        <p:nvSpPr>
          <p:cNvPr name="TextBox 8" id="8"/>
          <p:cNvSpPr txBox="true"/>
          <p:nvPr/>
        </p:nvSpPr>
        <p:spPr>
          <a:xfrm rot="0">
            <a:off x="1028700" y="7513364"/>
            <a:ext cx="9288593" cy="622935"/>
          </a:xfrm>
          <a:prstGeom prst="rect">
            <a:avLst/>
          </a:prstGeom>
        </p:spPr>
        <p:txBody>
          <a:bodyPr anchor="t" rtlCol="false" tIns="0" lIns="0" bIns="0" rIns="0">
            <a:spAutoFit/>
          </a:bodyPr>
          <a:lstStyle/>
          <a:p>
            <a:pPr algn="l">
              <a:lnSpc>
                <a:spcPts val="5039"/>
              </a:lnSpc>
            </a:pPr>
            <a:r>
              <a:rPr lang="en-US" sz="3599" spc="586">
                <a:solidFill>
                  <a:srgbClr val="101010"/>
                </a:solidFill>
                <a:latin typeface="Montserrat Classic Bold"/>
              </a:rPr>
              <a:t>NAME : KARTAVYA MASTER</a:t>
            </a:r>
          </a:p>
        </p:txBody>
      </p:sp>
      <p:sp>
        <p:nvSpPr>
          <p:cNvPr name="TextBox 9" id="9"/>
          <p:cNvSpPr txBox="true"/>
          <p:nvPr/>
        </p:nvSpPr>
        <p:spPr>
          <a:xfrm rot="0">
            <a:off x="1028700" y="952500"/>
            <a:ext cx="12925138" cy="622935"/>
          </a:xfrm>
          <a:prstGeom prst="rect">
            <a:avLst/>
          </a:prstGeom>
        </p:spPr>
        <p:txBody>
          <a:bodyPr anchor="t" rtlCol="false" tIns="0" lIns="0" bIns="0" rIns="0">
            <a:spAutoFit/>
          </a:bodyPr>
          <a:lstStyle/>
          <a:p>
            <a:pPr algn="l">
              <a:lnSpc>
                <a:spcPts val="5040"/>
              </a:lnSpc>
            </a:pPr>
            <a:r>
              <a:rPr lang="en-US" sz="3600">
                <a:solidFill>
                  <a:srgbClr val="101010"/>
                </a:solidFill>
                <a:latin typeface="Montserrat Classic Bold"/>
              </a:rPr>
              <a:t>Generative AI | Google Flash | LLAMA 3-8b | Langchain</a:t>
            </a:r>
          </a:p>
        </p:txBody>
      </p:sp>
      <p:grpSp>
        <p:nvGrpSpPr>
          <p:cNvPr name="Group 10" id="10"/>
          <p:cNvGrpSpPr/>
          <p:nvPr/>
        </p:nvGrpSpPr>
        <p:grpSpPr>
          <a:xfrm rot="0">
            <a:off x="1028700" y="4469157"/>
            <a:ext cx="21644287" cy="1455420"/>
            <a:chOff x="0" y="0"/>
            <a:chExt cx="28859049" cy="1940560"/>
          </a:xfrm>
        </p:grpSpPr>
        <p:sp>
          <p:nvSpPr>
            <p:cNvPr name="TextBox 11" id="11"/>
            <p:cNvSpPr txBox="true"/>
            <p:nvPr/>
          </p:nvSpPr>
          <p:spPr>
            <a:xfrm rot="0">
              <a:off x="0" y="95250"/>
              <a:ext cx="19239366" cy="1845310"/>
            </a:xfrm>
            <a:prstGeom prst="rect">
              <a:avLst/>
            </a:prstGeom>
          </p:spPr>
          <p:txBody>
            <a:bodyPr anchor="t" rtlCol="false" tIns="0" lIns="0" bIns="0" rIns="0">
              <a:spAutoFit/>
            </a:bodyPr>
            <a:lstStyle/>
            <a:p>
              <a:pPr algn="l">
                <a:lnSpc>
                  <a:spcPts val="10560"/>
                </a:lnSpc>
              </a:pPr>
              <a:r>
                <a:rPr lang="en-US" sz="9600">
                  <a:solidFill>
                    <a:srgbClr val="1211CA"/>
                  </a:solidFill>
                  <a:latin typeface="Montserrat Ultra-Bold"/>
                </a:rPr>
                <a:t>Dr. He</a:t>
              </a:r>
              <a:r>
                <a:rPr lang="en-US" sz="9600">
                  <a:solidFill>
                    <a:srgbClr val="F9B314"/>
                  </a:solidFill>
                  <a:latin typeface="Montserrat Ultra-Bold"/>
                </a:rPr>
                <a:t>A</a:t>
              </a:r>
              <a:r>
                <a:rPr lang="en-US" sz="9600">
                  <a:solidFill>
                    <a:srgbClr val="1211CA"/>
                  </a:solidFill>
                  <a:latin typeface="Montserrat Ultra-Bold"/>
                </a:rPr>
                <a:t>l</a:t>
              </a:r>
              <a:r>
                <a:rPr lang="en-US" sz="9600">
                  <a:solidFill>
                    <a:srgbClr val="F9B314"/>
                  </a:solidFill>
                  <a:latin typeface="Montserrat Ultra-Bold"/>
                </a:rPr>
                <a:t>i</a:t>
              </a:r>
              <a:r>
                <a:rPr lang="en-US" sz="9600">
                  <a:solidFill>
                    <a:srgbClr val="1211CA"/>
                  </a:solidFill>
                  <a:latin typeface="Montserrat Ultra-Bold"/>
                </a:rPr>
                <a:t>fy </a:t>
              </a:r>
            </a:p>
          </p:txBody>
        </p:sp>
        <p:sp>
          <p:nvSpPr>
            <p:cNvPr name="TextBox 12" id="12"/>
            <p:cNvSpPr txBox="true"/>
            <p:nvPr/>
          </p:nvSpPr>
          <p:spPr>
            <a:xfrm rot="0">
              <a:off x="9619683" y="851020"/>
              <a:ext cx="19239366" cy="683260"/>
            </a:xfrm>
            <a:prstGeom prst="rect">
              <a:avLst/>
            </a:prstGeom>
          </p:spPr>
          <p:txBody>
            <a:bodyPr anchor="t" rtlCol="false" tIns="0" lIns="0" bIns="0" rIns="0">
              <a:spAutoFit/>
            </a:bodyPr>
            <a:lstStyle/>
            <a:p>
              <a:pPr algn="l">
                <a:lnSpc>
                  <a:spcPts val="3960"/>
                </a:lnSpc>
              </a:pPr>
              <a:r>
                <a:rPr lang="en-US" sz="3600">
                  <a:solidFill>
                    <a:srgbClr val="1211CA"/>
                  </a:solidFill>
                  <a:latin typeface="Montserrat Ultra-Bold"/>
                </a:rPr>
                <a:t>(An AI-powered Doctor)</a:t>
              </a:r>
            </a:p>
          </p:txBody>
        </p:sp>
      </p:grpSp>
      <p:sp>
        <p:nvSpPr>
          <p:cNvPr name="Freeform 13" id="13"/>
          <p:cNvSpPr/>
          <p:nvPr/>
        </p:nvSpPr>
        <p:spPr>
          <a:xfrm flipH="false" flipV="false" rot="0">
            <a:off x="13953838" y="5669563"/>
            <a:ext cx="3887745" cy="4386737"/>
          </a:xfrm>
          <a:custGeom>
            <a:avLst/>
            <a:gdLst/>
            <a:ahLst/>
            <a:cxnLst/>
            <a:rect r="r" b="b" t="t" l="l"/>
            <a:pathLst>
              <a:path h="4386737" w="3887745">
                <a:moveTo>
                  <a:pt x="0" y="0"/>
                </a:moveTo>
                <a:lnTo>
                  <a:pt x="3887745" y="0"/>
                </a:lnTo>
                <a:lnTo>
                  <a:pt x="3887745" y="4386737"/>
                </a:lnTo>
                <a:lnTo>
                  <a:pt x="0" y="43867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222794"/>
            <a:ext cx="16230600" cy="8711578"/>
          </a:xfrm>
          <a:custGeom>
            <a:avLst/>
            <a:gdLst/>
            <a:ahLst/>
            <a:cxnLst/>
            <a:rect r="r" b="b" t="t" l="l"/>
            <a:pathLst>
              <a:path h="8711578" w="16230600">
                <a:moveTo>
                  <a:pt x="0" y="0"/>
                </a:moveTo>
                <a:lnTo>
                  <a:pt x="16230600" y="0"/>
                </a:lnTo>
                <a:lnTo>
                  <a:pt x="16230600" y="8711578"/>
                </a:lnTo>
                <a:lnTo>
                  <a:pt x="0" y="8711578"/>
                </a:lnTo>
                <a:lnTo>
                  <a:pt x="0" y="0"/>
                </a:lnTo>
                <a:close/>
              </a:path>
            </a:pathLst>
          </a:custGeom>
          <a:blipFill>
            <a:blip r:embed="rId2"/>
            <a:stretch>
              <a:fillRect l="0" t="0" r="0" b="0"/>
            </a:stretch>
          </a:blipFill>
        </p:spPr>
      </p:sp>
      <p:grpSp>
        <p:nvGrpSpPr>
          <p:cNvPr name="Group 3" id="3"/>
          <p:cNvGrpSpPr/>
          <p:nvPr/>
        </p:nvGrpSpPr>
        <p:grpSpPr>
          <a:xfrm rot="0">
            <a:off x="7764828" y="792354"/>
            <a:ext cx="2758345" cy="245871"/>
            <a:chOff x="0" y="0"/>
            <a:chExt cx="726478" cy="64756"/>
          </a:xfrm>
        </p:grpSpPr>
        <p:sp>
          <p:nvSpPr>
            <p:cNvPr name="Freeform 4" id="4"/>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5" id="5"/>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sp>
        <p:nvSpPr>
          <p:cNvPr name="TextBox 6" id="6"/>
          <p:cNvSpPr txBox="true"/>
          <p:nvPr/>
        </p:nvSpPr>
        <p:spPr>
          <a:xfrm rot="0">
            <a:off x="3417980" y="121227"/>
            <a:ext cx="11452040" cy="622935"/>
          </a:xfrm>
          <a:prstGeom prst="rect">
            <a:avLst/>
          </a:prstGeom>
        </p:spPr>
        <p:txBody>
          <a:bodyPr anchor="t" rtlCol="false" tIns="0" lIns="0" bIns="0" rIns="0">
            <a:spAutoFit/>
          </a:bodyPr>
          <a:lstStyle/>
          <a:p>
            <a:pPr algn="ctr">
              <a:lnSpc>
                <a:spcPts val="5040"/>
              </a:lnSpc>
            </a:pPr>
            <a:r>
              <a:rPr lang="en-US" sz="3600">
                <a:solidFill>
                  <a:srgbClr val="101010"/>
                </a:solidFill>
                <a:latin typeface="Montserrat Classic Bold"/>
              </a:rPr>
              <a:t>Working of the model (Medical Report Summery)</a:t>
            </a:r>
          </a:p>
        </p:txBody>
      </p:sp>
    </p:spTree>
  </p:cSld>
  <p:clrMapOvr>
    <a:masterClrMapping/>
  </p:clrMapOvr>
  <p:transition spd="fast">
    <p:wipe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197466"/>
            <a:ext cx="16230600" cy="8711578"/>
          </a:xfrm>
          <a:custGeom>
            <a:avLst/>
            <a:gdLst/>
            <a:ahLst/>
            <a:cxnLst/>
            <a:rect r="r" b="b" t="t" l="l"/>
            <a:pathLst>
              <a:path h="8711578" w="16230600">
                <a:moveTo>
                  <a:pt x="0" y="0"/>
                </a:moveTo>
                <a:lnTo>
                  <a:pt x="16230600" y="0"/>
                </a:lnTo>
                <a:lnTo>
                  <a:pt x="16230600" y="8711578"/>
                </a:lnTo>
                <a:lnTo>
                  <a:pt x="0" y="8711578"/>
                </a:lnTo>
                <a:lnTo>
                  <a:pt x="0" y="0"/>
                </a:lnTo>
                <a:close/>
              </a:path>
            </a:pathLst>
          </a:custGeom>
          <a:blipFill>
            <a:blip r:embed="rId2"/>
            <a:stretch>
              <a:fillRect l="0" t="0" r="0" b="0"/>
            </a:stretch>
          </a:blipFill>
        </p:spPr>
      </p:sp>
      <p:grpSp>
        <p:nvGrpSpPr>
          <p:cNvPr name="Group 3" id="3"/>
          <p:cNvGrpSpPr/>
          <p:nvPr/>
        </p:nvGrpSpPr>
        <p:grpSpPr>
          <a:xfrm rot="0">
            <a:off x="7764828" y="792354"/>
            <a:ext cx="2758345" cy="245871"/>
            <a:chOff x="0" y="0"/>
            <a:chExt cx="726478" cy="64756"/>
          </a:xfrm>
        </p:grpSpPr>
        <p:sp>
          <p:nvSpPr>
            <p:cNvPr name="Freeform 4" id="4"/>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5" id="5"/>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sp>
        <p:nvSpPr>
          <p:cNvPr name="TextBox 6" id="6"/>
          <p:cNvSpPr txBox="true"/>
          <p:nvPr/>
        </p:nvSpPr>
        <p:spPr>
          <a:xfrm rot="0">
            <a:off x="3417980" y="121227"/>
            <a:ext cx="11452040" cy="622935"/>
          </a:xfrm>
          <a:prstGeom prst="rect">
            <a:avLst/>
          </a:prstGeom>
        </p:spPr>
        <p:txBody>
          <a:bodyPr anchor="t" rtlCol="false" tIns="0" lIns="0" bIns="0" rIns="0">
            <a:spAutoFit/>
          </a:bodyPr>
          <a:lstStyle/>
          <a:p>
            <a:pPr algn="ctr">
              <a:lnSpc>
                <a:spcPts val="5040"/>
              </a:lnSpc>
            </a:pPr>
            <a:r>
              <a:rPr lang="en-US" sz="3600">
                <a:solidFill>
                  <a:srgbClr val="101010"/>
                </a:solidFill>
                <a:latin typeface="Montserrat Classic Bold"/>
              </a:rPr>
              <a:t>Working of the model (Dr. HeAlify Bot)</a:t>
            </a:r>
          </a:p>
        </p:txBody>
      </p:sp>
    </p:spTree>
  </p:cSld>
  <p:clrMapOvr>
    <a:masterClrMapping/>
  </p:clrMapOvr>
  <p:transition spd="fast">
    <p:wipe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9173" y="1794237"/>
            <a:ext cx="9494472" cy="7464063"/>
          </a:xfrm>
          <a:custGeom>
            <a:avLst/>
            <a:gdLst/>
            <a:ahLst/>
            <a:cxnLst/>
            <a:rect r="r" b="b" t="t" l="l"/>
            <a:pathLst>
              <a:path h="7464063" w="9494472">
                <a:moveTo>
                  <a:pt x="0" y="0"/>
                </a:moveTo>
                <a:lnTo>
                  <a:pt x="9494473" y="0"/>
                </a:lnTo>
                <a:lnTo>
                  <a:pt x="9494473" y="7464063"/>
                </a:lnTo>
                <a:lnTo>
                  <a:pt x="0" y="7464063"/>
                </a:lnTo>
                <a:lnTo>
                  <a:pt x="0" y="0"/>
                </a:lnTo>
                <a:close/>
              </a:path>
            </a:pathLst>
          </a:custGeom>
          <a:blipFill>
            <a:blip r:embed="rId2"/>
            <a:stretch>
              <a:fillRect l="0" t="0" r="0" b="0"/>
            </a:stretch>
          </a:blipFill>
        </p:spPr>
      </p:sp>
      <p:sp>
        <p:nvSpPr>
          <p:cNvPr name="Freeform 3" id="3"/>
          <p:cNvSpPr/>
          <p:nvPr/>
        </p:nvSpPr>
        <p:spPr>
          <a:xfrm flipH="false" flipV="false" rot="0">
            <a:off x="10989883" y="1794237"/>
            <a:ext cx="6474590" cy="7464063"/>
          </a:xfrm>
          <a:custGeom>
            <a:avLst/>
            <a:gdLst/>
            <a:ahLst/>
            <a:cxnLst/>
            <a:rect r="r" b="b" t="t" l="l"/>
            <a:pathLst>
              <a:path h="7464063" w="6474590">
                <a:moveTo>
                  <a:pt x="0" y="0"/>
                </a:moveTo>
                <a:lnTo>
                  <a:pt x="6474590" y="0"/>
                </a:lnTo>
                <a:lnTo>
                  <a:pt x="6474590" y="7464063"/>
                </a:lnTo>
                <a:lnTo>
                  <a:pt x="0" y="7464063"/>
                </a:lnTo>
                <a:lnTo>
                  <a:pt x="0" y="0"/>
                </a:lnTo>
                <a:close/>
              </a:path>
            </a:pathLst>
          </a:custGeom>
          <a:blipFill>
            <a:blip r:embed="rId3"/>
            <a:stretch>
              <a:fillRect l="0" t="0" r="0" b="0"/>
            </a:stretch>
          </a:blipFill>
        </p:spPr>
      </p:sp>
      <p:grpSp>
        <p:nvGrpSpPr>
          <p:cNvPr name="Group 4" id="4"/>
          <p:cNvGrpSpPr/>
          <p:nvPr/>
        </p:nvGrpSpPr>
        <p:grpSpPr>
          <a:xfrm rot="0">
            <a:off x="7764828" y="792354"/>
            <a:ext cx="2758345" cy="245871"/>
            <a:chOff x="0" y="0"/>
            <a:chExt cx="726478" cy="64756"/>
          </a:xfrm>
        </p:grpSpPr>
        <p:sp>
          <p:nvSpPr>
            <p:cNvPr name="Freeform 5" id="5"/>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6" id="6"/>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sp>
        <p:nvSpPr>
          <p:cNvPr name="TextBox 7" id="7"/>
          <p:cNvSpPr txBox="true"/>
          <p:nvPr/>
        </p:nvSpPr>
        <p:spPr>
          <a:xfrm rot="0">
            <a:off x="3417980" y="121227"/>
            <a:ext cx="11452040" cy="622935"/>
          </a:xfrm>
          <a:prstGeom prst="rect">
            <a:avLst/>
          </a:prstGeom>
        </p:spPr>
        <p:txBody>
          <a:bodyPr anchor="t" rtlCol="false" tIns="0" lIns="0" bIns="0" rIns="0">
            <a:spAutoFit/>
          </a:bodyPr>
          <a:lstStyle/>
          <a:p>
            <a:pPr algn="ctr">
              <a:lnSpc>
                <a:spcPts val="5040"/>
              </a:lnSpc>
            </a:pPr>
            <a:r>
              <a:rPr lang="en-US" sz="3600">
                <a:solidFill>
                  <a:srgbClr val="101010"/>
                </a:solidFill>
                <a:latin typeface="Montserrat Classic Bold"/>
              </a:rPr>
              <a:t>Working of the model (Dr. HeAlify Bot)</a:t>
            </a:r>
          </a:p>
        </p:txBody>
      </p:sp>
    </p:spTree>
  </p:cSld>
  <p:clrMapOvr>
    <a:masterClrMapping/>
  </p:clrMapOvr>
  <p:transition spd="fast">
    <p:wipe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64828" y="792354"/>
            <a:ext cx="2758345" cy="245871"/>
            <a:chOff x="0" y="0"/>
            <a:chExt cx="726478" cy="64756"/>
          </a:xfrm>
        </p:grpSpPr>
        <p:sp>
          <p:nvSpPr>
            <p:cNvPr name="Freeform 3" id="3"/>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4" id="4"/>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grpSp>
        <p:nvGrpSpPr>
          <p:cNvPr name="Group 5" id="5"/>
          <p:cNvGrpSpPr/>
          <p:nvPr/>
        </p:nvGrpSpPr>
        <p:grpSpPr>
          <a:xfrm rot="0">
            <a:off x="10523172" y="1750574"/>
            <a:ext cx="7953974" cy="6785852"/>
            <a:chOff x="0" y="0"/>
            <a:chExt cx="10605299" cy="9047803"/>
          </a:xfrm>
        </p:grpSpPr>
        <p:grpSp>
          <p:nvGrpSpPr>
            <p:cNvPr name="Group 6" id="6"/>
            <p:cNvGrpSpPr/>
            <p:nvPr/>
          </p:nvGrpSpPr>
          <p:grpSpPr>
            <a:xfrm rot="0">
              <a:off x="778748" y="0"/>
              <a:ext cx="9047803" cy="904780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9FF"/>
              </a:solidFill>
            </p:spPr>
          </p:sp>
          <p:sp>
            <p:nvSpPr>
              <p:cNvPr name="TextBox 8" id="8"/>
              <p:cNvSpPr txBox="true"/>
              <p:nvPr/>
            </p:nvSpPr>
            <p:spPr>
              <a:xfrm>
                <a:off x="76200" y="66675"/>
                <a:ext cx="660400" cy="669925"/>
              </a:xfrm>
              <a:prstGeom prst="rect">
                <a:avLst/>
              </a:prstGeom>
            </p:spPr>
            <p:txBody>
              <a:bodyPr anchor="ctr" rtlCol="false" tIns="22906" lIns="22906" bIns="22906" rIns="22906"/>
              <a:lstStyle/>
              <a:p>
                <a:pPr algn="ctr">
                  <a:lnSpc>
                    <a:spcPts val="1199"/>
                  </a:lnSpc>
                  <a:spcBef>
                    <a:spcPct val="0"/>
                  </a:spcBef>
                </a:pPr>
              </a:p>
            </p:txBody>
          </p:sp>
        </p:grpSp>
        <p:sp>
          <p:nvSpPr>
            <p:cNvPr name="Freeform 9" id="9"/>
            <p:cNvSpPr/>
            <p:nvPr/>
          </p:nvSpPr>
          <p:spPr>
            <a:xfrm flipH="false" flipV="false" rot="0">
              <a:off x="2716732" y="783125"/>
              <a:ext cx="5171835" cy="5835639"/>
            </a:xfrm>
            <a:custGeom>
              <a:avLst/>
              <a:gdLst/>
              <a:ahLst/>
              <a:cxnLst/>
              <a:rect r="r" b="b" t="t" l="l"/>
              <a:pathLst>
                <a:path h="5835639" w="5171835">
                  <a:moveTo>
                    <a:pt x="0" y="0"/>
                  </a:moveTo>
                  <a:lnTo>
                    <a:pt x="5171835" y="0"/>
                  </a:lnTo>
                  <a:lnTo>
                    <a:pt x="5171835" y="5835639"/>
                  </a:lnTo>
                  <a:lnTo>
                    <a:pt x="0" y="5835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0" y="6533039"/>
              <a:ext cx="10605299" cy="1731639"/>
            </a:xfrm>
            <a:prstGeom prst="rect">
              <a:avLst/>
            </a:prstGeom>
          </p:spPr>
          <p:txBody>
            <a:bodyPr anchor="t" rtlCol="false" tIns="0" lIns="0" bIns="0" rIns="0">
              <a:spAutoFit/>
            </a:bodyPr>
            <a:lstStyle/>
            <a:p>
              <a:pPr algn="ctr">
                <a:lnSpc>
                  <a:spcPts val="9749"/>
                </a:lnSpc>
              </a:pPr>
              <a:r>
                <a:rPr lang="en-US" sz="8124" spc="-487">
                  <a:solidFill>
                    <a:srgbClr val="000938"/>
                  </a:solidFill>
                  <a:latin typeface="Bryndan Write"/>
                </a:rPr>
                <a:t>Dr. He</a:t>
              </a:r>
              <a:r>
                <a:rPr lang="en-US" sz="8124" spc="-487">
                  <a:solidFill>
                    <a:srgbClr val="FF3131"/>
                  </a:solidFill>
                  <a:latin typeface="Bryndan Write"/>
                </a:rPr>
                <a:t>A</a:t>
              </a:r>
              <a:r>
                <a:rPr lang="en-US" sz="8124" spc="-487">
                  <a:solidFill>
                    <a:srgbClr val="000938"/>
                  </a:solidFill>
                  <a:latin typeface="Bryndan Write"/>
                </a:rPr>
                <a:t>l</a:t>
              </a:r>
              <a:r>
                <a:rPr lang="en-US" sz="8124" spc="-487">
                  <a:solidFill>
                    <a:srgbClr val="FF3131"/>
                  </a:solidFill>
                  <a:latin typeface="Bryndan Write"/>
                </a:rPr>
                <a:t>i</a:t>
              </a:r>
              <a:r>
                <a:rPr lang="en-US" sz="8124" spc="-487">
                  <a:solidFill>
                    <a:srgbClr val="000938"/>
                  </a:solidFill>
                  <a:latin typeface="Bryndan Write"/>
                </a:rPr>
                <a:t>y</a:t>
              </a:r>
            </a:p>
          </p:txBody>
        </p:sp>
      </p:grpSp>
      <p:sp>
        <p:nvSpPr>
          <p:cNvPr name="TextBox 11" id="11"/>
          <p:cNvSpPr txBox="true"/>
          <p:nvPr/>
        </p:nvSpPr>
        <p:spPr>
          <a:xfrm rot="0">
            <a:off x="6189216" y="111702"/>
            <a:ext cx="5909568" cy="622935"/>
          </a:xfrm>
          <a:prstGeom prst="rect">
            <a:avLst/>
          </a:prstGeom>
        </p:spPr>
        <p:txBody>
          <a:bodyPr anchor="t" rtlCol="false" tIns="0" lIns="0" bIns="0" rIns="0">
            <a:spAutoFit/>
          </a:bodyPr>
          <a:lstStyle/>
          <a:p>
            <a:pPr algn="ctr">
              <a:lnSpc>
                <a:spcPts val="5040"/>
              </a:lnSpc>
            </a:pPr>
            <a:r>
              <a:rPr lang="en-US" sz="3600">
                <a:solidFill>
                  <a:srgbClr val="101010"/>
                </a:solidFill>
                <a:latin typeface="Montserrat Classic Bold"/>
              </a:rPr>
              <a:t>LINKS</a:t>
            </a:r>
          </a:p>
        </p:txBody>
      </p:sp>
      <p:sp>
        <p:nvSpPr>
          <p:cNvPr name="Freeform 12" id="12">
            <a:hlinkClick r:id="rId6" tooltip="https://github.com/kartavya1710/Dr.-HeAlify"/>
          </p:cNvPr>
          <p:cNvSpPr/>
          <p:nvPr/>
        </p:nvSpPr>
        <p:spPr>
          <a:xfrm flipH="false" flipV="false" rot="0">
            <a:off x="864741" y="3155701"/>
            <a:ext cx="1465408" cy="1432436"/>
          </a:xfrm>
          <a:custGeom>
            <a:avLst/>
            <a:gdLst/>
            <a:ahLst/>
            <a:cxnLst/>
            <a:rect r="r" b="b" t="t" l="l"/>
            <a:pathLst>
              <a:path h="1432436" w="1465408">
                <a:moveTo>
                  <a:pt x="0" y="0"/>
                </a:moveTo>
                <a:lnTo>
                  <a:pt x="1465408" y="0"/>
                </a:lnTo>
                <a:lnTo>
                  <a:pt x="1465408" y="1432436"/>
                </a:lnTo>
                <a:lnTo>
                  <a:pt x="0" y="1432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2964100" y="3081721"/>
            <a:ext cx="3884470" cy="1558934"/>
          </a:xfrm>
          <a:prstGeom prst="rect">
            <a:avLst/>
          </a:prstGeom>
        </p:spPr>
        <p:txBody>
          <a:bodyPr anchor="t" rtlCol="false" tIns="0" lIns="0" bIns="0" rIns="0">
            <a:spAutoFit/>
          </a:bodyPr>
          <a:lstStyle/>
          <a:p>
            <a:pPr algn="l">
              <a:lnSpc>
                <a:spcPts val="12774"/>
              </a:lnSpc>
            </a:pPr>
            <a:r>
              <a:rPr lang="en-US" sz="9124">
                <a:solidFill>
                  <a:srgbClr val="000000"/>
                </a:solidFill>
                <a:latin typeface="Canva Sans Bold"/>
                <a:hlinkClick r:id="rId7" tooltip="https://github.com/kartavya1710/Dr.-HeAlify"/>
              </a:rPr>
              <a:t>Github</a:t>
            </a:r>
          </a:p>
        </p:txBody>
      </p:sp>
      <p:sp>
        <p:nvSpPr>
          <p:cNvPr name="Freeform 14" id="14">
            <a:hlinkClick r:id="rId9" tooltip="https://dr-healify-by-kartavya.streamlit.app"/>
          </p:cNvPr>
          <p:cNvSpPr/>
          <p:nvPr/>
        </p:nvSpPr>
        <p:spPr>
          <a:xfrm flipH="false" flipV="false" rot="0">
            <a:off x="-136471" y="5367712"/>
            <a:ext cx="3467831" cy="3467831"/>
          </a:xfrm>
          <a:custGeom>
            <a:avLst/>
            <a:gdLst/>
            <a:ahLst/>
            <a:cxnLst/>
            <a:rect r="r" b="b" t="t" l="l"/>
            <a:pathLst>
              <a:path h="3467831" w="3467831">
                <a:moveTo>
                  <a:pt x="0" y="0"/>
                </a:moveTo>
                <a:lnTo>
                  <a:pt x="3467831" y="0"/>
                </a:lnTo>
                <a:lnTo>
                  <a:pt x="3467831" y="3467831"/>
                </a:lnTo>
                <a:lnTo>
                  <a:pt x="0" y="3467831"/>
                </a:lnTo>
                <a:lnTo>
                  <a:pt x="0" y="0"/>
                </a:lnTo>
                <a:close/>
              </a:path>
            </a:pathLst>
          </a:custGeom>
          <a:blipFill>
            <a:blip r:embed="rId8"/>
            <a:stretch>
              <a:fillRect l="0" t="0" r="0" b="0"/>
            </a:stretch>
          </a:blipFill>
        </p:spPr>
      </p:sp>
      <p:sp>
        <p:nvSpPr>
          <p:cNvPr name="TextBox 15" id="15"/>
          <p:cNvSpPr txBox="true"/>
          <p:nvPr/>
        </p:nvSpPr>
        <p:spPr>
          <a:xfrm rot="0">
            <a:off x="2964100" y="6238346"/>
            <a:ext cx="5280847" cy="1558934"/>
          </a:xfrm>
          <a:prstGeom prst="rect">
            <a:avLst/>
          </a:prstGeom>
        </p:spPr>
        <p:txBody>
          <a:bodyPr anchor="t" rtlCol="false" tIns="0" lIns="0" bIns="0" rIns="0">
            <a:spAutoFit/>
          </a:bodyPr>
          <a:lstStyle/>
          <a:p>
            <a:pPr algn="l">
              <a:lnSpc>
                <a:spcPts val="12774"/>
              </a:lnSpc>
            </a:pPr>
            <a:r>
              <a:rPr lang="en-US" sz="9124">
                <a:solidFill>
                  <a:srgbClr val="000000"/>
                </a:solidFill>
                <a:latin typeface="Canva Sans Bold"/>
                <a:hlinkClick r:id="rId10" tooltip="https://dr-healify-by-kartavya.streamlit.app"/>
              </a:rPr>
              <a:t>Streamlit</a:t>
            </a:r>
          </a:p>
        </p:txBody>
      </p:sp>
    </p:spTree>
  </p:cSld>
  <p:clrMapOvr>
    <a:masterClrMapping/>
  </p:clrMapOvr>
  <p:transition spd="fast">
    <p:wipe dir="l"/>
  </p:transition>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764828" y="792354"/>
            <a:ext cx="2758345" cy="245871"/>
            <a:chOff x="0" y="0"/>
            <a:chExt cx="726478" cy="64756"/>
          </a:xfrm>
        </p:grpSpPr>
        <p:sp>
          <p:nvSpPr>
            <p:cNvPr name="Freeform 3" id="3"/>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4" id="4"/>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sp>
        <p:nvSpPr>
          <p:cNvPr name="TextBox 5" id="5"/>
          <p:cNvSpPr txBox="true"/>
          <p:nvPr/>
        </p:nvSpPr>
        <p:spPr>
          <a:xfrm rot="0">
            <a:off x="6189216" y="111702"/>
            <a:ext cx="5909568" cy="622935"/>
          </a:xfrm>
          <a:prstGeom prst="rect">
            <a:avLst/>
          </a:prstGeom>
        </p:spPr>
        <p:txBody>
          <a:bodyPr anchor="t" rtlCol="false" tIns="0" lIns="0" bIns="0" rIns="0">
            <a:spAutoFit/>
          </a:bodyPr>
          <a:lstStyle/>
          <a:p>
            <a:pPr algn="ctr">
              <a:lnSpc>
                <a:spcPts val="5040"/>
              </a:lnSpc>
            </a:pPr>
            <a:r>
              <a:rPr lang="en-US" sz="3600">
                <a:solidFill>
                  <a:srgbClr val="101010"/>
                </a:solidFill>
                <a:latin typeface="Montserrat Classic Bold"/>
              </a:rPr>
              <a:t>Scope of the Project</a:t>
            </a:r>
          </a:p>
        </p:txBody>
      </p:sp>
      <p:sp>
        <p:nvSpPr>
          <p:cNvPr name="TextBox 6" id="6"/>
          <p:cNvSpPr txBox="true"/>
          <p:nvPr/>
        </p:nvSpPr>
        <p:spPr>
          <a:xfrm rot="0">
            <a:off x="342379" y="1514983"/>
            <a:ext cx="17603242" cy="7743317"/>
          </a:xfrm>
          <a:prstGeom prst="rect">
            <a:avLst/>
          </a:prstGeom>
        </p:spPr>
        <p:txBody>
          <a:bodyPr anchor="t" rtlCol="false" tIns="0" lIns="0" bIns="0" rIns="0">
            <a:spAutoFit/>
          </a:bodyPr>
          <a:lstStyle/>
          <a:p>
            <a:pPr algn="l" marL="561339" indent="-280669" lvl="1">
              <a:lnSpc>
                <a:spcPts val="3873"/>
              </a:lnSpc>
              <a:buFont typeface="Arial"/>
              <a:buChar char="•"/>
            </a:pPr>
            <a:r>
              <a:rPr lang="en-US" sz="2599" spc="90" strike="noStrike" u="none">
                <a:solidFill>
                  <a:srgbClr val="1211CA"/>
                </a:solidFill>
                <a:latin typeface="Montserrat Classic Bold"/>
              </a:rPr>
              <a:t>Immediate Benefits</a:t>
            </a:r>
            <a:r>
              <a:rPr lang="en-US" sz="2599" spc="90" strike="noStrike" u="none">
                <a:solidFill>
                  <a:srgbClr val="101010"/>
                </a:solidFill>
                <a:latin typeface="Montserrat Classic Bold"/>
              </a:rPr>
              <a:t>:</a:t>
            </a:r>
          </a:p>
          <a:p>
            <a:pPr algn="l">
              <a:lnSpc>
                <a:spcPts val="3873"/>
              </a:lnSpc>
            </a:pPr>
          </a:p>
          <a:p>
            <a:pPr algn="l" marL="1122678" indent="-374226" lvl="2">
              <a:lnSpc>
                <a:spcPts val="3873"/>
              </a:lnSpc>
              <a:buFont typeface="Arial"/>
              <a:buChar char="⚬"/>
            </a:pPr>
            <a:r>
              <a:rPr lang="en-US" sz="2599" spc="90" strike="noStrike" u="none">
                <a:solidFill>
                  <a:srgbClr val="2D262A"/>
                </a:solidFill>
                <a:latin typeface="Montserrat Classic Bold"/>
              </a:rPr>
              <a:t>Enhanced Patient Understanding</a:t>
            </a:r>
            <a:r>
              <a:rPr lang="en-US" sz="2599" spc="90" strike="noStrike" u="none">
                <a:solidFill>
                  <a:srgbClr val="2D262A"/>
                </a:solidFill>
                <a:latin typeface="Montserrat Classic"/>
              </a:rPr>
              <a:t>: By summarizing medical reports, users can better understand their health conditions and treatments.</a:t>
            </a:r>
          </a:p>
          <a:p>
            <a:pPr algn="l" marL="1122678" indent="-374226" lvl="2">
              <a:lnSpc>
                <a:spcPts val="3873"/>
              </a:lnSpc>
              <a:buFont typeface="Arial"/>
              <a:buChar char="⚬"/>
            </a:pPr>
            <a:r>
              <a:rPr lang="en-US" sz="2599" spc="90" strike="noStrike" u="none">
                <a:solidFill>
                  <a:srgbClr val="2D262A"/>
                </a:solidFill>
                <a:latin typeface="Montserrat Classic Bold"/>
              </a:rPr>
              <a:t>Quick Access to Medical Advice</a:t>
            </a:r>
            <a:r>
              <a:rPr lang="en-US" sz="2599" spc="90" strike="noStrike" u="none">
                <a:solidFill>
                  <a:srgbClr val="2D262A"/>
                </a:solidFill>
                <a:latin typeface="Montserrat Classic"/>
              </a:rPr>
              <a:t>: The chatbot provides instant responses to medical queries, improving accessibility to health information.</a:t>
            </a:r>
          </a:p>
          <a:p>
            <a:pPr algn="l" marL="1122678" indent="-374226" lvl="2">
              <a:lnSpc>
                <a:spcPts val="3873"/>
              </a:lnSpc>
              <a:buFont typeface="Arial"/>
              <a:buChar char="⚬"/>
            </a:pPr>
            <a:r>
              <a:rPr lang="en-US" sz="2599" spc="90" strike="noStrike" u="none">
                <a:solidFill>
                  <a:srgbClr val="2D262A"/>
                </a:solidFill>
                <a:latin typeface="Montserrat Classic Bold"/>
              </a:rPr>
              <a:t>Improved Patient Engagement</a:t>
            </a:r>
            <a:r>
              <a:rPr lang="en-US" sz="2599" spc="90" strike="noStrike" u="none">
                <a:solidFill>
                  <a:srgbClr val="2D262A"/>
                </a:solidFill>
                <a:latin typeface="Montserrat Classic"/>
              </a:rPr>
              <a:t>: Users are more engaged in their healthcare journey, leading to better health outcomes.</a:t>
            </a:r>
          </a:p>
          <a:p>
            <a:pPr algn="l">
              <a:lnSpc>
                <a:spcPts val="3873"/>
              </a:lnSpc>
            </a:pPr>
          </a:p>
          <a:p>
            <a:pPr algn="l" marL="561339" indent="-280669" lvl="1">
              <a:lnSpc>
                <a:spcPts val="3873"/>
              </a:lnSpc>
              <a:buFont typeface="Arial"/>
              <a:buChar char="•"/>
            </a:pPr>
            <a:r>
              <a:rPr lang="en-US" sz="2599" spc="90" strike="noStrike" u="none">
                <a:solidFill>
                  <a:srgbClr val="F9B314"/>
                </a:solidFill>
                <a:latin typeface="Montserrat Classic Bold"/>
              </a:rPr>
              <a:t>Future Enhancements</a:t>
            </a:r>
            <a:r>
              <a:rPr lang="en-US" sz="2599" spc="90" strike="noStrike" u="none">
                <a:solidFill>
                  <a:srgbClr val="2D262A"/>
                </a:solidFill>
                <a:latin typeface="Montserrat Classic Bold"/>
              </a:rPr>
              <a:t>:</a:t>
            </a:r>
          </a:p>
          <a:p>
            <a:pPr algn="l" marL="1122678" indent="-374226" lvl="2">
              <a:lnSpc>
                <a:spcPts val="3873"/>
              </a:lnSpc>
              <a:buFont typeface="Arial"/>
              <a:buChar char="⚬"/>
            </a:pPr>
            <a:r>
              <a:rPr lang="en-US" sz="2599" spc="90" strike="noStrike" u="none">
                <a:solidFill>
                  <a:srgbClr val="2D262A"/>
                </a:solidFill>
                <a:latin typeface="Montserrat Classic Bold"/>
              </a:rPr>
              <a:t>Integration with Electronic Health Records (EHR) Systems</a:t>
            </a:r>
            <a:r>
              <a:rPr lang="en-US" sz="2599" spc="90" strike="noStrike" u="none">
                <a:solidFill>
                  <a:srgbClr val="2D262A"/>
                </a:solidFill>
                <a:latin typeface="Montserrat Classic"/>
              </a:rPr>
              <a:t>: Seamless integration with EHR systems for comprehensive medical data access.</a:t>
            </a:r>
          </a:p>
          <a:p>
            <a:pPr algn="l" marL="1122678" indent="-374226" lvl="2">
              <a:lnSpc>
                <a:spcPts val="3873"/>
              </a:lnSpc>
              <a:buFont typeface="Arial"/>
              <a:buChar char="⚬"/>
            </a:pPr>
            <a:r>
              <a:rPr lang="en-US" sz="2599" spc="90" strike="noStrike" u="none">
                <a:solidFill>
                  <a:srgbClr val="2D262A"/>
                </a:solidFill>
                <a:latin typeface="Montserrat Classic Bold"/>
              </a:rPr>
              <a:t>Language and Regional Expansion</a:t>
            </a:r>
            <a:r>
              <a:rPr lang="en-US" sz="2599" spc="90" strike="noStrike" u="none">
                <a:solidFill>
                  <a:srgbClr val="2D262A"/>
                </a:solidFill>
                <a:latin typeface="Montserrat Classic"/>
              </a:rPr>
              <a:t>: Expanding the application to support multiple languages and regional medical practices.</a:t>
            </a:r>
          </a:p>
          <a:p>
            <a:pPr algn="l" marL="1122678" indent="-374226" lvl="2">
              <a:lnSpc>
                <a:spcPts val="3873"/>
              </a:lnSpc>
              <a:buFont typeface="Arial"/>
              <a:buChar char="⚬"/>
            </a:pPr>
            <a:r>
              <a:rPr lang="en-US" sz="2599" spc="90" strike="noStrike" u="none">
                <a:solidFill>
                  <a:srgbClr val="2D262A"/>
                </a:solidFill>
                <a:latin typeface="Montserrat Classic Bold"/>
              </a:rPr>
              <a:t>Mobile Application Development</a:t>
            </a:r>
            <a:r>
              <a:rPr lang="en-US" sz="2599" spc="90" strike="noStrike" u="none">
                <a:solidFill>
                  <a:srgbClr val="2D262A"/>
                </a:solidFill>
                <a:latin typeface="Montserrat Classic"/>
              </a:rPr>
              <a:t>: Creating a mobile app for broader accessibility and convenience.</a:t>
            </a:r>
          </a:p>
        </p:txBody>
      </p:sp>
    </p:spTree>
  </p:cSld>
  <p:clrMapOvr>
    <a:masterClrMapping/>
  </p:clrMapOvr>
  <p:transition spd="fast">
    <p:wipe dir="l"/>
  </p:transition>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764828" y="4056831"/>
            <a:ext cx="2758345" cy="245871"/>
            <a:chOff x="0" y="0"/>
            <a:chExt cx="726478" cy="64756"/>
          </a:xfrm>
        </p:grpSpPr>
        <p:sp>
          <p:nvSpPr>
            <p:cNvPr name="Freeform 3" id="3"/>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4" id="4"/>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sp>
        <p:nvSpPr>
          <p:cNvPr name="TextBox 5" id="5"/>
          <p:cNvSpPr txBox="true"/>
          <p:nvPr/>
        </p:nvSpPr>
        <p:spPr>
          <a:xfrm rot="0">
            <a:off x="6189216" y="3385705"/>
            <a:ext cx="5909568" cy="622935"/>
          </a:xfrm>
          <a:prstGeom prst="rect">
            <a:avLst/>
          </a:prstGeom>
        </p:spPr>
        <p:txBody>
          <a:bodyPr anchor="t" rtlCol="false" tIns="0" lIns="0" bIns="0" rIns="0">
            <a:spAutoFit/>
          </a:bodyPr>
          <a:lstStyle/>
          <a:p>
            <a:pPr algn="ctr">
              <a:lnSpc>
                <a:spcPts val="5040"/>
              </a:lnSpc>
            </a:pPr>
            <a:r>
              <a:rPr lang="en-US" sz="3600">
                <a:solidFill>
                  <a:srgbClr val="101010"/>
                </a:solidFill>
                <a:latin typeface="Montserrat Classic Bold"/>
              </a:rPr>
              <a:t>Conclusion</a:t>
            </a:r>
          </a:p>
        </p:txBody>
      </p:sp>
      <p:sp>
        <p:nvSpPr>
          <p:cNvPr name="TextBox 6" id="6"/>
          <p:cNvSpPr txBox="true"/>
          <p:nvPr/>
        </p:nvSpPr>
        <p:spPr>
          <a:xfrm rot="0">
            <a:off x="257175" y="5074227"/>
            <a:ext cx="17773650" cy="3857117"/>
          </a:xfrm>
          <a:prstGeom prst="rect">
            <a:avLst/>
          </a:prstGeom>
        </p:spPr>
        <p:txBody>
          <a:bodyPr anchor="t" rtlCol="false" tIns="0" lIns="0" bIns="0" rIns="0">
            <a:spAutoFit/>
          </a:bodyPr>
          <a:lstStyle/>
          <a:p>
            <a:pPr algn="l">
              <a:lnSpc>
                <a:spcPts val="3873"/>
              </a:lnSpc>
            </a:pPr>
            <a:r>
              <a:rPr lang="en-US" sz="2599" spc="90" strike="noStrike" u="none">
                <a:solidFill>
                  <a:srgbClr val="2D262A"/>
                </a:solidFill>
                <a:latin typeface="Montserrat Classic Bold"/>
              </a:rPr>
              <a:t>Dr. HeAlify represents a significant advancement in the application of AI in healthcare. By providing an intuitive platform for medical report summarization and an AI-powered chatbot for real-time assistance, Dr. HeAlify aims to improve patient outcomes and satisfaction. The project demonstrates the potential of AI to transform the healthcare industry by making medical information more accessible and understandable for everyone. Dr. HeAlify is poised to become a valuable tool in the healthcare ecosystem, bridging the gap between complex medical data and patient comprehension.</a:t>
            </a:r>
          </a:p>
          <a:p>
            <a:pPr algn="l">
              <a:lnSpc>
                <a:spcPts val="3873"/>
              </a:lnSpc>
            </a:pPr>
          </a:p>
        </p:txBody>
      </p:sp>
      <p:grpSp>
        <p:nvGrpSpPr>
          <p:cNvPr name="Group 7" id="7"/>
          <p:cNvGrpSpPr/>
          <p:nvPr/>
        </p:nvGrpSpPr>
        <p:grpSpPr>
          <a:xfrm rot="0">
            <a:off x="7764828" y="792354"/>
            <a:ext cx="2758345" cy="245871"/>
            <a:chOff x="0" y="0"/>
            <a:chExt cx="726478" cy="64756"/>
          </a:xfrm>
        </p:grpSpPr>
        <p:sp>
          <p:nvSpPr>
            <p:cNvPr name="Freeform 8" id="8"/>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9" id="9"/>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sp>
        <p:nvSpPr>
          <p:cNvPr name="TextBox 10" id="10"/>
          <p:cNvSpPr txBox="true"/>
          <p:nvPr/>
        </p:nvSpPr>
        <p:spPr>
          <a:xfrm rot="0">
            <a:off x="6189216" y="111702"/>
            <a:ext cx="5909568" cy="622935"/>
          </a:xfrm>
          <a:prstGeom prst="rect">
            <a:avLst/>
          </a:prstGeom>
        </p:spPr>
        <p:txBody>
          <a:bodyPr anchor="t" rtlCol="false" tIns="0" lIns="0" bIns="0" rIns="0">
            <a:spAutoFit/>
          </a:bodyPr>
          <a:lstStyle/>
          <a:p>
            <a:pPr algn="ctr">
              <a:lnSpc>
                <a:spcPts val="5040"/>
              </a:lnSpc>
            </a:pPr>
            <a:r>
              <a:rPr lang="en-US" sz="3600">
                <a:solidFill>
                  <a:srgbClr val="101010"/>
                </a:solidFill>
                <a:latin typeface="Montserrat Classic Bold"/>
              </a:rPr>
              <a:t>Reference</a:t>
            </a:r>
          </a:p>
        </p:txBody>
      </p:sp>
      <p:sp>
        <p:nvSpPr>
          <p:cNvPr name="TextBox 11" id="11"/>
          <p:cNvSpPr txBox="true"/>
          <p:nvPr/>
        </p:nvSpPr>
        <p:spPr>
          <a:xfrm rot="0">
            <a:off x="514350" y="1502606"/>
            <a:ext cx="17773650" cy="1428242"/>
          </a:xfrm>
          <a:prstGeom prst="rect">
            <a:avLst/>
          </a:prstGeom>
        </p:spPr>
        <p:txBody>
          <a:bodyPr anchor="t" rtlCol="false" tIns="0" lIns="0" bIns="0" rIns="0">
            <a:spAutoFit/>
          </a:bodyPr>
          <a:lstStyle/>
          <a:p>
            <a:pPr algn="l" marL="561339" indent="-280669" lvl="1">
              <a:lnSpc>
                <a:spcPts val="3873"/>
              </a:lnSpc>
              <a:buFont typeface="Arial"/>
              <a:buChar char="•"/>
            </a:pPr>
            <a:r>
              <a:rPr lang="en-US" sz="2599" spc="90">
                <a:solidFill>
                  <a:srgbClr val="2D262A"/>
                </a:solidFill>
                <a:latin typeface="Montserrat Classic Bold"/>
              </a:rPr>
              <a:t>Google Gemini Documentation</a:t>
            </a:r>
          </a:p>
          <a:p>
            <a:pPr algn="l">
              <a:lnSpc>
                <a:spcPts val="3873"/>
              </a:lnSpc>
            </a:pPr>
          </a:p>
          <a:p>
            <a:pPr algn="l" marL="561339" indent="-280669" lvl="1">
              <a:lnSpc>
                <a:spcPts val="3873"/>
              </a:lnSpc>
              <a:buFont typeface="Arial"/>
              <a:buChar char="•"/>
            </a:pPr>
            <a:r>
              <a:rPr lang="en-US" sz="2599" spc="90">
                <a:solidFill>
                  <a:srgbClr val="2D262A"/>
                </a:solidFill>
                <a:latin typeface="Montserrat Classic Bold"/>
              </a:rPr>
              <a:t>Krish Naik (Youtube)</a:t>
            </a:r>
          </a:p>
        </p:txBody>
      </p:sp>
    </p:spTree>
  </p:cSld>
  <p:clrMapOvr>
    <a:masterClrMapping/>
  </p:clrMapOvr>
  <p:transition spd="fast">
    <p:wipe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14:trim st="0.0000" end="1466.6670"/>
                </p14:media>
              </p:ext>
            </p:extLst>
          </p:nvPr>
        </p:nvPicPr>
        <p:blipFill>
          <a:blip r:embed="rId2"/>
          <a:srcRect l="0" t="0" r="0" b="0"/>
          <a:stretch>
            <a:fillRect/>
          </a:stretch>
        </p:blipFill>
        <p:spPr>
          <a:xfrm flipH="false" flipV="false" rot="0">
            <a:off x="0" y="-16975"/>
            <a:ext cx="18288000" cy="10320950"/>
          </a:xfrm>
          <a:prstGeom prst="rect">
            <a:avLst/>
          </a:prstGeom>
        </p:spPr>
      </p:pic>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48291" y="3288326"/>
            <a:ext cx="6477507" cy="6100739"/>
            <a:chOff x="0" y="0"/>
            <a:chExt cx="8636677" cy="8134319"/>
          </a:xfrm>
        </p:grpSpPr>
        <p:pic>
          <p:nvPicPr>
            <p:cNvPr name="Picture 3" id="3"/>
            <p:cNvPicPr>
              <a:picLocks noChangeAspect="true"/>
            </p:cNvPicPr>
            <p:nvPr/>
          </p:nvPicPr>
          <p:blipFill>
            <a:blip r:embed="rId2"/>
            <a:srcRect l="0" t="0" r="44707" b="0"/>
            <a:stretch>
              <a:fillRect/>
            </a:stretch>
          </p:blipFill>
          <p:spPr>
            <a:xfrm flipH="false" flipV="false">
              <a:off x="0" y="0"/>
              <a:ext cx="8636677" cy="8134319"/>
            </a:xfrm>
            <a:prstGeom prst="rect">
              <a:avLst/>
            </a:prstGeom>
          </p:spPr>
        </p:pic>
      </p:grpSp>
      <p:grpSp>
        <p:nvGrpSpPr>
          <p:cNvPr name="Group 4" id="4"/>
          <p:cNvGrpSpPr/>
          <p:nvPr/>
        </p:nvGrpSpPr>
        <p:grpSpPr>
          <a:xfrm rot="0">
            <a:off x="1028700" y="1806325"/>
            <a:ext cx="2758345" cy="245871"/>
            <a:chOff x="0" y="0"/>
            <a:chExt cx="726478" cy="64756"/>
          </a:xfrm>
        </p:grpSpPr>
        <p:sp>
          <p:nvSpPr>
            <p:cNvPr name="Freeform 5" id="5"/>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6" id="6"/>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sp>
        <p:nvSpPr>
          <p:cNvPr name="TextBox 7" id="7"/>
          <p:cNvSpPr txBox="true"/>
          <p:nvPr/>
        </p:nvSpPr>
        <p:spPr>
          <a:xfrm rot="0">
            <a:off x="8251413" y="785495"/>
            <a:ext cx="9007887" cy="8668385"/>
          </a:xfrm>
          <a:prstGeom prst="rect">
            <a:avLst/>
          </a:prstGeom>
        </p:spPr>
        <p:txBody>
          <a:bodyPr anchor="t" rtlCol="false" tIns="0" lIns="0" bIns="0" rIns="0">
            <a:spAutoFit/>
          </a:bodyPr>
          <a:lstStyle/>
          <a:p>
            <a:pPr algn="l" marL="561339" indent="-280669" lvl="1">
              <a:lnSpc>
                <a:spcPts val="3639"/>
              </a:lnSpc>
              <a:buFont typeface="Arial"/>
              <a:buChar char="•"/>
            </a:pPr>
            <a:r>
              <a:rPr lang="en-US" sz="2599">
                <a:solidFill>
                  <a:srgbClr val="2D262A"/>
                </a:solidFill>
                <a:latin typeface="Montserrat Classic"/>
              </a:rPr>
              <a:t>The primary objective of the Dr. HeAlify project is to develop an </a:t>
            </a:r>
            <a:r>
              <a:rPr lang="en-US" sz="2599">
                <a:solidFill>
                  <a:srgbClr val="1211CA"/>
                </a:solidFill>
                <a:latin typeface="Montserrat Classic Bold"/>
              </a:rPr>
              <a:t>AI-powered healthcare- assistant</a:t>
            </a:r>
            <a:r>
              <a:rPr lang="en-US" sz="2599">
                <a:solidFill>
                  <a:srgbClr val="2D262A"/>
                </a:solidFill>
                <a:latin typeface="Montserrat Classic"/>
              </a:rPr>
              <a:t> that enhances the healthcare experience for users.</a:t>
            </a:r>
          </a:p>
          <a:p>
            <a:pPr algn="l">
              <a:lnSpc>
                <a:spcPts val="3639"/>
              </a:lnSpc>
            </a:pPr>
          </a:p>
          <a:p>
            <a:pPr algn="l" marL="561339" indent="-280669" lvl="1">
              <a:lnSpc>
                <a:spcPts val="3639"/>
              </a:lnSpc>
              <a:buFont typeface="Arial"/>
              <a:buChar char="•"/>
            </a:pPr>
            <a:r>
              <a:rPr lang="en-US" sz="2599">
                <a:solidFill>
                  <a:srgbClr val="2D262A"/>
                </a:solidFill>
                <a:latin typeface="Montserrat Classic"/>
              </a:rPr>
              <a:t>By providing an intuitive platform for </a:t>
            </a:r>
            <a:r>
              <a:rPr lang="en-US" sz="2599">
                <a:solidFill>
                  <a:srgbClr val="2D262A"/>
                </a:solidFill>
                <a:latin typeface="Montserrat Classic Bold"/>
              </a:rPr>
              <a:t>medical report summarization</a:t>
            </a:r>
            <a:r>
              <a:rPr lang="en-US" sz="2599">
                <a:solidFill>
                  <a:srgbClr val="2D262A"/>
                </a:solidFill>
                <a:latin typeface="Montserrat Classic"/>
              </a:rPr>
              <a:t> and an </a:t>
            </a:r>
            <a:r>
              <a:rPr lang="en-US" sz="2599">
                <a:solidFill>
                  <a:srgbClr val="2D262A"/>
                </a:solidFill>
                <a:latin typeface="Montserrat Classic Bold"/>
              </a:rPr>
              <a:t>AI-powered chatbot</a:t>
            </a:r>
            <a:r>
              <a:rPr lang="en-US" sz="2599">
                <a:solidFill>
                  <a:srgbClr val="2D262A"/>
                </a:solidFill>
                <a:latin typeface="Montserrat Classic"/>
              </a:rPr>
              <a:t> for real-time assistance</a:t>
            </a:r>
          </a:p>
          <a:p>
            <a:pPr algn="l">
              <a:lnSpc>
                <a:spcPts val="3639"/>
              </a:lnSpc>
            </a:pPr>
          </a:p>
          <a:p>
            <a:pPr algn="l" marL="561339" indent="-280669" lvl="1">
              <a:lnSpc>
                <a:spcPts val="3639"/>
              </a:lnSpc>
              <a:buFont typeface="Arial"/>
              <a:buChar char="•"/>
            </a:pPr>
            <a:r>
              <a:rPr lang="en-US" sz="2599">
                <a:solidFill>
                  <a:srgbClr val="F9B314"/>
                </a:solidFill>
                <a:latin typeface="Montserrat Classic Bold"/>
              </a:rPr>
              <a:t>Medical Report Summarization </a:t>
            </a:r>
            <a:r>
              <a:rPr lang="en-US" sz="2599">
                <a:solidFill>
                  <a:srgbClr val="2D262A"/>
                </a:solidFill>
                <a:latin typeface="Montserrat Classic"/>
              </a:rPr>
              <a:t>: Understand key findings, diagnoses, and recommendations in medical reports and provides personalized health advice,</a:t>
            </a:r>
          </a:p>
          <a:p>
            <a:pPr algn="l">
              <a:lnSpc>
                <a:spcPts val="3639"/>
              </a:lnSpc>
            </a:pPr>
          </a:p>
          <a:p>
            <a:pPr algn="l" marL="561339" indent="-280669" lvl="1">
              <a:lnSpc>
                <a:spcPts val="3639"/>
              </a:lnSpc>
              <a:buFont typeface="Arial"/>
              <a:buChar char="•"/>
            </a:pPr>
            <a:r>
              <a:rPr lang="en-US" sz="2599">
                <a:solidFill>
                  <a:srgbClr val="1211CA"/>
                </a:solidFill>
                <a:latin typeface="Montserrat Classic Bold"/>
              </a:rPr>
              <a:t>AI-powered Chatbot</a:t>
            </a:r>
            <a:r>
              <a:rPr lang="en-US" sz="2599">
                <a:solidFill>
                  <a:srgbClr val="2D262A"/>
                </a:solidFill>
                <a:latin typeface="Montserrat Classic"/>
              </a:rPr>
              <a:t>: Ask health questions, receive medical advice, and get health guidance from Dr. HeAlify Bot. By leveraging advanced AI technologies, The project aims to enhance the healthcare experience, user-friendly interface that improves patient engagement and understanding.</a:t>
            </a:r>
          </a:p>
        </p:txBody>
      </p:sp>
      <p:sp>
        <p:nvSpPr>
          <p:cNvPr name="TextBox 8" id="8"/>
          <p:cNvSpPr txBox="true"/>
          <p:nvPr/>
        </p:nvSpPr>
        <p:spPr>
          <a:xfrm rot="0">
            <a:off x="1028700" y="952500"/>
            <a:ext cx="3489971" cy="622935"/>
          </a:xfrm>
          <a:prstGeom prst="rect">
            <a:avLst/>
          </a:prstGeom>
        </p:spPr>
        <p:txBody>
          <a:bodyPr anchor="t" rtlCol="false" tIns="0" lIns="0" bIns="0" rIns="0">
            <a:spAutoFit/>
          </a:bodyPr>
          <a:lstStyle/>
          <a:p>
            <a:pPr algn="l">
              <a:lnSpc>
                <a:spcPts val="5040"/>
              </a:lnSpc>
            </a:pPr>
            <a:r>
              <a:rPr lang="en-US" sz="3600">
                <a:solidFill>
                  <a:srgbClr val="101010"/>
                </a:solidFill>
                <a:latin typeface="Montserrat Classic Bold"/>
              </a:rPr>
              <a:t>Objective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764828" y="792354"/>
            <a:ext cx="2758345" cy="245871"/>
            <a:chOff x="0" y="0"/>
            <a:chExt cx="726478" cy="64756"/>
          </a:xfrm>
        </p:grpSpPr>
        <p:sp>
          <p:nvSpPr>
            <p:cNvPr name="Freeform 3" id="3"/>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4" id="4"/>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sp>
        <p:nvSpPr>
          <p:cNvPr name="TextBox 5" id="5"/>
          <p:cNvSpPr txBox="true"/>
          <p:nvPr/>
        </p:nvSpPr>
        <p:spPr>
          <a:xfrm rot="0">
            <a:off x="7399015" y="121227"/>
            <a:ext cx="3489971" cy="622935"/>
          </a:xfrm>
          <a:prstGeom prst="rect">
            <a:avLst/>
          </a:prstGeom>
        </p:spPr>
        <p:txBody>
          <a:bodyPr anchor="t" rtlCol="false" tIns="0" lIns="0" bIns="0" rIns="0">
            <a:spAutoFit/>
          </a:bodyPr>
          <a:lstStyle/>
          <a:p>
            <a:pPr algn="ctr">
              <a:lnSpc>
                <a:spcPts val="5040"/>
              </a:lnSpc>
            </a:pPr>
            <a:r>
              <a:rPr lang="en-US" sz="3600">
                <a:solidFill>
                  <a:srgbClr val="101010"/>
                </a:solidFill>
                <a:latin typeface="Montserrat Classic Bold"/>
              </a:rPr>
              <a:t>Prototype</a:t>
            </a:r>
          </a:p>
        </p:txBody>
      </p:sp>
      <p:sp>
        <p:nvSpPr>
          <p:cNvPr name="TextBox 6" id="6"/>
          <p:cNvSpPr txBox="true"/>
          <p:nvPr/>
        </p:nvSpPr>
        <p:spPr>
          <a:xfrm rot="0">
            <a:off x="424049" y="2050172"/>
            <a:ext cx="17439903" cy="6771767"/>
          </a:xfrm>
          <a:prstGeom prst="rect">
            <a:avLst/>
          </a:prstGeom>
        </p:spPr>
        <p:txBody>
          <a:bodyPr anchor="t" rtlCol="false" tIns="0" lIns="0" bIns="0" rIns="0">
            <a:spAutoFit/>
          </a:bodyPr>
          <a:lstStyle/>
          <a:p>
            <a:pPr algn="l">
              <a:lnSpc>
                <a:spcPts val="3873"/>
              </a:lnSpc>
            </a:pPr>
            <a:r>
              <a:rPr lang="en-US" sz="2599" spc="90" strike="noStrike" u="none">
                <a:solidFill>
                  <a:srgbClr val="2D262A"/>
                </a:solidFill>
                <a:latin typeface="Montserrat Classic Bold"/>
              </a:rPr>
              <a:t>The Dr. HeAlify prototype includes:</a:t>
            </a:r>
          </a:p>
          <a:p>
            <a:pPr algn="l">
              <a:lnSpc>
                <a:spcPts val="3873"/>
              </a:lnSpc>
            </a:pPr>
          </a:p>
          <a:p>
            <a:pPr algn="l" marL="561339" indent="-280669" lvl="1">
              <a:lnSpc>
                <a:spcPts val="3873"/>
              </a:lnSpc>
              <a:buAutoNum type="arabicPeriod" startAt="1"/>
            </a:pPr>
            <a:r>
              <a:rPr lang="en-US" sz="2599" spc="90" strike="noStrike" u="none">
                <a:solidFill>
                  <a:srgbClr val="2D262A"/>
                </a:solidFill>
                <a:latin typeface="Montserrat Classic Bold"/>
              </a:rPr>
              <a:t>Medical Report Summarization:</a:t>
            </a:r>
          </a:p>
          <a:p>
            <a:pPr algn="l" marL="1122678" indent="-374226" lvl="2">
              <a:lnSpc>
                <a:spcPts val="3873"/>
              </a:lnSpc>
              <a:buAutoNum type="alphaLcPeriod" startAt="1"/>
            </a:pPr>
            <a:r>
              <a:rPr lang="en-US" sz="2599" spc="90" strike="noStrike" u="none">
                <a:solidFill>
                  <a:srgbClr val="2D262A"/>
                </a:solidFill>
                <a:latin typeface="Montserrat Classic"/>
              </a:rPr>
              <a:t>Users can upload their medical reports in PDF format.</a:t>
            </a:r>
          </a:p>
          <a:p>
            <a:pPr algn="l" marL="1122678" indent="-374226" lvl="2">
              <a:lnSpc>
                <a:spcPts val="3873"/>
              </a:lnSpc>
              <a:buAutoNum type="alphaLcPeriod" startAt="1"/>
            </a:pPr>
            <a:r>
              <a:rPr lang="en-US" sz="2599" spc="90" strike="noStrike" u="none">
                <a:solidFill>
                  <a:srgbClr val="2D262A"/>
                </a:solidFill>
                <a:latin typeface="Montserrat Classic"/>
              </a:rPr>
              <a:t>The AI model processes the reports and generates summaries highlighting key findings, diagnoses, treatments, and recommendations.</a:t>
            </a:r>
          </a:p>
          <a:p>
            <a:pPr algn="l" marL="561339" indent="-280669" lvl="1">
              <a:lnSpc>
                <a:spcPts val="3873"/>
              </a:lnSpc>
              <a:buAutoNum type="arabicPeriod" startAt="1"/>
            </a:pPr>
            <a:r>
              <a:rPr lang="en-US" sz="2599" spc="90" strike="noStrike" u="none">
                <a:solidFill>
                  <a:srgbClr val="2D262A"/>
                </a:solidFill>
                <a:latin typeface="Montserrat Classic Bold"/>
              </a:rPr>
              <a:t>AI-powered Chatbot (Dr. HeAlify Bot):</a:t>
            </a:r>
          </a:p>
          <a:p>
            <a:pPr algn="l" marL="1122678" indent="-374226" lvl="2">
              <a:lnSpc>
                <a:spcPts val="3873"/>
              </a:lnSpc>
              <a:buAutoNum type="alphaLcPeriod" startAt="1"/>
            </a:pPr>
            <a:r>
              <a:rPr lang="en-US" sz="2599" spc="90" strike="noStrike" u="none">
                <a:solidFill>
                  <a:srgbClr val="2D262A"/>
                </a:solidFill>
                <a:latin typeface="Montserrat Classic"/>
              </a:rPr>
              <a:t>Users can interact with the chatbot to get real-time medical advice and assistance.</a:t>
            </a:r>
          </a:p>
          <a:p>
            <a:pPr algn="l" marL="1122678" indent="-374226" lvl="2">
              <a:lnSpc>
                <a:spcPts val="3873"/>
              </a:lnSpc>
              <a:buAutoNum type="alphaLcPeriod" startAt="1"/>
            </a:pPr>
            <a:r>
              <a:rPr lang="en-US" sz="2599" spc="90" strike="noStrike" u="none">
                <a:solidFill>
                  <a:srgbClr val="2D262A"/>
                </a:solidFill>
                <a:latin typeface="Montserrat Classic"/>
              </a:rPr>
              <a:t>The chatbot answers queries, provides health tips, and guides users on their healthcare journey.</a:t>
            </a:r>
          </a:p>
          <a:p>
            <a:pPr algn="l" marL="561339" indent="-280669" lvl="1">
              <a:lnSpc>
                <a:spcPts val="3873"/>
              </a:lnSpc>
              <a:buAutoNum type="arabicPeriod" startAt="1"/>
            </a:pPr>
            <a:r>
              <a:rPr lang="en-US" sz="2599" spc="90" strike="noStrike" u="none">
                <a:solidFill>
                  <a:srgbClr val="2D262A"/>
                </a:solidFill>
                <a:latin typeface="Montserrat Classic Bold"/>
              </a:rPr>
              <a:t>User Interface:</a:t>
            </a:r>
          </a:p>
          <a:p>
            <a:pPr algn="l" marL="1122678" indent="-374226" lvl="2">
              <a:lnSpc>
                <a:spcPts val="3873"/>
              </a:lnSpc>
              <a:buAutoNum type="alphaLcPeriod" startAt="1"/>
            </a:pPr>
            <a:r>
              <a:rPr lang="en-US" sz="2599" spc="90" strike="noStrike" u="none">
                <a:solidFill>
                  <a:srgbClr val="2D262A"/>
                </a:solidFill>
                <a:latin typeface="Montserrat Classic"/>
              </a:rPr>
              <a:t>A user-friendly interface built with Flask and Streamlit for easy navigation.</a:t>
            </a:r>
          </a:p>
          <a:p>
            <a:pPr algn="l" marL="1122678" indent="-374226" lvl="2">
              <a:lnSpc>
                <a:spcPts val="3873"/>
              </a:lnSpc>
              <a:buAutoNum type="alphaLcPeriod" startAt="1"/>
            </a:pPr>
            <a:r>
              <a:rPr lang="en-US" sz="2599" spc="90" strike="noStrike" u="none">
                <a:solidFill>
                  <a:srgbClr val="2D262A"/>
                </a:solidFill>
                <a:latin typeface="Montserrat Classic"/>
              </a:rPr>
              <a:t>Features include a sidebar menu with options for home, medical report summarization, and chatbot  interaction.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764828" y="792354"/>
            <a:ext cx="2758345" cy="245871"/>
            <a:chOff x="0" y="0"/>
            <a:chExt cx="726478" cy="64756"/>
          </a:xfrm>
        </p:grpSpPr>
        <p:sp>
          <p:nvSpPr>
            <p:cNvPr name="Freeform 3" id="3"/>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4" id="4"/>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sp>
        <p:nvSpPr>
          <p:cNvPr name="TextBox 5" id="5"/>
          <p:cNvSpPr txBox="true"/>
          <p:nvPr/>
        </p:nvSpPr>
        <p:spPr>
          <a:xfrm rot="0">
            <a:off x="6189216" y="121227"/>
            <a:ext cx="5909568" cy="622935"/>
          </a:xfrm>
          <a:prstGeom prst="rect">
            <a:avLst/>
          </a:prstGeom>
        </p:spPr>
        <p:txBody>
          <a:bodyPr anchor="t" rtlCol="false" tIns="0" lIns="0" bIns="0" rIns="0">
            <a:spAutoFit/>
          </a:bodyPr>
          <a:lstStyle/>
          <a:p>
            <a:pPr algn="ctr">
              <a:lnSpc>
                <a:spcPts val="5040"/>
              </a:lnSpc>
            </a:pPr>
            <a:r>
              <a:rPr lang="en-US" sz="3600">
                <a:solidFill>
                  <a:srgbClr val="101010"/>
                </a:solidFill>
                <a:latin typeface="Montserrat Classic Bold"/>
              </a:rPr>
              <a:t>Working of the Model</a:t>
            </a:r>
          </a:p>
        </p:txBody>
      </p:sp>
      <p:sp>
        <p:nvSpPr>
          <p:cNvPr name="TextBox 6" id="6"/>
          <p:cNvSpPr txBox="true"/>
          <p:nvPr/>
        </p:nvSpPr>
        <p:spPr>
          <a:xfrm rot="0">
            <a:off x="754559" y="1230341"/>
            <a:ext cx="17533441" cy="8714867"/>
          </a:xfrm>
          <a:prstGeom prst="rect">
            <a:avLst/>
          </a:prstGeom>
        </p:spPr>
        <p:txBody>
          <a:bodyPr anchor="t" rtlCol="false" tIns="0" lIns="0" bIns="0" rIns="0">
            <a:spAutoFit/>
          </a:bodyPr>
          <a:lstStyle/>
          <a:p>
            <a:pPr algn="l">
              <a:lnSpc>
                <a:spcPts val="3873"/>
              </a:lnSpc>
            </a:pPr>
          </a:p>
          <a:p>
            <a:pPr algn="l" marL="561339" indent="-280669" lvl="1">
              <a:lnSpc>
                <a:spcPts val="3873"/>
              </a:lnSpc>
              <a:buFont typeface="Arial"/>
              <a:buChar char="•"/>
            </a:pPr>
            <a:r>
              <a:rPr lang="en-US" sz="2599" spc="90" strike="noStrike" u="none">
                <a:solidFill>
                  <a:srgbClr val="1211CA"/>
                </a:solidFill>
                <a:latin typeface="Montserrat Classic Bold"/>
              </a:rPr>
              <a:t>Medical Report Summarization</a:t>
            </a:r>
            <a:r>
              <a:rPr lang="en-US" sz="2599" spc="90" strike="noStrike" u="none">
                <a:solidFill>
                  <a:srgbClr val="2D262A"/>
                </a:solidFill>
                <a:latin typeface="Montserrat Classic Bold"/>
              </a:rPr>
              <a:t>:</a:t>
            </a:r>
          </a:p>
          <a:p>
            <a:pPr algn="l">
              <a:lnSpc>
                <a:spcPts val="3873"/>
              </a:lnSpc>
              <a:spcBef>
                <a:spcPct val="0"/>
              </a:spcBef>
            </a:pPr>
          </a:p>
          <a:p>
            <a:pPr algn="l" marL="1122678" indent="-374226" lvl="2">
              <a:lnSpc>
                <a:spcPts val="3873"/>
              </a:lnSpc>
              <a:buFont typeface="Arial"/>
              <a:buChar char="⚬"/>
            </a:pPr>
            <a:r>
              <a:rPr lang="en-US" sz="2599" spc="90" strike="noStrike" u="none">
                <a:solidFill>
                  <a:srgbClr val="2D262A"/>
                </a:solidFill>
                <a:latin typeface="Montserrat Classic Bold"/>
              </a:rPr>
              <a:t>File Upload</a:t>
            </a:r>
            <a:r>
              <a:rPr lang="en-US" sz="2599" spc="90" strike="noStrike" u="none">
                <a:solidFill>
                  <a:srgbClr val="2D262A"/>
                </a:solidFill>
                <a:latin typeface="Montserrat Classic"/>
              </a:rPr>
              <a:t>: Users upload a PDF medical report via the application.</a:t>
            </a:r>
          </a:p>
          <a:p>
            <a:pPr algn="l" marL="1122678" indent="-374226" lvl="2">
              <a:lnSpc>
                <a:spcPts val="3873"/>
              </a:lnSpc>
              <a:spcBef>
                <a:spcPct val="0"/>
              </a:spcBef>
              <a:buFont typeface="Arial"/>
              <a:buChar char="⚬"/>
            </a:pPr>
            <a:r>
              <a:rPr lang="en-US" sz="2599" spc="90" strike="noStrike" u="none">
                <a:solidFill>
                  <a:srgbClr val="2D262A"/>
                </a:solidFill>
                <a:latin typeface="Montserrat Classic Bold"/>
              </a:rPr>
              <a:t>AI Processing</a:t>
            </a:r>
            <a:r>
              <a:rPr lang="en-US" sz="2599" spc="90" strike="noStrike" u="none">
                <a:solidFill>
                  <a:srgbClr val="2D262A"/>
                </a:solidFill>
                <a:latin typeface="Montserrat Classic"/>
              </a:rPr>
              <a:t>: The report is processed using advanced AI models (e.g., ChatGroq with Llama3).</a:t>
            </a:r>
          </a:p>
          <a:p>
            <a:pPr algn="l" marL="1122678" indent="-374226" lvl="2">
              <a:lnSpc>
                <a:spcPts val="3873"/>
              </a:lnSpc>
              <a:spcBef>
                <a:spcPct val="0"/>
              </a:spcBef>
              <a:buFont typeface="Arial"/>
              <a:buChar char="⚬"/>
            </a:pPr>
            <a:r>
              <a:rPr lang="en-US" sz="2599" spc="90" strike="noStrike" u="none">
                <a:solidFill>
                  <a:srgbClr val="2D262A"/>
                </a:solidFill>
                <a:latin typeface="Montserrat Classic Bold"/>
              </a:rPr>
              <a:t>Summarization</a:t>
            </a:r>
            <a:r>
              <a:rPr lang="en-US" sz="2599" spc="90" strike="noStrike" u="none">
                <a:solidFill>
                  <a:srgbClr val="2D262A"/>
                </a:solidFill>
                <a:latin typeface="Montserrat Classic"/>
              </a:rPr>
              <a:t>: The AI extracts key findings, diagnoses, treatments, and recommendations, generating a concise summary.</a:t>
            </a:r>
          </a:p>
          <a:p>
            <a:pPr algn="l" marL="1122678" indent="-374226" lvl="2">
              <a:lnSpc>
                <a:spcPts val="3873"/>
              </a:lnSpc>
              <a:spcBef>
                <a:spcPct val="0"/>
              </a:spcBef>
              <a:buFont typeface="Arial"/>
              <a:buChar char="⚬"/>
            </a:pPr>
            <a:r>
              <a:rPr lang="en-US" sz="2599" spc="90" strike="noStrike" u="none">
                <a:solidFill>
                  <a:srgbClr val="2D262A"/>
                </a:solidFill>
                <a:latin typeface="Montserrat Classic Bold"/>
              </a:rPr>
              <a:t>Presentation</a:t>
            </a:r>
            <a:r>
              <a:rPr lang="en-US" sz="2599" spc="90" strike="noStrike" u="none">
                <a:solidFill>
                  <a:srgbClr val="2D262A"/>
                </a:solidFill>
                <a:latin typeface="Montserrat Classic"/>
              </a:rPr>
              <a:t>: The summary is displayed in an easy-to-understand format, highlighting significant medical details</a:t>
            </a:r>
          </a:p>
          <a:p>
            <a:pPr algn="l" marL="561339" indent="-280669" lvl="1">
              <a:lnSpc>
                <a:spcPts val="3873"/>
              </a:lnSpc>
              <a:buFont typeface="Arial"/>
              <a:buChar char="•"/>
            </a:pPr>
            <a:r>
              <a:rPr lang="en-US" sz="2599" spc="90" strike="noStrike" u="none">
                <a:solidFill>
                  <a:srgbClr val="F9B314"/>
                </a:solidFill>
                <a:latin typeface="Montserrat Classic Bold"/>
              </a:rPr>
              <a:t>Dr. HeAlify Bot</a:t>
            </a:r>
            <a:r>
              <a:rPr lang="en-US" sz="2599" spc="90" strike="noStrike" u="none">
                <a:solidFill>
                  <a:srgbClr val="2D262A"/>
                </a:solidFill>
                <a:latin typeface="Montserrat Classic Bold"/>
              </a:rPr>
              <a:t>:</a:t>
            </a:r>
          </a:p>
          <a:p>
            <a:pPr algn="l" marL="1122678" indent="-374226" lvl="2">
              <a:lnSpc>
                <a:spcPts val="3873"/>
              </a:lnSpc>
              <a:buFont typeface="Arial"/>
              <a:buChar char="⚬"/>
            </a:pPr>
            <a:r>
              <a:rPr lang="en-US" sz="2599" spc="90" strike="noStrike" u="none">
                <a:solidFill>
                  <a:srgbClr val="2D262A"/>
                </a:solidFill>
                <a:latin typeface="Montserrat Classic Bold"/>
              </a:rPr>
              <a:t>User Interaction</a:t>
            </a:r>
            <a:r>
              <a:rPr lang="en-US" sz="2599" spc="90" strike="noStrike" u="none">
                <a:solidFill>
                  <a:srgbClr val="2D262A"/>
                </a:solidFill>
                <a:latin typeface="Montserrat Classic"/>
              </a:rPr>
              <a:t>: Users interact with the chatbot by typing their queries.</a:t>
            </a:r>
          </a:p>
          <a:p>
            <a:pPr algn="l" marL="1122678" indent="-374226" lvl="2">
              <a:lnSpc>
                <a:spcPts val="3873"/>
              </a:lnSpc>
              <a:spcBef>
                <a:spcPct val="0"/>
              </a:spcBef>
              <a:buFont typeface="Arial"/>
              <a:buChar char="⚬"/>
            </a:pPr>
            <a:r>
              <a:rPr lang="en-US" sz="2599" spc="90" strike="noStrike" u="none">
                <a:solidFill>
                  <a:srgbClr val="2D262A"/>
                </a:solidFill>
                <a:latin typeface="Montserrat Classic Bold"/>
              </a:rPr>
              <a:t>AI Response</a:t>
            </a:r>
            <a:r>
              <a:rPr lang="en-US" sz="2599" spc="90" strike="noStrike" u="none">
                <a:solidFill>
                  <a:srgbClr val="2D262A"/>
                </a:solidFill>
                <a:latin typeface="Montserrat Classic"/>
              </a:rPr>
              <a:t>: The chatbot uses a generative AI model (e.g., Google Flash) to understand and respond to user queries.</a:t>
            </a:r>
          </a:p>
          <a:p>
            <a:pPr algn="l" marL="1122678" indent="-374226" lvl="2">
              <a:lnSpc>
                <a:spcPts val="3873"/>
              </a:lnSpc>
              <a:spcBef>
                <a:spcPct val="0"/>
              </a:spcBef>
              <a:buFont typeface="Arial"/>
              <a:buChar char="⚬"/>
            </a:pPr>
            <a:r>
              <a:rPr lang="en-US" sz="2599" spc="90" strike="noStrike" u="none">
                <a:solidFill>
                  <a:srgbClr val="2D262A"/>
                </a:solidFill>
                <a:latin typeface="Montserrat Classic Bold"/>
              </a:rPr>
              <a:t>Advice and Assistance</a:t>
            </a:r>
            <a:r>
              <a:rPr lang="en-US" sz="2599" spc="90" strike="noStrike" u="none">
                <a:solidFill>
                  <a:srgbClr val="2D262A"/>
                </a:solidFill>
                <a:latin typeface="Montserrat Classic"/>
              </a:rPr>
              <a:t>: The bot provides detailed health advice, potential diagnoses, and treatment suggestions.</a:t>
            </a:r>
          </a:p>
          <a:p>
            <a:pPr algn="l" marL="1122678" indent="-374226" lvl="2">
              <a:lnSpc>
                <a:spcPts val="3873"/>
              </a:lnSpc>
              <a:spcBef>
                <a:spcPct val="0"/>
              </a:spcBef>
              <a:buFont typeface="Arial"/>
              <a:buChar char="⚬"/>
            </a:pPr>
            <a:r>
              <a:rPr lang="en-US" sz="2599" spc="90" strike="noStrike" u="none">
                <a:solidFill>
                  <a:srgbClr val="2D262A"/>
                </a:solidFill>
                <a:latin typeface="Montserrat Classic Bold"/>
              </a:rPr>
              <a:t>Continuous Learning</a:t>
            </a:r>
            <a:r>
              <a:rPr lang="en-US" sz="2599" spc="90" strike="noStrike" u="none">
                <a:solidFill>
                  <a:srgbClr val="2D262A"/>
                </a:solidFill>
                <a:latin typeface="Montserrat Classic"/>
              </a:rPr>
              <a:t>: The AI model continuously improves its responses through user interactions, ensuring better assistance over time.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411518"/>
            <a:ext cx="18288000" cy="5791200"/>
          </a:xfrm>
          <a:custGeom>
            <a:avLst/>
            <a:gdLst/>
            <a:ahLst/>
            <a:cxnLst/>
            <a:rect r="r" b="b" t="t" l="l"/>
            <a:pathLst>
              <a:path h="5791200" w="18288000">
                <a:moveTo>
                  <a:pt x="0" y="0"/>
                </a:moveTo>
                <a:lnTo>
                  <a:pt x="18288000" y="0"/>
                </a:lnTo>
                <a:lnTo>
                  <a:pt x="18288000" y="5791200"/>
                </a:lnTo>
                <a:lnTo>
                  <a:pt x="0" y="5791200"/>
                </a:lnTo>
                <a:lnTo>
                  <a:pt x="0" y="0"/>
                </a:lnTo>
                <a:close/>
              </a:path>
            </a:pathLst>
          </a:custGeom>
          <a:blipFill>
            <a:blip r:embed="rId2"/>
            <a:stretch>
              <a:fillRect l="0" t="0" r="0" b="0"/>
            </a:stretch>
          </a:blipFill>
        </p:spPr>
      </p:sp>
      <p:grpSp>
        <p:nvGrpSpPr>
          <p:cNvPr name="Group 3" id="3"/>
          <p:cNvGrpSpPr/>
          <p:nvPr/>
        </p:nvGrpSpPr>
        <p:grpSpPr>
          <a:xfrm rot="0">
            <a:off x="7764828" y="792354"/>
            <a:ext cx="2758345" cy="245871"/>
            <a:chOff x="0" y="0"/>
            <a:chExt cx="726478" cy="64756"/>
          </a:xfrm>
        </p:grpSpPr>
        <p:sp>
          <p:nvSpPr>
            <p:cNvPr name="Freeform 4" id="4"/>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5" id="5"/>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sp>
        <p:nvSpPr>
          <p:cNvPr name="TextBox 6" id="6"/>
          <p:cNvSpPr txBox="true"/>
          <p:nvPr/>
        </p:nvSpPr>
        <p:spPr>
          <a:xfrm rot="0">
            <a:off x="6189216" y="121227"/>
            <a:ext cx="5909568" cy="622935"/>
          </a:xfrm>
          <a:prstGeom prst="rect">
            <a:avLst/>
          </a:prstGeom>
        </p:spPr>
        <p:txBody>
          <a:bodyPr anchor="t" rtlCol="false" tIns="0" lIns="0" bIns="0" rIns="0">
            <a:spAutoFit/>
          </a:bodyPr>
          <a:lstStyle/>
          <a:p>
            <a:pPr algn="ctr">
              <a:lnSpc>
                <a:spcPts val="5040"/>
              </a:lnSpc>
            </a:pPr>
            <a:r>
              <a:rPr lang="en-US" sz="3600">
                <a:solidFill>
                  <a:srgbClr val="101010"/>
                </a:solidFill>
                <a:latin typeface="Montserrat Classic Bold"/>
              </a:rPr>
              <a:t>Work Flow (Flow-Chart)</a:t>
            </a:r>
          </a:p>
        </p:txBody>
      </p:sp>
    </p:spTree>
  </p:cSld>
  <p:clrMapOvr>
    <a:masterClrMapping/>
  </p:clrMapOvr>
  <p:transition spd="fast">
    <p:wipe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95661"/>
            <a:ext cx="16230600" cy="8162639"/>
          </a:xfrm>
          <a:custGeom>
            <a:avLst/>
            <a:gdLst/>
            <a:ahLst/>
            <a:cxnLst/>
            <a:rect r="r" b="b" t="t" l="l"/>
            <a:pathLst>
              <a:path h="8162639" w="16230600">
                <a:moveTo>
                  <a:pt x="0" y="0"/>
                </a:moveTo>
                <a:lnTo>
                  <a:pt x="16230600" y="0"/>
                </a:lnTo>
                <a:lnTo>
                  <a:pt x="16230600" y="8162639"/>
                </a:lnTo>
                <a:lnTo>
                  <a:pt x="0" y="8162639"/>
                </a:lnTo>
                <a:lnTo>
                  <a:pt x="0" y="0"/>
                </a:lnTo>
                <a:close/>
              </a:path>
            </a:pathLst>
          </a:custGeom>
          <a:blipFill>
            <a:blip r:embed="rId2"/>
            <a:stretch>
              <a:fillRect l="0" t="0" r="0" b="0"/>
            </a:stretch>
          </a:blipFill>
        </p:spPr>
      </p:sp>
      <p:sp>
        <p:nvSpPr>
          <p:cNvPr name="TextBox 3" id="3"/>
          <p:cNvSpPr txBox="true"/>
          <p:nvPr/>
        </p:nvSpPr>
        <p:spPr>
          <a:xfrm rot="0">
            <a:off x="6895189" y="8401099"/>
            <a:ext cx="4497623" cy="695694"/>
          </a:xfrm>
          <a:prstGeom prst="rect">
            <a:avLst/>
          </a:prstGeom>
        </p:spPr>
        <p:txBody>
          <a:bodyPr anchor="t" rtlCol="false" tIns="0" lIns="0" bIns="0" rIns="0">
            <a:spAutoFit/>
          </a:bodyPr>
          <a:lstStyle/>
          <a:p>
            <a:pPr algn="ctr">
              <a:lnSpc>
                <a:spcPts val="5745"/>
              </a:lnSpc>
              <a:spcBef>
                <a:spcPct val="0"/>
              </a:spcBef>
            </a:pPr>
            <a:r>
              <a:rPr lang="en-US" sz="4103">
                <a:solidFill>
                  <a:srgbClr val="FFFFFF"/>
                </a:solidFill>
                <a:latin typeface="Open Sans Bold"/>
              </a:rPr>
              <a:t>RAG Architecture</a:t>
            </a:r>
          </a:p>
        </p:txBody>
      </p:sp>
    </p:spTree>
  </p:cSld>
  <p:clrMapOvr>
    <a:masterClrMapping/>
  </p:clrMapOvr>
  <p:transition spd="fast">
    <p:wipe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044712" cy="8229600"/>
          </a:xfrm>
          <a:custGeom>
            <a:avLst/>
            <a:gdLst/>
            <a:ahLst/>
            <a:cxnLst/>
            <a:rect r="r" b="b" t="t" l="l"/>
            <a:pathLst>
              <a:path h="8229600" w="16044712">
                <a:moveTo>
                  <a:pt x="0" y="0"/>
                </a:moveTo>
                <a:lnTo>
                  <a:pt x="16044712" y="0"/>
                </a:lnTo>
                <a:lnTo>
                  <a:pt x="16044712" y="8229600"/>
                </a:lnTo>
                <a:lnTo>
                  <a:pt x="0" y="8229600"/>
                </a:lnTo>
                <a:lnTo>
                  <a:pt x="0" y="0"/>
                </a:lnTo>
                <a:close/>
              </a:path>
            </a:pathLst>
          </a:custGeom>
          <a:blipFill>
            <a:blip r:embed="rId2"/>
            <a:stretch>
              <a:fillRect l="0" t="0" r="0" b="0"/>
            </a:stretch>
          </a:blipFill>
          <a:ln cap="sq">
            <a:noFill/>
            <a:prstDash val="solid"/>
            <a:miter/>
          </a:ln>
        </p:spPr>
      </p:sp>
      <p:sp>
        <p:nvSpPr>
          <p:cNvPr name="TextBox 3" id="3"/>
          <p:cNvSpPr txBox="true"/>
          <p:nvPr/>
        </p:nvSpPr>
        <p:spPr>
          <a:xfrm rot="0">
            <a:off x="4566113" y="7802339"/>
            <a:ext cx="9155774" cy="695694"/>
          </a:xfrm>
          <a:prstGeom prst="rect">
            <a:avLst/>
          </a:prstGeom>
        </p:spPr>
        <p:txBody>
          <a:bodyPr anchor="t" rtlCol="false" tIns="0" lIns="0" bIns="0" rIns="0">
            <a:spAutoFit/>
          </a:bodyPr>
          <a:lstStyle/>
          <a:p>
            <a:pPr algn="ctr">
              <a:lnSpc>
                <a:spcPts val="5745"/>
              </a:lnSpc>
              <a:spcBef>
                <a:spcPct val="0"/>
              </a:spcBef>
            </a:pPr>
            <a:r>
              <a:rPr lang="en-US" sz="4103">
                <a:solidFill>
                  <a:srgbClr val="FFFFFF"/>
                </a:solidFill>
                <a:latin typeface="Open Sans Bold"/>
              </a:rPr>
              <a:t>Retrieval and Response Generation</a:t>
            </a:r>
          </a:p>
        </p:txBody>
      </p:sp>
    </p:spTree>
  </p:cSld>
  <p:clrMapOvr>
    <a:masterClrMapping/>
  </p:clrMapOvr>
  <p:transition spd="fast">
    <p:wipe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64828" y="792354"/>
            <a:ext cx="2758345" cy="245871"/>
            <a:chOff x="0" y="0"/>
            <a:chExt cx="726478" cy="64756"/>
          </a:xfrm>
        </p:grpSpPr>
        <p:sp>
          <p:nvSpPr>
            <p:cNvPr name="Freeform 3" id="3"/>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4" id="4"/>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sp>
        <p:nvSpPr>
          <p:cNvPr name="Freeform 5" id="5"/>
          <p:cNvSpPr/>
          <p:nvPr/>
        </p:nvSpPr>
        <p:spPr>
          <a:xfrm flipH="false" flipV="false" rot="0">
            <a:off x="1028700" y="1265926"/>
            <a:ext cx="16230600" cy="8745409"/>
          </a:xfrm>
          <a:custGeom>
            <a:avLst/>
            <a:gdLst/>
            <a:ahLst/>
            <a:cxnLst/>
            <a:rect r="r" b="b" t="t" l="l"/>
            <a:pathLst>
              <a:path h="8745409" w="16230600">
                <a:moveTo>
                  <a:pt x="0" y="0"/>
                </a:moveTo>
                <a:lnTo>
                  <a:pt x="16230600" y="0"/>
                </a:lnTo>
                <a:lnTo>
                  <a:pt x="16230600" y="8745410"/>
                </a:lnTo>
                <a:lnTo>
                  <a:pt x="0" y="8745410"/>
                </a:lnTo>
                <a:lnTo>
                  <a:pt x="0" y="0"/>
                </a:lnTo>
                <a:close/>
              </a:path>
            </a:pathLst>
          </a:custGeom>
          <a:blipFill>
            <a:blip r:embed="rId2"/>
            <a:stretch>
              <a:fillRect l="0" t="0" r="0" b="0"/>
            </a:stretch>
          </a:blipFill>
        </p:spPr>
      </p:sp>
      <p:sp>
        <p:nvSpPr>
          <p:cNvPr name="TextBox 6" id="6"/>
          <p:cNvSpPr txBox="true"/>
          <p:nvPr/>
        </p:nvSpPr>
        <p:spPr>
          <a:xfrm rot="0">
            <a:off x="4668810" y="121227"/>
            <a:ext cx="8950380" cy="622935"/>
          </a:xfrm>
          <a:prstGeom prst="rect">
            <a:avLst/>
          </a:prstGeom>
        </p:spPr>
        <p:txBody>
          <a:bodyPr anchor="t" rtlCol="false" tIns="0" lIns="0" bIns="0" rIns="0">
            <a:spAutoFit/>
          </a:bodyPr>
          <a:lstStyle/>
          <a:p>
            <a:pPr algn="ctr">
              <a:lnSpc>
                <a:spcPts val="5040"/>
              </a:lnSpc>
            </a:pPr>
            <a:r>
              <a:rPr lang="en-US" sz="3600">
                <a:solidFill>
                  <a:srgbClr val="101010"/>
                </a:solidFill>
                <a:latin typeface="Montserrat Classic Bold"/>
              </a:rPr>
              <a:t>Working of the model (Home page)</a:t>
            </a:r>
          </a:p>
        </p:txBody>
      </p:sp>
    </p:spTree>
  </p:cSld>
  <p:clrMapOvr>
    <a:masterClrMapping/>
  </p:clrMapOvr>
  <p:transition spd="fast">
    <p:wipe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179662"/>
            <a:ext cx="16230600" cy="8686204"/>
          </a:xfrm>
          <a:custGeom>
            <a:avLst/>
            <a:gdLst/>
            <a:ahLst/>
            <a:cxnLst/>
            <a:rect r="r" b="b" t="t" l="l"/>
            <a:pathLst>
              <a:path h="8686204" w="16230600">
                <a:moveTo>
                  <a:pt x="0" y="0"/>
                </a:moveTo>
                <a:lnTo>
                  <a:pt x="16230600" y="0"/>
                </a:lnTo>
                <a:lnTo>
                  <a:pt x="16230600" y="8686205"/>
                </a:lnTo>
                <a:lnTo>
                  <a:pt x="0" y="8686205"/>
                </a:lnTo>
                <a:lnTo>
                  <a:pt x="0" y="0"/>
                </a:lnTo>
                <a:close/>
              </a:path>
            </a:pathLst>
          </a:custGeom>
          <a:blipFill>
            <a:blip r:embed="rId2"/>
            <a:stretch>
              <a:fillRect l="0" t="0" r="0" b="0"/>
            </a:stretch>
          </a:blipFill>
        </p:spPr>
      </p:sp>
      <p:grpSp>
        <p:nvGrpSpPr>
          <p:cNvPr name="Group 3" id="3"/>
          <p:cNvGrpSpPr/>
          <p:nvPr/>
        </p:nvGrpSpPr>
        <p:grpSpPr>
          <a:xfrm rot="0">
            <a:off x="7764828" y="792354"/>
            <a:ext cx="2758345" cy="245871"/>
            <a:chOff x="0" y="0"/>
            <a:chExt cx="726478" cy="64756"/>
          </a:xfrm>
        </p:grpSpPr>
        <p:sp>
          <p:nvSpPr>
            <p:cNvPr name="Freeform 4" id="4"/>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5" id="5"/>
            <p:cNvSpPr txBox="true"/>
            <p:nvPr/>
          </p:nvSpPr>
          <p:spPr>
            <a:xfrm>
              <a:off x="0" y="-38100"/>
              <a:ext cx="726478" cy="102856"/>
            </a:xfrm>
            <a:prstGeom prst="rect">
              <a:avLst/>
            </a:prstGeom>
          </p:spPr>
          <p:txBody>
            <a:bodyPr anchor="ctr" rtlCol="false" tIns="50800" lIns="50800" bIns="50800" rIns="50800"/>
            <a:lstStyle/>
            <a:p>
              <a:pPr algn="r">
                <a:lnSpc>
                  <a:spcPts val="2659"/>
                </a:lnSpc>
                <a:spcBef>
                  <a:spcPct val="0"/>
                </a:spcBef>
              </a:pPr>
            </a:p>
          </p:txBody>
        </p:sp>
      </p:grpSp>
      <p:sp>
        <p:nvSpPr>
          <p:cNvPr name="TextBox 6" id="6"/>
          <p:cNvSpPr txBox="true"/>
          <p:nvPr/>
        </p:nvSpPr>
        <p:spPr>
          <a:xfrm rot="0">
            <a:off x="3417980" y="121227"/>
            <a:ext cx="11452040" cy="622935"/>
          </a:xfrm>
          <a:prstGeom prst="rect">
            <a:avLst/>
          </a:prstGeom>
        </p:spPr>
        <p:txBody>
          <a:bodyPr anchor="t" rtlCol="false" tIns="0" lIns="0" bIns="0" rIns="0">
            <a:spAutoFit/>
          </a:bodyPr>
          <a:lstStyle/>
          <a:p>
            <a:pPr algn="ctr">
              <a:lnSpc>
                <a:spcPts val="5040"/>
              </a:lnSpc>
            </a:pPr>
            <a:r>
              <a:rPr lang="en-US" sz="3600">
                <a:solidFill>
                  <a:srgbClr val="101010"/>
                </a:solidFill>
                <a:latin typeface="Montserrat Classic Bold"/>
              </a:rPr>
              <a:t>Working of the model (Medical Report Summery)</a:t>
            </a:r>
          </a:p>
        </p:txBody>
      </p:sp>
    </p:spTree>
  </p:cSld>
  <p:clrMapOvr>
    <a:masterClrMapping/>
  </p:clrMapOvr>
  <p:transition spd="fast">
    <p:wipe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DAGJWSh06gA</dc:identifier>
  <dcterms:modified xsi:type="dcterms:W3CDTF">2011-08-01T06:04:30Z</dcterms:modified>
  <cp:revision>1</cp:revision>
  <dc:title>About The Project</dc:title>
</cp:coreProperties>
</file>