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2" r:id="rId4"/>
    <p:sldId id="258" r:id="rId5"/>
    <p:sldId id="259" r:id="rId6"/>
    <p:sldId id="273" r:id="rId7"/>
    <p:sldId id="260" r:id="rId8"/>
    <p:sldId id="261" r:id="rId9"/>
    <p:sldId id="262" r:id="rId10"/>
    <p:sldId id="263" r:id="rId11"/>
    <p:sldId id="264" r:id="rId12"/>
    <p:sldId id="265" r:id="rId13"/>
    <p:sldId id="274" r:id="rId14"/>
    <p:sldId id="275" r:id="rId15"/>
    <p:sldId id="276" r:id="rId16"/>
    <p:sldId id="277" r:id="rId17"/>
    <p:sldId id="266" r:id="rId18"/>
    <p:sldId id="267" r:id="rId19"/>
    <p:sldId id="268" r:id="rId20"/>
    <p:sldId id="269" r:id="rId21"/>
    <p:sldId id="270" r:id="rId22"/>
    <p:sldId id="271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dataset/69/molecular+biology+splice+junction+gene+sequenc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dataset/69/molecular+biology+splice+junction+gene+sequence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0177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Predicting Splice Junctions in DNA Sequences Using Machine Learning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0700" y="3886200"/>
            <a:ext cx="8089900" cy="1651000"/>
          </a:xfrm>
        </p:spPr>
        <p:txBody>
          <a:bodyPr>
            <a:normAutofit fontScale="92500" lnSpcReduction="20000"/>
          </a:bodyPr>
          <a:lstStyle/>
          <a:p>
            <a:r>
              <a:rPr sz="2800" dirty="0">
                <a:solidFill>
                  <a:schemeClr val="tx1"/>
                </a:solidFill>
              </a:rPr>
              <a:t>By: Raghavendra Prasath Sridhar</a:t>
            </a:r>
            <a:r>
              <a:rPr lang="en-IN" sz="2800" dirty="0">
                <a:solidFill>
                  <a:schemeClr val="tx1"/>
                </a:solidFill>
              </a:rPr>
              <a:t> (002312779</a:t>
            </a:r>
            <a:r>
              <a:rPr lang="en-IN" sz="2800">
                <a:solidFill>
                  <a:schemeClr val="tx1"/>
                </a:solidFill>
              </a:rPr>
              <a:t>), </a:t>
            </a:r>
          </a:p>
          <a:p>
            <a:r>
              <a:rPr lang="en-IN" sz="2800">
                <a:solidFill>
                  <a:schemeClr val="tx1"/>
                </a:solidFill>
              </a:rPr>
              <a:t>Nikhil </a:t>
            </a:r>
            <a:r>
              <a:rPr lang="en-IN" sz="2800" dirty="0">
                <a:solidFill>
                  <a:schemeClr val="tx1"/>
                </a:solidFill>
              </a:rPr>
              <a:t>Pandey (002775062)</a:t>
            </a:r>
            <a:endParaRPr sz="2800" dirty="0">
              <a:solidFill>
                <a:schemeClr val="tx1"/>
              </a:solidFill>
            </a:endParaRPr>
          </a:p>
          <a:p>
            <a:r>
              <a:rPr sz="2800" dirty="0">
                <a:solidFill>
                  <a:schemeClr val="tx1"/>
                </a:solidFill>
              </a:rPr>
              <a:t>Northeastern University</a:t>
            </a:r>
            <a:endParaRPr lang="en-IN" sz="2800" dirty="0">
              <a:solidFill>
                <a:schemeClr val="tx1"/>
              </a:solidFill>
            </a:endParaRPr>
          </a:p>
          <a:p>
            <a:r>
              <a:rPr lang="en-IN" sz="2800" dirty="0">
                <a:solidFill>
                  <a:schemeClr val="tx1"/>
                </a:solidFill>
              </a:rPr>
              <a:t>Data Science Engineering Methods &amp; Tools – Mini Project</a:t>
            </a:r>
            <a:endParaRPr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9144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/>
            </a:pPr>
            <a:r>
              <a:t>GC Content Density Distribution</a:t>
            </a:r>
          </a:p>
        </p:txBody>
      </p:sp>
      <p:pic>
        <p:nvPicPr>
          <p:cNvPr id="3" name="Picture 2" descr="Rplot03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69033"/>
            <a:ext cx="7315200" cy="43199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943600"/>
            <a:ext cx="73152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/>
            </a:pPr>
            <a:r>
              <a:t>Density plot showing variation in GC content across sequence classes.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9144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/>
            </a:pPr>
            <a:r>
              <a:t>Sequence Length Variation</a:t>
            </a:r>
          </a:p>
        </p:txBody>
      </p:sp>
      <p:pic>
        <p:nvPicPr>
          <p:cNvPr id="3" name="Picture 2" descr="Rplot04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69033"/>
            <a:ext cx="7315200" cy="43199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943600"/>
            <a:ext cx="73152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/>
            </a:pPr>
            <a:r>
              <a:t>Boxplot confirms consistency in sequence length across samples.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9144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/>
            </a:pPr>
            <a:r>
              <a:t>Splice Site Positional Analysis</a:t>
            </a:r>
          </a:p>
        </p:txBody>
      </p:sp>
      <p:pic>
        <p:nvPicPr>
          <p:cNvPr id="3" name="Picture 2" descr="Rplot05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69033"/>
            <a:ext cx="7315200" cy="43199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943600"/>
            <a:ext cx="73152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/>
            </a:pPr>
            <a:r>
              <a:t>Visualizes transitions between nucleotides around splice junctions.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B3F65-3CC1-19F0-C555-01394A280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92B93-4C27-F72E-987A-8262CD7D5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b="1" dirty="0"/>
              <a:t>Implemented Models</a:t>
            </a:r>
            <a:r>
              <a:rPr lang="en-IN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Logistic Regression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Random Forest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Optimized Random Forest (</a:t>
            </a:r>
            <a:r>
              <a:rPr lang="en-IN" dirty="0" err="1"/>
              <a:t>GridSearchCV</a:t>
            </a:r>
            <a:r>
              <a:rPr lang="en-IN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Deep Neural Network (TensorFlow)</a:t>
            </a:r>
          </a:p>
        </p:txBody>
      </p:sp>
    </p:spTree>
    <p:extLst>
      <p:ext uri="{BB962C8B-B14F-4D97-AF65-F5344CB8AC3E}">
        <p14:creationId xmlns:p14="http://schemas.microsoft.com/office/powerpoint/2010/main" val="3449805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F16D8F-7F2A-B856-9C5E-CD82EFC0E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299D9-0F73-2A20-15B9-DBBD3195D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Empirical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04BDA-DA9B-81CB-C6DA-27EFF6BC8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Conducted ablation study by comparing models.</a:t>
            </a:r>
          </a:p>
          <a:p>
            <a:r>
              <a:rPr lang="en-IN" dirty="0"/>
              <a:t>Optimized Random Forest using </a:t>
            </a:r>
            <a:r>
              <a:rPr lang="en-IN" dirty="0" err="1"/>
              <a:t>GridSearchCV</a:t>
            </a:r>
            <a:r>
              <a:rPr lang="en-IN" dirty="0"/>
              <a:t>.</a:t>
            </a:r>
          </a:p>
          <a:p>
            <a:r>
              <a:rPr lang="en-IN" dirty="0" err="1"/>
              <a:t>Analyzed</a:t>
            </a:r>
            <a:r>
              <a:rPr lang="en-IN" dirty="0"/>
              <a:t> impact of:</a:t>
            </a:r>
          </a:p>
          <a:p>
            <a:pPr lvl="1"/>
            <a:r>
              <a:rPr lang="en-IN" dirty="0"/>
              <a:t>Different encodings</a:t>
            </a:r>
          </a:p>
          <a:p>
            <a:pPr lvl="1"/>
            <a:r>
              <a:rPr lang="en-IN" dirty="0"/>
              <a:t>Feature selection techniques</a:t>
            </a:r>
          </a:p>
          <a:p>
            <a:pPr lvl="1"/>
            <a:r>
              <a:rPr lang="en-IN" dirty="0"/>
              <a:t>Model tuning (MLP layers, DNN architecture)</a:t>
            </a:r>
          </a:p>
        </p:txBody>
      </p:sp>
    </p:spTree>
    <p:extLst>
      <p:ext uri="{BB962C8B-B14F-4D97-AF65-F5344CB8AC3E}">
        <p14:creationId xmlns:p14="http://schemas.microsoft.com/office/powerpoint/2010/main" val="581774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824721-673C-BC55-A07D-0E7819AC1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3BEBD-5B53-7EDD-504A-14C930F7F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7B22D-CA03-27A2-5D83-65770D8F1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Confusion Matrices (Random Forest &amp; Optimized RF)</a:t>
            </a:r>
          </a:p>
          <a:p>
            <a:r>
              <a:rPr lang="en-IN" dirty="0"/>
              <a:t>Model Accuracy Comparison</a:t>
            </a:r>
          </a:p>
          <a:p>
            <a:r>
              <a:rPr lang="en-IN" dirty="0"/>
              <a:t>Feature Importance Analysis</a:t>
            </a:r>
          </a:p>
          <a:p>
            <a:r>
              <a:rPr lang="en-IN" dirty="0"/>
              <a:t>Visualizing model </a:t>
            </a:r>
            <a:r>
              <a:rPr lang="en-IN" dirty="0" err="1"/>
              <a:t>behavior</a:t>
            </a:r>
            <a:r>
              <a:rPr lang="en-IN" dirty="0"/>
              <a:t> through plots</a:t>
            </a:r>
          </a:p>
          <a:p>
            <a:r>
              <a:rPr lang="en-IN" dirty="0"/>
              <a:t>Insights into most influential features (position-based)</a:t>
            </a:r>
          </a:p>
        </p:txBody>
      </p:sp>
    </p:spTree>
    <p:extLst>
      <p:ext uri="{BB962C8B-B14F-4D97-AF65-F5344CB8AC3E}">
        <p14:creationId xmlns:p14="http://schemas.microsoft.com/office/powerpoint/2010/main" val="1463189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46398C-FD38-1A6F-A8E6-7F7C9343ED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2FA51-73AE-7C82-503C-710E80A41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Quantitative Metrics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EBCEF3-0767-BE42-4DC1-7D6039C985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0528400"/>
              </p:ext>
            </p:extLst>
          </p:nvPr>
        </p:nvGraphicFramePr>
        <p:xfrm>
          <a:off x="457200" y="1417638"/>
          <a:ext cx="8229600" cy="46275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5157883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877105845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102285018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750779388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79707211"/>
                    </a:ext>
                  </a:extLst>
                </a:gridCol>
              </a:tblGrid>
              <a:tr h="46275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effectLst/>
                        </a:rPr>
                        <a:t>Model</a:t>
                      </a:r>
                      <a:endParaRPr lang="en-IN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effectLst/>
                        </a:rPr>
                        <a:t>Accuracy</a:t>
                      </a:r>
                      <a:endParaRPr lang="en-IN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effectLst/>
                        </a:rPr>
                        <a:t>Precision</a:t>
                      </a:r>
                      <a:endParaRPr lang="en-IN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effectLst/>
                        </a:rPr>
                        <a:t>Recall</a:t>
                      </a:r>
                      <a:endParaRPr lang="en-IN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effectLst/>
                        </a:rPr>
                        <a:t>F1-Score</a:t>
                      </a:r>
                      <a:endParaRPr lang="en-IN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22237517"/>
                  </a:ext>
                </a:extLst>
              </a:tr>
              <a:tr h="1388269">
                <a:tc>
                  <a:txBody>
                    <a:bodyPr/>
                    <a:lstStyle/>
                    <a:p>
                      <a:pPr algn="l" fontAlgn="ctr"/>
                      <a:r>
                        <a:rPr lang="en-IN" sz="2400" u="none" strike="noStrike">
                          <a:effectLst/>
                        </a:rPr>
                        <a:t>Logistic Regression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2400" u="none" strike="noStrike" dirty="0">
                          <a:effectLst/>
                        </a:rPr>
                        <a:t>94.04%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2400" u="none" strike="noStrike" dirty="0">
                          <a:effectLst/>
                        </a:rPr>
                        <a:t>94.15%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2400" u="none" strike="noStrike">
                          <a:effectLst/>
                        </a:rPr>
                        <a:t>94.04%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2400" u="none" strike="noStrike">
                          <a:effectLst/>
                        </a:rPr>
                        <a:t>94.07%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16141956"/>
                  </a:ext>
                </a:extLst>
              </a:tr>
              <a:tr h="925512">
                <a:tc>
                  <a:txBody>
                    <a:bodyPr/>
                    <a:lstStyle/>
                    <a:p>
                      <a:pPr algn="l" fontAlgn="ctr"/>
                      <a:r>
                        <a:rPr lang="en-IN" sz="2400" u="none" strike="noStrike">
                          <a:effectLst/>
                        </a:rPr>
                        <a:t>Random Forest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2400" u="none" strike="noStrike">
                          <a:effectLst/>
                        </a:rPr>
                        <a:t>96.55%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2400" u="none" strike="noStrike" dirty="0">
                          <a:effectLst/>
                        </a:rPr>
                        <a:t>96.61%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2400" u="none" strike="noStrike">
                          <a:effectLst/>
                        </a:rPr>
                        <a:t>96.55%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2400" u="none" strike="noStrike">
                          <a:effectLst/>
                        </a:rPr>
                        <a:t>96.56%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399307758"/>
                  </a:ext>
                </a:extLst>
              </a:tr>
              <a:tr h="925512">
                <a:tc>
                  <a:txBody>
                    <a:bodyPr/>
                    <a:lstStyle/>
                    <a:p>
                      <a:pPr algn="l" fontAlgn="ctr"/>
                      <a:r>
                        <a:rPr lang="en-IN" sz="2400" u="none" strike="noStrike">
                          <a:effectLst/>
                        </a:rPr>
                        <a:t>Optimized RF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2400" u="none" strike="noStrike">
                          <a:effectLst/>
                        </a:rPr>
                        <a:t>96.55%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2400" u="none" strike="noStrike">
                          <a:effectLst/>
                        </a:rPr>
                        <a:t>96.63%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2400" u="none" strike="noStrike">
                          <a:effectLst/>
                        </a:rPr>
                        <a:t>96.55%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2400" u="none" strike="noStrike">
                          <a:effectLst/>
                        </a:rPr>
                        <a:t>96.57%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38333389"/>
                  </a:ext>
                </a:extLst>
              </a:tr>
              <a:tr h="925512">
                <a:tc>
                  <a:txBody>
                    <a:bodyPr/>
                    <a:lstStyle/>
                    <a:p>
                      <a:pPr algn="l" fontAlgn="ctr"/>
                      <a:r>
                        <a:rPr lang="en-IN" sz="2400" u="none" strike="noStrike">
                          <a:effectLst/>
                        </a:rPr>
                        <a:t>Neural Network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2400" u="none" strike="noStrike">
                          <a:effectLst/>
                        </a:rPr>
                        <a:t>94.67%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2400" u="none" strike="noStrike">
                          <a:effectLst/>
                        </a:rPr>
                        <a:t>94.79%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2400" u="none" strike="noStrike">
                          <a:effectLst/>
                        </a:rPr>
                        <a:t>94.67%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2400" u="none" strike="noStrike" dirty="0">
                          <a:effectLst/>
                        </a:rPr>
                        <a:t>94.71%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60722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2931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9144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/>
            </a:pPr>
            <a:r>
              <a:t>Confusion Matrix - Random Forest</a:t>
            </a:r>
          </a:p>
        </p:txBody>
      </p:sp>
      <p:pic>
        <p:nvPicPr>
          <p:cNvPr id="3" name="Picture 2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39333"/>
            <a:ext cx="7315200" cy="39793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943600"/>
            <a:ext cx="73152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/>
            </a:pPr>
            <a:r>
              <a:t>Displays classification accuracy of Random Forest across EI, IE, N classes.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9144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/>
            </a:pPr>
            <a:r>
              <a:t>Model Accuracy Comparison</a:t>
            </a:r>
          </a:p>
        </p:txBody>
      </p:sp>
      <p:pic>
        <p:nvPicPr>
          <p:cNvPr id="3" name="Picture 2" descr="download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075" y="1069906"/>
            <a:ext cx="5149850" cy="47181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943600"/>
            <a:ext cx="73152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/>
            </a:pPr>
            <a:r>
              <a:t>Compares accuracy of all ML models implemented in this project.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9144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/>
            </a:pPr>
            <a:r>
              <a:t>Feature Importance - Random Forest</a:t>
            </a:r>
          </a:p>
        </p:txBody>
      </p:sp>
      <p:pic>
        <p:nvPicPr>
          <p:cNvPr id="3" name="Picture 2" descr="download (2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55515"/>
            <a:ext cx="7315200" cy="494697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943600"/>
            <a:ext cx="73152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/>
            </a:pPr>
            <a:r>
              <a:t>Shows which features had the highest impact in classification.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This project focuses on classifying DNA sequences into splice types (EI, IE, N) using machine learning models. The dataset consists of 3,175 DNA sequences. Feature engineering includes k-</a:t>
            </a:r>
            <a:r>
              <a:rPr lang="en-IN" dirty="0" err="1"/>
              <a:t>mer</a:t>
            </a:r>
            <a:r>
              <a:rPr lang="en-IN" dirty="0"/>
              <a:t> analysis and one-hot encoding. Results show high accuracy using Random Forest and Deep Neural Networks.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9144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/>
            </a:pPr>
            <a:r>
              <a:t>Confusion Matrix - Optimized RF</a:t>
            </a:r>
          </a:p>
        </p:txBody>
      </p:sp>
      <p:pic>
        <p:nvPicPr>
          <p:cNvPr id="3" name="Picture 2" descr="download (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39333"/>
            <a:ext cx="7315200" cy="39793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943600"/>
            <a:ext cx="73152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/>
            </a:pPr>
            <a:r>
              <a:t>Performance of tuned Random Forest model across labels.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9144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/>
            </a:pPr>
            <a:r>
              <a:t>Feature Importance - Optimized RF</a:t>
            </a:r>
          </a:p>
        </p:txBody>
      </p:sp>
      <p:pic>
        <p:nvPicPr>
          <p:cNvPr id="3" name="Picture 2" descr="download (4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850" y="1049545"/>
            <a:ext cx="5194300" cy="475891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943600"/>
            <a:ext cx="73152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/>
            </a:pPr>
            <a:r>
              <a:t>Improved feature selection and contribution analysis.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Conclusion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ML techniques offer high accuracy for splice site classification.</a:t>
            </a:r>
          </a:p>
          <a:p>
            <a:r>
              <a:rPr lang="en-US" dirty="0"/>
              <a:t>Random Forest &amp; DNN outperform traditional models.</a:t>
            </a:r>
          </a:p>
          <a:p>
            <a:r>
              <a:rPr lang="en-US" dirty="0"/>
              <a:t>GC content (percentage of Guanine (G) and Cytosine (C) nucleotides in a DNA sequence)  and position-specific features are highly predictive.</a:t>
            </a:r>
            <a:endParaRPr lang="en-I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8DC20-9A7A-10C2-1D9A-A0ABB74D38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1CE65-28B5-4B19-0B82-C601BD770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References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BC3B4-FDBF-7707-188F-8FBAF8FC2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IN" sz="2000" dirty="0"/>
              <a:t>UCI Machine Learning Repository. (2024). Molecular Biology Splice Junction Gene  Sequences Dataset. Retrieved from </a:t>
            </a:r>
            <a:r>
              <a:rPr lang="en-IN" sz="2000" u="sng" dirty="0">
                <a:solidFill>
                  <a:srgbClr val="0070C0"/>
                </a:solidFill>
                <a:hlinkClick r:id="rId2"/>
              </a:rPr>
              <a:t>https://archive.ics.uci.edu/dataset/69/molecular+biology+splice+junction+gene+sequences</a:t>
            </a:r>
            <a:endParaRPr lang="en-IN" sz="2000" u="sng" dirty="0">
              <a:solidFill>
                <a:srgbClr val="0070C0"/>
              </a:solidFill>
            </a:endParaRPr>
          </a:p>
          <a:p>
            <a:pPr marL="457200" indent="-457200">
              <a:buAutoNum type="arabicPeriod"/>
            </a:pPr>
            <a:endParaRPr lang="en-IN" sz="2000" u="sng" dirty="0">
              <a:solidFill>
                <a:srgbClr val="0070C0"/>
              </a:solidFill>
            </a:endParaRPr>
          </a:p>
          <a:p>
            <a:pPr marL="457200" indent="-457200">
              <a:buAutoNum type="arabicPeriod"/>
            </a:pPr>
            <a:r>
              <a:rPr lang="en-IN" sz="2000" dirty="0" err="1"/>
              <a:t>Breiman</a:t>
            </a:r>
            <a:r>
              <a:rPr lang="en-IN" sz="2000" dirty="0"/>
              <a:t>, L. (2001). Random forests. Machine Learning, 45(1), 5-32.</a:t>
            </a:r>
          </a:p>
          <a:p>
            <a:pPr marL="457200" indent="-457200">
              <a:buAutoNum type="arabicPeriod"/>
            </a:pPr>
            <a:endParaRPr lang="en-IN" sz="2000" dirty="0"/>
          </a:p>
          <a:p>
            <a:pPr marL="457200" indent="-457200">
              <a:buAutoNum type="arabicPeriod"/>
            </a:pPr>
            <a:r>
              <a:rPr lang="en-IN" sz="2000" dirty="0"/>
              <a:t>Smith, J., et al. (2021). Machine learning approaches for gene expression analysis. Bioinformatics Advances.</a:t>
            </a:r>
          </a:p>
          <a:p>
            <a:pPr marL="457200" indent="-457200">
              <a:buAutoNum type="arabicPeriod"/>
            </a:pPr>
            <a:endParaRPr lang="en-IN" sz="2000" dirty="0"/>
          </a:p>
          <a:p>
            <a:pPr marL="457200" indent="-457200">
              <a:buAutoNum type="arabicPeriod"/>
            </a:pPr>
            <a:r>
              <a:rPr lang="en-IN" sz="2000" dirty="0"/>
              <a:t>Taylor, R., &amp; Green, P. (2020). Pathway enrichment and network analysis in genomics. Nature Reviews Genetics.</a:t>
            </a:r>
          </a:p>
        </p:txBody>
      </p:sp>
    </p:spTree>
    <p:extLst>
      <p:ext uri="{BB962C8B-B14F-4D97-AF65-F5344CB8AC3E}">
        <p14:creationId xmlns:p14="http://schemas.microsoft.com/office/powerpoint/2010/main" val="3629431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BCAB9-420C-AF3C-92A1-C53E90397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4B509-C069-0B78-8361-1EDE87251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800" dirty="0"/>
              <a:t>DNA splicing regulates gene expression and protein synthesis.</a:t>
            </a:r>
          </a:p>
          <a:p>
            <a:r>
              <a:rPr lang="en-IN" sz="2800" dirty="0"/>
              <a:t>Splice junction errors lead to genetic disorders like cancer and ALS.</a:t>
            </a:r>
          </a:p>
          <a:p>
            <a:r>
              <a:rPr lang="en-IN" sz="2800" dirty="0"/>
              <a:t>Machine Learning (ML) can help identify splice types from DNA sequences.</a:t>
            </a:r>
          </a:p>
          <a:p>
            <a:r>
              <a:rPr lang="en-IN" sz="2800" dirty="0"/>
              <a:t>Our project applies ML techniques to classify sequences into:</a:t>
            </a:r>
          </a:p>
          <a:p>
            <a:pPr lvl="1"/>
            <a:r>
              <a:rPr lang="en-IN" sz="2000" dirty="0"/>
              <a:t>EI: Exon-Intron</a:t>
            </a:r>
          </a:p>
          <a:p>
            <a:pPr lvl="1"/>
            <a:r>
              <a:rPr lang="en-IN" sz="2000" dirty="0"/>
              <a:t>IE: Intron-Exon</a:t>
            </a:r>
          </a:p>
          <a:p>
            <a:pPr lvl="1"/>
            <a:r>
              <a:rPr lang="en-IN" sz="2000" dirty="0"/>
              <a:t>N: Non-Splice</a:t>
            </a:r>
          </a:p>
        </p:txBody>
      </p:sp>
    </p:spTree>
    <p:extLst>
      <p:ext uri="{BB962C8B-B14F-4D97-AF65-F5344CB8AC3E}">
        <p14:creationId xmlns:p14="http://schemas.microsoft.com/office/powerpoint/2010/main" val="1629464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DNA sequences are high-dimensional and variable.</a:t>
            </a:r>
          </a:p>
          <a:p>
            <a:r>
              <a:rPr lang="en-US" dirty="0"/>
              <a:t>Traditional motif-based techniques struggle with ambiguity.</a:t>
            </a:r>
          </a:p>
          <a:p>
            <a:r>
              <a:rPr lang="en-US" dirty="0"/>
              <a:t>Challenges:</a:t>
            </a:r>
          </a:p>
          <a:p>
            <a:pPr lvl="1"/>
            <a:r>
              <a:rPr lang="en-US" dirty="0"/>
              <a:t>Ambiguous nucleotide sequences</a:t>
            </a:r>
          </a:p>
          <a:p>
            <a:pPr lvl="1"/>
            <a:r>
              <a:rPr lang="en-US" dirty="0"/>
              <a:t>Complex biological variation</a:t>
            </a:r>
          </a:p>
          <a:p>
            <a:pPr lvl="1"/>
            <a:r>
              <a:rPr lang="en-US" dirty="0"/>
              <a:t>Generalization across datasets</a:t>
            </a:r>
          </a:p>
          <a:p>
            <a:pPr lvl="1"/>
            <a:endParaRPr lang="en-US" dirty="0"/>
          </a:p>
          <a:p>
            <a:r>
              <a:rPr lang="en-US" dirty="0"/>
              <a:t>Aim: Use ML to automatically detect splice junctions from raw DNA.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• Source: </a:t>
            </a:r>
            <a:r>
              <a:rPr lang="en-IN" dirty="0">
                <a:hlinkClick r:id="rId2"/>
              </a:rPr>
              <a:t>UCI Machine Learning Repository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• 3,175 sequences, each with 60 nucleotides</a:t>
            </a:r>
          </a:p>
          <a:p>
            <a:pPr marL="0" indent="0">
              <a:buNone/>
            </a:pPr>
            <a:r>
              <a:rPr lang="en-IN" dirty="0"/>
              <a:t>• Classes: </a:t>
            </a:r>
          </a:p>
          <a:p>
            <a:pPr lvl="1"/>
            <a:r>
              <a:rPr lang="en-IN" dirty="0"/>
              <a:t>EI (Exon-Intron)</a:t>
            </a:r>
          </a:p>
          <a:p>
            <a:pPr lvl="1"/>
            <a:r>
              <a:rPr lang="en-IN" dirty="0"/>
              <a:t>IE (Intron-Exon)</a:t>
            </a:r>
          </a:p>
          <a:p>
            <a:pPr lvl="1"/>
            <a:r>
              <a:rPr lang="en-IN" dirty="0"/>
              <a:t>N (Non-Splice)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9A3B3-A19F-4D25-EF1D-A228EFAB1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Exploratory Data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D0E97-2F95-E9C8-9D36-EFDC2BBFA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Visualizations generated using 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Nucleotide Frequency Distribution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Top 10 Most Common 2-mers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Top 20 Most Common 3-mers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GC Content Density Plot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Sequence Length Variation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Splice Site Positional Flow Analysis</a:t>
            </a:r>
          </a:p>
        </p:txBody>
      </p:sp>
    </p:spTree>
    <p:extLst>
      <p:ext uri="{BB962C8B-B14F-4D97-AF65-F5344CB8AC3E}">
        <p14:creationId xmlns:p14="http://schemas.microsoft.com/office/powerpoint/2010/main" val="1176162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9144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/>
            </a:pPr>
            <a:r>
              <a:t>Nucleotide Frequency Distribution</a:t>
            </a:r>
          </a:p>
        </p:txBody>
      </p:sp>
      <p:pic>
        <p:nvPicPr>
          <p:cNvPr id="3" name="Picture 2" descr="Rplot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69033"/>
            <a:ext cx="7315200" cy="43199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943600"/>
            <a:ext cx="73152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/>
            </a:pPr>
            <a:r>
              <a:t>Shows frequency of A, C, G, T in DNA sequences, indicating possible sequence biases.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9144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/>
            </a:pPr>
            <a:r>
              <a:t>Top 10 Most Common 2-mers</a:t>
            </a:r>
          </a:p>
        </p:txBody>
      </p:sp>
      <p:pic>
        <p:nvPicPr>
          <p:cNvPr id="3" name="Picture 2" descr="Rplot0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69033"/>
            <a:ext cx="7315200" cy="43199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943600"/>
            <a:ext cx="73152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/>
            </a:pPr>
            <a:r>
              <a:t>Identifies frequently occurring nucleotide pairs; useful in motif discovery.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9144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/>
            </a:pPr>
            <a:r>
              <a:t>Top 20 Most Common 3-mers</a:t>
            </a:r>
          </a:p>
        </p:txBody>
      </p:sp>
      <p:pic>
        <p:nvPicPr>
          <p:cNvPr id="3" name="Picture 2" descr="Rplot02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269033"/>
            <a:ext cx="7315200" cy="43199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943600"/>
            <a:ext cx="73152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/>
            </a:pPr>
            <a:r>
              <a:t>Highlights top 3-mers capturing short-range nucleotide patterns.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</TotalTime>
  <Words>691</Words>
  <Application>Microsoft Office PowerPoint</Application>
  <PresentationFormat>On-screen Show (4:3)</PresentationFormat>
  <Paragraphs>118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Predicting Splice Junctions in DNA Sequences Using Machine Learning</vt:lpstr>
      <vt:lpstr>Abstract</vt:lpstr>
      <vt:lpstr>Introduction</vt:lpstr>
      <vt:lpstr>Problem Statement</vt:lpstr>
      <vt:lpstr>Dataset Overview</vt:lpstr>
      <vt:lpstr>Exploratory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Implementation</vt:lpstr>
      <vt:lpstr>Empirical Analysis</vt:lpstr>
      <vt:lpstr>Results</vt:lpstr>
      <vt:lpstr>Quantitative Metrics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Sridhar Raghavendra Prasath</dc:creator>
  <cp:keywords/>
  <dc:description>generated using python-pptx</dc:description>
  <cp:lastModifiedBy>Sridhar Raghavendra Prasath</cp:lastModifiedBy>
  <cp:revision>7</cp:revision>
  <dcterms:created xsi:type="dcterms:W3CDTF">2013-01-27T09:14:16Z</dcterms:created>
  <dcterms:modified xsi:type="dcterms:W3CDTF">2025-03-18T03:31:07Z</dcterms:modified>
  <cp:category/>
</cp:coreProperties>
</file>