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1" r:id="rId3"/>
    <p:sldId id="272" r:id="rId4"/>
    <p:sldId id="273" r:id="rId5"/>
    <p:sldId id="274" r:id="rId6"/>
    <p:sldId id="275" r:id="rId7"/>
    <p:sldId id="281" r:id="rId8"/>
    <p:sldId id="285" r:id="rId9"/>
    <p:sldId id="277" r:id="rId10"/>
    <p:sldId id="280" r:id="rId11"/>
    <p:sldId id="282" r:id="rId12"/>
    <p:sldId id="283" r:id="rId13"/>
    <p:sldId id="276" r:id="rId14"/>
    <p:sldId id="278" r:id="rId15"/>
    <p:sldId id="279" r:id="rId16"/>
    <p:sldId id="286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728BF-9207-4CBD-9ACF-B772703691BB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6BC37-0B8A-4EDC-9C09-3C462E09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8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D57-8872-4FF1-A958-049BE9BDFE3D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4FF8-37F2-4BBE-8D59-ECB279A3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0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D57-8872-4FF1-A958-049BE9BDFE3D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4FF8-37F2-4BBE-8D59-ECB279A3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D7AE4D57-8872-4FF1-A958-049BE9BDFE3D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00984FF8-37F2-4BBE-8D59-ECB279A3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4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D57-8872-4FF1-A958-049BE9BDFE3D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4FF8-37F2-4BBE-8D59-ECB279A3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1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D57-8872-4FF1-A958-049BE9BDFE3D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4FF8-37F2-4BBE-8D59-ECB279A3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0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D57-8872-4FF1-A958-049BE9BDFE3D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4FF8-37F2-4BBE-8D59-ECB279A3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8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D57-8872-4FF1-A958-049BE9BDFE3D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4FF8-37F2-4BBE-8D59-ECB279A3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D57-8872-4FF1-A958-049BE9BDFE3D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4FF8-37F2-4BBE-8D59-ECB279A3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5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D57-8872-4FF1-A958-049BE9BDFE3D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4FF8-37F2-4BBE-8D59-ECB279A3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9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D57-8872-4FF1-A958-049BE9BDFE3D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4FF8-37F2-4BBE-8D59-ECB279A3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D57-8872-4FF1-A958-049BE9BDFE3D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4FF8-37F2-4BBE-8D59-ECB279A3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E4D57-8872-4FF1-A958-049BE9BDFE3D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84FF8-37F2-4BBE-8D59-ECB279A3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3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0.wmf"/><Relationship Id="rId3" Type="http://schemas.openxmlformats.org/officeDocument/2006/relationships/image" Target="../media/image12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2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Automated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rading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ystem using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Recurrent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Reinforcement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8" y="4538659"/>
            <a:ext cx="8712001" cy="858841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Abhishek</a:t>
            </a:r>
            <a:r>
              <a:rPr lang="en-US" dirty="0" smtClean="0"/>
              <a:t> Kumar[2010MT50582]	</a:t>
            </a:r>
            <a:r>
              <a:rPr lang="en-US" dirty="0" err="1" smtClean="0"/>
              <a:t>Nimit</a:t>
            </a:r>
            <a:r>
              <a:rPr lang="en-US" dirty="0" smtClean="0"/>
              <a:t> </a:t>
            </a:r>
            <a:r>
              <a:rPr lang="en-US" dirty="0" err="1" smtClean="0"/>
              <a:t>Bindal</a:t>
            </a:r>
            <a:r>
              <a:rPr lang="en-US" dirty="0" smtClean="0"/>
              <a:t>[2010MT50606]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Lovejeet</a:t>
            </a:r>
            <a:r>
              <a:rPr lang="en-US" dirty="0" smtClean="0"/>
              <a:t> Singh[2010CS50285]		</a:t>
            </a:r>
            <a:r>
              <a:rPr lang="en-US" dirty="0" err="1" smtClean="0"/>
              <a:t>Raghav</a:t>
            </a:r>
            <a:r>
              <a:rPr lang="en-US" dirty="0" smtClean="0"/>
              <a:t> </a:t>
            </a:r>
            <a:r>
              <a:rPr lang="en-US" dirty="0" err="1" smtClean="0"/>
              <a:t>Goyal</a:t>
            </a:r>
            <a:r>
              <a:rPr lang="en-US" dirty="0" smtClean="0"/>
              <a:t> [2010MT50612]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1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Test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1420" y="2275931"/>
            <a:ext cx="4333240" cy="3802062"/>
          </a:xfrm>
        </p:spPr>
        <p:txBody>
          <a:bodyPr/>
          <a:lstStyle/>
          <a:p>
            <a:r>
              <a:rPr lang="en-US" dirty="0"/>
              <a:t>Tested on sample data between  03/02/2008 until </a:t>
            </a:r>
            <a:r>
              <a:rPr lang="en-US" dirty="0" smtClean="0"/>
              <a:t>10/2/2008 with nearly 470 trading points.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62526" y="6275931"/>
            <a:ext cx="1597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 6</a:t>
            </a:r>
            <a:r>
              <a:rPr lang="en-US" dirty="0" smtClean="0"/>
              <a:t>: Test Data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31" y="2275931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6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Performance on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560" y="2204536"/>
            <a:ext cx="4815840" cy="3986213"/>
          </a:xfrm>
        </p:spPr>
        <p:txBody>
          <a:bodyPr/>
          <a:lstStyle/>
          <a:p>
            <a:r>
              <a:rPr lang="en-US" b="1" i="1" dirty="0" smtClean="0"/>
              <a:t>No Commissions</a:t>
            </a:r>
          </a:p>
          <a:p>
            <a:r>
              <a:rPr lang="en-US" dirty="0"/>
              <a:t>RRL performs better than the random </a:t>
            </a:r>
            <a:r>
              <a:rPr lang="en-US" dirty="0" smtClean="0"/>
              <a:t>strategy (monkey) and Buy – Hold strategy. </a:t>
            </a:r>
            <a:endParaRPr lang="he-IL" dirty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68493" y="6190749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 7</a:t>
            </a:r>
            <a:r>
              <a:rPr lang="en-US" dirty="0" smtClean="0"/>
              <a:t>: Cumulative Returns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45" y="2190749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Different Transaction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176962"/>
            <a:ext cx="4622800" cy="4000000"/>
          </a:xfrm>
        </p:spPr>
        <p:txBody>
          <a:bodyPr/>
          <a:lstStyle/>
          <a:p>
            <a:r>
              <a:rPr lang="en-US" dirty="0" smtClean="0"/>
              <a:t>RRL performs badly as transaction rate increases.</a:t>
            </a:r>
          </a:p>
          <a:p>
            <a:r>
              <a:rPr lang="en-US" dirty="0" smtClean="0"/>
              <a:t>Boxplots for transaction rate of 0%, 0.01% &amp; 0.1% (actual transaction cost) are shown in the figure.</a:t>
            </a:r>
          </a:p>
          <a:p>
            <a:r>
              <a:rPr lang="en-US" dirty="0" smtClean="0"/>
              <a:t>Additional Layers to control the frequency of trade is required to minimize losses due to transactions.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033" y="2176962"/>
            <a:ext cx="5333333" cy="400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50334" y="6200030"/>
            <a:ext cx="154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 </a:t>
            </a:r>
            <a:r>
              <a:rPr lang="en-US" dirty="0" smtClean="0"/>
              <a:t>8: Boxplots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2190749"/>
            <a:ext cx="9628632" cy="4413251"/>
          </a:xfrm>
        </p:spPr>
        <p:txBody>
          <a:bodyPr/>
          <a:lstStyle/>
          <a:p>
            <a:r>
              <a:rPr lang="en-US" dirty="0" smtClean="0"/>
              <a:t>Model Parameters: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and how to </a:t>
            </a:r>
            <a:r>
              <a:rPr lang="en-US" dirty="0" smtClean="0"/>
              <a:t>normalize weights ?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526455"/>
              </p:ext>
            </p:extLst>
          </p:nvPr>
        </p:nvGraphicFramePr>
        <p:xfrm>
          <a:off x="4191000" y="2292349"/>
          <a:ext cx="3479800" cy="3021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3" imgW="1968480" imgH="1828800" progId="Equation.DSMT4">
                  <p:embed/>
                </p:oleObj>
              </mc:Choice>
              <mc:Fallback>
                <p:oleObj name="Equation" r:id="rId3" imgW="1968480" imgH="182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92349"/>
                        <a:ext cx="3479800" cy="30218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817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RRL </a:t>
            </a:r>
            <a:r>
              <a:rPr lang="en-US" sz="2400" dirty="0"/>
              <a:t>seems to struggle during </a:t>
            </a:r>
            <a:r>
              <a:rPr lang="en-US" sz="2400" b="1" dirty="0"/>
              <a:t>volatile</a:t>
            </a:r>
            <a:r>
              <a:rPr lang="en-US" sz="2400" dirty="0"/>
              <a:t> </a:t>
            </a:r>
            <a:r>
              <a:rPr lang="en-US" sz="2400" dirty="0" smtClean="0"/>
              <a:t>periods</a:t>
            </a:r>
          </a:p>
          <a:p>
            <a:r>
              <a:rPr lang="en-US" sz="2400" dirty="0"/>
              <a:t>When trading real data - the transaction cost is a </a:t>
            </a:r>
            <a:r>
              <a:rPr lang="en-US" sz="2400" b="1" dirty="0" smtClean="0"/>
              <a:t>KILLER </a:t>
            </a:r>
            <a:r>
              <a:rPr lang="en-US" sz="2400" dirty="0" smtClean="0"/>
              <a:t>!!</a:t>
            </a:r>
            <a:endParaRPr lang="en-US" sz="2400" dirty="0"/>
          </a:p>
          <a:p>
            <a:r>
              <a:rPr lang="en-US" sz="2400" dirty="0" smtClean="0"/>
              <a:t>Large variance is a major cause for concern</a:t>
            </a:r>
          </a:p>
          <a:p>
            <a:r>
              <a:rPr lang="en-US" sz="2400" dirty="0" smtClean="0"/>
              <a:t>Can’t </a:t>
            </a:r>
            <a:r>
              <a:rPr lang="en-US" sz="2400" dirty="0"/>
              <a:t>unravel complex relationships in the </a:t>
            </a:r>
            <a:r>
              <a:rPr lang="en-US" sz="2400" dirty="0" smtClean="0"/>
              <a:t>data</a:t>
            </a:r>
            <a:endParaRPr lang="en-US" sz="2400" dirty="0"/>
          </a:p>
          <a:p>
            <a:r>
              <a:rPr lang="en-US" sz="2400" dirty="0"/>
              <a:t>Changes in market condition lead to waste of all the system’s learning during the training </a:t>
            </a:r>
            <a:r>
              <a:rPr lang="en-US" sz="2400" dirty="0" smtClean="0"/>
              <a:t>phase.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4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Adding more </a:t>
            </a:r>
            <a:r>
              <a:rPr lang="en-US" sz="2400" b="1" dirty="0" smtClean="0"/>
              <a:t>risk </a:t>
            </a:r>
            <a:r>
              <a:rPr lang="en-US" sz="2400" b="1" dirty="0"/>
              <a:t>management </a:t>
            </a:r>
            <a:r>
              <a:rPr lang="en-US" sz="2400" b="1" dirty="0" smtClean="0"/>
              <a:t>layers </a:t>
            </a:r>
            <a:r>
              <a:rPr lang="en-US" sz="2400" dirty="0"/>
              <a:t>(e.g. Stop-Loss, retraining trigger, shut down the system under anomalous behavior</a:t>
            </a:r>
            <a:r>
              <a:rPr lang="en-US" sz="2400" dirty="0" smtClean="0"/>
              <a:t>).</a:t>
            </a:r>
            <a:endParaRPr lang="en-US" sz="2400" dirty="0"/>
          </a:p>
          <a:p>
            <a:r>
              <a:rPr lang="en-US" sz="2400" dirty="0" smtClean="0"/>
              <a:t>Dynamic </a:t>
            </a:r>
            <a:r>
              <a:rPr lang="en-US" sz="2400" b="1" dirty="0" smtClean="0"/>
              <a:t>optimization</a:t>
            </a:r>
            <a:r>
              <a:rPr lang="en-US" sz="2400" dirty="0" smtClean="0"/>
              <a:t> of </a:t>
            </a:r>
            <a:r>
              <a:rPr lang="en-US" sz="2400" dirty="0"/>
              <a:t>external parameters (such as learning-rate</a:t>
            </a:r>
            <a:r>
              <a:rPr lang="en-US" sz="2400" dirty="0" smtClean="0"/>
              <a:t>).</a:t>
            </a:r>
            <a:endParaRPr lang="en-US" sz="2400" dirty="0"/>
          </a:p>
          <a:p>
            <a:r>
              <a:rPr lang="en-US" sz="2400" dirty="0" smtClean="0"/>
              <a:t>Working with more than one security</a:t>
            </a:r>
          </a:p>
          <a:p>
            <a:r>
              <a:rPr lang="en-US" sz="2400" dirty="0" smtClean="0"/>
              <a:t>Working </a:t>
            </a:r>
            <a:r>
              <a:rPr lang="en-US" sz="2400" dirty="0"/>
              <a:t>with </a:t>
            </a:r>
            <a:r>
              <a:rPr lang="en-US" sz="2400" dirty="0"/>
              <a:t>variable number of stock </a:t>
            </a:r>
            <a:r>
              <a:rPr lang="en-US" sz="2400" dirty="0" smtClean="0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400" dirty="0" smtClean="0"/>
              <a:t>J </a:t>
            </a:r>
            <a:r>
              <a:rPr lang="en-US" sz="2400" dirty="0"/>
              <a:t>Moody, M </a:t>
            </a:r>
            <a:r>
              <a:rPr lang="en-US" sz="2400" dirty="0" err="1"/>
              <a:t>Saffell</a:t>
            </a:r>
            <a:r>
              <a:rPr lang="en-US" sz="2400" dirty="0"/>
              <a:t>, </a:t>
            </a:r>
            <a:r>
              <a:rPr lang="en-US" sz="2400" i="1" dirty="0"/>
              <a:t>Learning to Trade via Direct Reinforcement</a:t>
            </a:r>
            <a:r>
              <a:rPr lang="en-US" sz="2400" dirty="0"/>
              <a:t>, IEEE Transactions on Neural </a:t>
            </a:r>
            <a:r>
              <a:rPr lang="en-US" sz="2400" dirty="0" err="1"/>
              <a:t>Networks,Vol</a:t>
            </a:r>
            <a:r>
              <a:rPr lang="en-US" sz="2400" dirty="0"/>
              <a:t> 12, No 4, July </a:t>
            </a:r>
            <a:r>
              <a:rPr lang="en-US" sz="2400" dirty="0" smtClean="0"/>
              <a:t>2001</a:t>
            </a:r>
            <a:endParaRPr lang="en-US" sz="2400" dirty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400" dirty="0" smtClean="0"/>
              <a:t>Carl </a:t>
            </a:r>
            <a:r>
              <a:rPr lang="en-US" sz="2400" dirty="0"/>
              <a:t>Gold, </a:t>
            </a:r>
            <a:r>
              <a:rPr lang="en-US" sz="2400" i="1" dirty="0"/>
              <a:t>FX Trading via Recurrent Reinforcement Learning</a:t>
            </a:r>
            <a:r>
              <a:rPr lang="en-US" sz="2400" dirty="0"/>
              <a:t>, CIFE, Hong Kong, </a:t>
            </a:r>
            <a:r>
              <a:rPr lang="en-US" sz="2400" dirty="0" smtClean="0"/>
              <a:t>2003</a:t>
            </a: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400" dirty="0" smtClean="0"/>
              <a:t>M.A.H</a:t>
            </a:r>
            <a:r>
              <a:rPr lang="en-US" sz="2400" dirty="0"/>
              <a:t>. </a:t>
            </a:r>
            <a:r>
              <a:rPr lang="en-US" sz="2400" dirty="0" err="1"/>
              <a:t>Dempster</a:t>
            </a:r>
            <a:r>
              <a:rPr lang="en-US" sz="2400" dirty="0"/>
              <a:t>, V. </a:t>
            </a:r>
            <a:r>
              <a:rPr lang="en-US" sz="2400" dirty="0" err="1"/>
              <a:t>Leemans</a:t>
            </a:r>
            <a:r>
              <a:rPr lang="en-US" sz="2400" dirty="0"/>
              <a:t>, </a:t>
            </a:r>
            <a:r>
              <a:rPr lang="en-US" sz="2400" i="1" dirty="0"/>
              <a:t>An Automated FX trading system using adaptive reinforcement learning</a:t>
            </a:r>
            <a:r>
              <a:rPr lang="en-US" sz="2400" dirty="0"/>
              <a:t>, Expert Systems with Applications 30, pp.543-552, </a:t>
            </a:r>
            <a:r>
              <a:rPr lang="en-US" sz="2400" dirty="0" smtClean="0"/>
              <a:t>2006</a:t>
            </a: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400" smtClean="0"/>
              <a:t>G. </a:t>
            </a:r>
            <a:r>
              <a:rPr lang="en-US" sz="2400" dirty="0" smtClean="0"/>
              <a:t>Molina, </a:t>
            </a:r>
            <a:r>
              <a:rPr lang="en-US" sz="2400" i="1" dirty="0" smtClean="0"/>
              <a:t>Stock Trading with Recurrent Reinforcement Learning(RRL</a:t>
            </a:r>
            <a:r>
              <a:rPr lang="en-US" sz="2400" i="1" dirty="0" smtClean="0"/>
              <a:t>).</a:t>
            </a: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400" i="1" dirty="0" err="1" smtClean="0"/>
              <a:t>Lior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Kupfer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Pavel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Lifshits</a:t>
            </a:r>
            <a:r>
              <a:rPr lang="en-US" sz="2400" i="1" dirty="0" smtClean="0"/>
              <a:t>, Trading System based on RRL.</a:t>
            </a:r>
            <a:endParaRPr lang="en-US" sz="2400" i="1" dirty="0" smtClean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2400" dirty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2400" dirty="0" smtClean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1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 smtClean="0"/>
              <a:t>Questions ?</a:t>
            </a:r>
            <a:endParaRPr lang="en-US" sz="88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3838014" y="4857477"/>
            <a:ext cx="6597465" cy="1500187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 smtClean="0">
                <a:solidFill>
                  <a:schemeClr val="bg2"/>
                </a:solidFill>
              </a:rPr>
              <a:t>THANK YOU</a:t>
            </a:r>
            <a:endParaRPr lang="en-US" sz="5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56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Trading</a:t>
            </a:r>
            <a:r>
              <a:rPr lang="en-US" sz="3200" dirty="0"/>
              <a:t> </a:t>
            </a:r>
            <a:r>
              <a:rPr lang="en-US" sz="2800" dirty="0"/>
              <a:t>technique</a:t>
            </a:r>
            <a:endParaRPr lang="en-US" sz="3200" dirty="0"/>
          </a:p>
          <a:p>
            <a:pPr lvl="1"/>
            <a:endParaRPr lang="en-US" dirty="0"/>
          </a:p>
          <a:p>
            <a:pPr lvl="1"/>
            <a:r>
              <a:rPr lang="en-US" sz="2400" dirty="0"/>
              <a:t>An asset trader i</a:t>
            </a:r>
            <a:r>
              <a:rPr lang="en-US" sz="2400" dirty="0" smtClean="0"/>
              <a:t>s </a:t>
            </a:r>
            <a:r>
              <a:rPr lang="en-US" sz="2400" dirty="0"/>
              <a:t>implemented using </a:t>
            </a:r>
            <a:r>
              <a:rPr lang="en-US" sz="2400" b="1" dirty="0"/>
              <a:t>recurrent reinforcement learning </a:t>
            </a:r>
            <a:r>
              <a:rPr lang="en-US" sz="2400" dirty="0"/>
              <a:t>(RRL) </a:t>
            </a:r>
            <a:r>
              <a:rPr lang="en-US" sz="2400" dirty="0" smtClean="0"/>
              <a:t>as suggested </a:t>
            </a:r>
            <a:r>
              <a:rPr lang="en-US" sz="2400" dirty="0"/>
              <a:t>by Moody and </a:t>
            </a:r>
            <a:r>
              <a:rPr lang="en-US" sz="2400" dirty="0" err="1"/>
              <a:t>Saffell</a:t>
            </a:r>
            <a:r>
              <a:rPr lang="en-US" sz="2400" dirty="0"/>
              <a:t> (2001)</a:t>
            </a:r>
          </a:p>
          <a:p>
            <a:pPr lvl="1">
              <a:buNone/>
            </a:pPr>
            <a:endParaRPr lang="en-US" sz="2400" dirty="0"/>
          </a:p>
          <a:p>
            <a:pPr lvl="1"/>
            <a:r>
              <a:rPr lang="en-US" sz="2400" dirty="0"/>
              <a:t>It is a </a:t>
            </a:r>
            <a:r>
              <a:rPr lang="en-US" sz="2400" b="1" dirty="0"/>
              <a:t>gradient ascent algorithm </a:t>
            </a:r>
            <a:r>
              <a:rPr lang="en-US" sz="2400" dirty="0"/>
              <a:t>which attempts to maximize a utility function known as </a:t>
            </a:r>
            <a:r>
              <a:rPr lang="en-US" sz="2400" b="1" dirty="0"/>
              <a:t>Sharpe’s ratio</a:t>
            </a:r>
            <a:r>
              <a:rPr lang="en-US" sz="2400" dirty="0"/>
              <a:t>.</a:t>
            </a:r>
          </a:p>
          <a:p>
            <a:pPr lvl="1">
              <a:buNone/>
            </a:pPr>
            <a:endParaRPr lang="en-US" sz="2400" dirty="0"/>
          </a:p>
          <a:p>
            <a:pPr lvl="1"/>
            <a:r>
              <a:rPr lang="en-US" sz="2400" dirty="0"/>
              <a:t>We denote a parameter </a:t>
            </a:r>
            <a:r>
              <a:rPr lang="en-US" sz="2400" dirty="0" smtClean="0"/>
              <a:t>vector      which </a:t>
            </a:r>
            <a:r>
              <a:rPr lang="en-US" sz="2400" dirty="0"/>
              <a:t>completely defines the actions of the trader.</a:t>
            </a:r>
          </a:p>
          <a:p>
            <a:pPr lvl="1">
              <a:buNone/>
            </a:pPr>
            <a:endParaRPr lang="en-US" sz="2400" dirty="0"/>
          </a:p>
          <a:p>
            <a:pPr lvl="1"/>
            <a:r>
              <a:rPr lang="en-US" sz="2400" dirty="0"/>
              <a:t>By choosing an optimal parameter </a:t>
            </a:r>
            <a:r>
              <a:rPr lang="en-US" sz="2400" dirty="0" smtClean="0"/>
              <a:t>     for </a:t>
            </a:r>
            <a:r>
              <a:rPr lang="en-US" sz="2400" dirty="0"/>
              <a:t>the trader, we attempt to take advantage of asset price changes.</a:t>
            </a:r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813444"/>
              </p:ext>
            </p:extLst>
          </p:nvPr>
        </p:nvGraphicFramePr>
        <p:xfrm>
          <a:off x="5576951" y="4612480"/>
          <a:ext cx="3111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3" imgW="152280" imgH="177480" progId="Equation.DSMT4">
                  <p:embed/>
                </p:oleObj>
              </mc:Choice>
              <mc:Fallback>
                <p:oleObj name="Equation" r:id="rId3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951" y="4612480"/>
                        <a:ext cx="311150" cy="361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503503"/>
              </p:ext>
            </p:extLst>
          </p:nvPr>
        </p:nvGraphicFramePr>
        <p:xfrm>
          <a:off x="5977001" y="5495925"/>
          <a:ext cx="3111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5" imgW="152280" imgH="177480" progId="Equation.DSMT4">
                  <p:embed/>
                </p:oleObj>
              </mc:Choice>
              <mc:Fallback>
                <p:oleObj name="Equation" r:id="rId5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7001" y="5495925"/>
                        <a:ext cx="311150" cy="361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191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price series is </a:t>
                </a:r>
              </a:p>
              <a:p>
                <a:r>
                  <a:rPr lang="en-US" dirty="0" smtClean="0"/>
                  <a:t>                        - </a:t>
                </a:r>
                <a:r>
                  <a:rPr lang="en-US" dirty="0"/>
                  <a:t>The corresponding price </a:t>
                </a:r>
                <a:r>
                  <a:rPr lang="en-US" dirty="0" smtClean="0"/>
                  <a:t>changes (returns)</a:t>
                </a:r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 smtClean="0"/>
                  <a:t> -</a:t>
                </a:r>
                <a:r>
                  <a:rPr lang="en-US" dirty="0" smtClean="0"/>
                  <a:t> </a:t>
                </a:r>
                <a:r>
                  <a:rPr lang="en-US" dirty="0"/>
                  <a:t>P</a:t>
                </a:r>
                <a:r>
                  <a:rPr lang="en-US" dirty="0" smtClean="0"/>
                  <a:t>osition taken in </a:t>
                </a:r>
                <a:r>
                  <a:rPr lang="en-US" dirty="0"/>
                  <a:t>each time </a:t>
                </a:r>
                <a:r>
                  <a:rPr lang="en-US" dirty="0" smtClean="0"/>
                  <a:t>step</a:t>
                </a:r>
              </a:p>
              <a:p>
                <a:endParaRPr lang="en-US" sz="2000" dirty="0"/>
              </a:p>
              <a:p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 smtClean="0"/>
                  <a:t> - </a:t>
                </a:r>
                <a:r>
                  <a:rPr lang="en-US" dirty="0" smtClean="0"/>
                  <a:t>System return in each time step</a:t>
                </a:r>
              </a:p>
              <a:p>
                <a:endParaRPr lang="en-US" sz="1800" dirty="0" smtClean="0"/>
              </a:p>
              <a:p>
                <a:endParaRPr lang="en-US" sz="20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23" t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996327"/>
              </p:ext>
            </p:extLst>
          </p:nvPr>
        </p:nvGraphicFramePr>
        <p:xfrm>
          <a:off x="3668713" y="2190750"/>
          <a:ext cx="14525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Equation" r:id="rId4" imgW="799920" imgH="253800" progId="Equation.DSMT4">
                  <p:embed/>
                </p:oleObj>
              </mc:Choice>
              <mc:Fallback>
                <p:oleObj name="Equation" r:id="rId4" imgW="799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2190750"/>
                        <a:ext cx="1452562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61102"/>
              </p:ext>
            </p:extLst>
          </p:nvPr>
        </p:nvGraphicFramePr>
        <p:xfrm>
          <a:off x="1546225" y="2662238"/>
          <a:ext cx="14795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Equation" r:id="rId6" imgW="723600" imgH="228600" progId="Equation.DSMT4">
                  <p:embed/>
                </p:oleObj>
              </mc:Choice>
              <mc:Fallback>
                <p:oleObj name="Equation" r:id="rId6" imgW="72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2662238"/>
                        <a:ext cx="147955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645841"/>
              </p:ext>
            </p:extLst>
          </p:nvPr>
        </p:nvGraphicFramePr>
        <p:xfrm>
          <a:off x="2286000" y="3702603"/>
          <a:ext cx="3123883" cy="466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Equation" r:id="rId8" imgW="1701720" imgH="253800" progId="Equation.DSMT4">
                  <p:embed/>
                </p:oleObj>
              </mc:Choice>
              <mc:Fallback>
                <p:oleObj name="Equation" r:id="rId8" imgW="1701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02603"/>
                        <a:ext cx="3123883" cy="4662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668742"/>
              </p:ext>
            </p:extLst>
          </p:nvPr>
        </p:nvGraphicFramePr>
        <p:xfrm>
          <a:off x="2168515" y="4756822"/>
          <a:ext cx="3000395" cy="508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Equation" r:id="rId10" imgW="1650960" imgH="279360" progId="Equation.DSMT4">
                  <p:embed/>
                </p:oleObj>
              </mc:Choice>
              <mc:Fallback>
                <p:oleObj name="Equation" r:id="rId10" imgW="16509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15" y="4756822"/>
                        <a:ext cx="3000395" cy="5080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352422"/>
              </p:ext>
            </p:extLst>
          </p:nvPr>
        </p:nvGraphicFramePr>
        <p:xfrm>
          <a:off x="2168515" y="5285139"/>
          <a:ext cx="30257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Equation" r:id="rId12" imgW="1523880" imgH="203040" progId="Equation.DSMT4">
                  <p:embed/>
                </p:oleObj>
              </mc:Choice>
              <mc:Fallback>
                <p:oleObj name="Equation" r:id="rId12" imgW="1523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15" y="5285139"/>
                        <a:ext cx="302577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872186"/>
              </p:ext>
            </p:extLst>
          </p:nvPr>
        </p:nvGraphicFramePr>
        <p:xfrm>
          <a:off x="2168515" y="5733718"/>
          <a:ext cx="23923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Equation" r:id="rId14" imgW="1231560" imgH="203040" progId="Equation.DSMT4">
                  <p:embed/>
                </p:oleObj>
              </mc:Choice>
              <mc:Fallback>
                <p:oleObj name="Equation" r:id="rId14" imgW="1231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15" y="5733718"/>
                        <a:ext cx="239236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23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0160" y="2188942"/>
                <a:ext cx="9628632" cy="3986213"/>
              </a:xfrm>
            </p:spPr>
            <p:txBody>
              <a:bodyPr/>
              <a:lstStyle/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Parameters vector (</a:t>
                </a:r>
                <a:r>
                  <a:rPr lang="en-US" dirty="0"/>
                  <a:t>which we attempt to learn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- Price changes till time t (returns</a:t>
                </a:r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- Previous position </a:t>
                </a:r>
                <a:r>
                  <a:rPr lang="en-US" dirty="0" smtClean="0"/>
                  <a:t>taken</a:t>
                </a:r>
                <a:endParaRPr lang="en-US" dirty="0" smtClean="0"/>
              </a:p>
              <a:p>
                <a:r>
                  <a:rPr lang="en-US" dirty="0"/>
                  <a:t>Our system is a </a:t>
                </a:r>
                <a:r>
                  <a:rPr lang="en-US" b="1" dirty="0"/>
                  <a:t>single layer </a:t>
                </a:r>
                <a:r>
                  <a:rPr lang="en-US" dirty="0"/>
                  <a:t>recurrent neural </a:t>
                </a:r>
                <a:r>
                  <a:rPr lang="en-US" dirty="0" smtClean="0"/>
                  <a:t>network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2188942"/>
                <a:ext cx="9628632" cy="3986213"/>
              </a:xfrm>
              <a:blipFill rotWithShape="0"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108006"/>
              </p:ext>
            </p:extLst>
          </p:nvPr>
        </p:nvGraphicFramePr>
        <p:xfrm>
          <a:off x="1482725" y="2576772"/>
          <a:ext cx="3721100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4" imgW="2019240" imgH="685800" progId="Equation.DSMT4">
                  <p:embed/>
                </p:oleObj>
              </mc:Choice>
              <mc:Fallback>
                <p:oleObj name="Equation" r:id="rId4" imgW="20192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2576772"/>
                        <a:ext cx="3721100" cy="1265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9529125" y="3258344"/>
            <a:ext cx="1203325" cy="1041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tanh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10130787" y="2414588"/>
            <a:ext cx="1" cy="84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30787" y="257677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849509" y="2697704"/>
            <a:ext cx="879226" cy="70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2"/>
          </p:cNvCxnSpPr>
          <p:nvPr/>
        </p:nvCxnSpPr>
        <p:spPr>
          <a:xfrm>
            <a:off x="8293100" y="3779044"/>
            <a:ext cx="1236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9150341" y="4259956"/>
            <a:ext cx="683584" cy="88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8" idx="6"/>
            <a:endCxn id="8" idx="4"/>
          </p:cNvCxnSpPr>
          <p:nvPr/>
        </p:nvCxnSpPr>
        <p:spPr>
          <a:xfrm flipH="1">
            <a:off x="10130788" y="3779044"/>
            <a:ext cx="601662" cy="520700"/>
          </a:xfrm>
          <a:prstGeom prst="bentConnector4">
            <a:avLst>
              <a:gd name="adj1" fmla="val -101320"/>
              <a:gd name="adj2" fmla="val 3195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214791" y="2724240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791" y="2724240"/>
                <a:ext cx="50180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9986356" y="2019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712987" y="3385219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987" y="3385219"/>
                <a:ext cx="50712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9108020" y="4312230"/>
                <a:ext cx="572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020" y="4312230"/>
                <a:ext cx="57252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1367835" y="338521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7835" y="3385219"/>
                <a:ext cx="44114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487919" y="2342052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919" y="2342052"/>
                <a:ext cx="42319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775023" y="5059930"/>
                <a:ext cx="482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023" y="5059930"/>
                <a:ext cx="482312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09407" y="3569885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07" y="3569885"/>
                <a:ext cx="428515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/>
          <p:cNvSpPr/>
          <p:nvPr/>
        </p:nvSpPr>
        <p:spPr>
          <a:xfrm>
            <a:off x="9214791" y="3944700"/>
            <a:ext cx="62036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274436" y="4136330"/>
            <a:ext cx="62036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387990" y="4266511"/>
            <a:ext cx="62036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0329207" y="5251508"/>
            <a:ext cx="806486" cy="3555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1338304" y="3779044"/>
            <a:ext cx="528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0101698" y="4681562"/>
                <a:ext cx="492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698" y="4681562"/>
                <a:ext cx="492648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Learning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use </a:t>
                </a:r>
                <a:r>
                  <a:rPr lang="en-US" b="1" dirty="0" smtClean="0"/>
                  <a:t>Reinforcement Learning </a:t>
                </a:r>
                <a:r>
                  <a:rPr lang="en-US" b="1" dirty="0"/>
                  <a:t>(RL)</a:t>
                </a:r>
                <a:r>
                  <a:rPr lang="en-US" dirty="0"/>
                  <a:t> to adjust the </a:t>
                </a:r>
                <a:r>
                  <a:rPr lang="en-US" dirty="0" smtClean="0"/>
                  <a:t>parameters </a:t>
                </a:r>
                <a:r>
                  <a:rPr lang="en-US" dirty="0"/>
                  <a:t>of the system to maximize our </a:t>
                </a:r>
                <a:r>
                  <a:rPr lang="en-US" dirty="0" smtClean="0"/>
                  <a:t>performance criteria.</a:t>
                </a:r>
              </a:p>
              <a:p>
                <a:r>
                  <a:rPr lang="en-US" dirty="0"/>
                  <a:t>In RRL we learn the </a:t>
                </a:r>
                <a:r>
                  <a:rPr lang="en-US" dirty="0" smtClean="0"/>
                  <a:t>parameters by </a:t>
                </a:r>
                <a:r>
                  <a:rPr lang="en-US" b="1" dirty="0"/>
                  <a:t>gradient ascent </a:t>
                </a:r>
                <a:r>
                  <a:rPr lang="en-US" dirty="0"/>
                  <a:t>in the performance </a:t>
                </a:r>
                <a:r>
                  <a:rPr lang="en-US" dirty="0" smtClean="0"/>
                  <a:t>function.</a:t>
                </a:r>
              </a:p>
              <a:p>
                <a:endParaRPr lang="en-US" dirty="0"/>
              </a:p>
              <a:p>
                <a:endParaRPr lang="en-US" sz="24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is our performance criteria which is </a:t>
                </a:r>
                <a:r>
                  <a:rPr lang="en-US" b="1" dirty="0" smtClean="0"/>
                  <a:t>Sharpe Ratio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221250"/>
              </p:ext>
            </p:extLst>
          </p:nvPr>
        </p:nvGraphicFramePr>
        <p:xfrm>
          <a:off x="3941762" y="3616324"/>
          <a:ext cx="18115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4" imgW="1091880" imgH="685800" progId="Equation.DSMT4">
                  <p:embed/>
                </p:oleObj>
              </mc:Choice>
              <mc:Fallback>
                <p:oleObj name="Equation" r:id="rId4" imgW="10918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2" y="3616324"/>
                        <a:ext cx="1811513" cy="1135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358215"/>
              </p:ext>
            </p:extLst>
          </p:nvPr>
        </p:nvGraphicFramePr>
        <p:xfrm>
          <a:off x="6519977" y="3871104"/>
          <a:ext cx="1894900" cy="62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6" imgW="1307880" imgH="431640" progId="Equation.DSMT4">
                  <p:embed/>
                </p:oleObj>
              </mc:Choice>
              <mc:Fallback>
                <p:oleObj name="Equation" r:id="rId6" imgW="1307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9977" y="3871104"/>
                        <a:ext cx="1894900" cy="625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06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Implement an automated trading system which </a:t>
            </a:r>
            <a:r>
              <a:rPr lang="en-US" sz="2400" dirty="0" smtClean="0"/>
              <a:t>learn its </a:t>
            </a:r>
            <a:r>
              <a:rPr lang="en-US" sz="2400" dirty="0"/>
              <a:t>trading strategy by Recurrent Reinforcement Learning </a:t>
            </a:r>
            <a:r>
              <a:rPr lang="en-US" sz="2400" dirty="0" smtClean="0"/>
              <a:t>algorithm.</a:t>
            </a:r>
            <a:endParaRPr lang="en-US" sz="2400" dirty="0"/>
          </a:p>
          <a:p>
            <a:r>
              <a:rPr lang="en-US" sz="2400" dirty="0"/>
              <a:t>Analyze the system’s results &amp; </a:t>
            </a:r>
            <a:r>
              <a:rPr lang="en-US" sz="2400" dirty="0" smtClean="0"/>
              <a:t>structure.</a:t>
            </a:r>
            <a:endParaRPr lang="en-US" sz="2400" dirty="0"/>
          </a:p>
          <a:p>
            <a:r>
              <a:rPr lang="en-US" sz="2400" dirty="0" smtClean="0"/>
              <a:t>Suggest </a:t>
            </a:r>
            <a:r>
              <a:rPr lang="en-US" sz="2400" dirty="0"/>
              <a:t>and examine improvement </a:t>
            </a:r>
            <a:r>
              <a:rPr lang="en-US" sz="2400" dirty="0" smtClean="0"/>
              <a:t>methods.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4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960" y="428243"/>
            <a:ext cx="9628632" cy="1362113"/>
          </a:xfrm>
        </p:spPr>
        <p:txBody>
          <a:bodyPr/>
          <a:lstStyle/>
          <a:p>
            <a:r>
              <a:rPr lang="en-US" dirty="0" smtClean="0"/>
              <a:t>Sample Training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82055"/>
            <a:ext cx="4841240" cy="400050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 smtClean="0"/>
              <a:t>sample price </a:t>
            </a:r>
            <a:r>
              <a:rPr lang="en-US" sz="2400" dirty="0"/>
              <a:t>series are of US Dollar vs. Euro exchange rate between </a:t>
            </a:r>
            <a:r>
              <a:rPr lang="en-US" sz="2400" dirty="0" smtClean="0"/>
              <a:t>01/01/2008 </a:t>
            </a:r>
            <a:r>
              <a:rPr lang="en-US" sz="2400" dirty="0"/>
              <a:t>until </a:t>
            </a:r>
            <a:r>
              <a:rPr lang="en-US" sz="2400" dirty="0" smtClean="0"/>
              <a:t>01/02/2008 </a:t>
            </a:r>
            <a:r>
              <a:rPr lang="en-US" sz="2400" dirty="0"/>
              <a:t>on 15 minutes data </a:t>
            </a:r>
            <a:r>
              <a:rPr lang="en-US" sz="2400" dirty="0" smtClean="0"/>
              <a:t>points(~2000) taken from 5 year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817" y="2082054"/>
            <a:ext cx="5605926" cy="42044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40700" y="6286499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1: Train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9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Validation of Parameters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937" y="2253163"/>
            <a:ext cx="5314950" cy="39862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33" y="2253163"/>
            <a:ext cx="5333333" cy="40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23365" y="6308538"/>
                <a:ext cx="21032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Fig </a:t>
                </a:r>
                <a:r>
                  <a:rPr lang="en-US" dirty="0" smtClean="0"/>
                  <a:t>2: Validation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65" y="6308538"/>
                <a:ext cx="210326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1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206666" y="6308538"/>
                <a:ext cx="2107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Fig </a:t>
                </a:r>
                <a:r>
                  <a:rPr lang="en-US" dirty="0" smtClean="0"/>
                  <a:t>3: </a:t>
                </a:r>
                <a:r>
                  <a:rPr lang="en-US" dirty="0"/>
                  <a:t>Validation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666" y="6308538"/>
                <a:ext cx="210737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31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13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60" y="402843"/>
            <a:ext cx="9628632" cy="1362113"/>
          </a:xfrm>
        </p:spPr>
        <p:txBody>
          <a:bodyPr/>
          <a:lstStyle/>
          <a:p>
            <a:r>
              <a:rPr lang="en-US" dirty="0" smtClean="0"/>
              <a:t>Results – Performance on Training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54754" y="6203450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4: Sharpe Ratio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26046" y="6184932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 5</a:t>
            </a:r>
            <a:r>
              <a:rPr lang="en-US" dirty="0" smtClean="0"/>
              <a:t>: Cumulative Returns</a:t>
            </a: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37" y="2082800"/>
            <a:ext cx="5314950" cy="3986213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53" y="20828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4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cation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cation_16x9.potx" id="{AA5F22BC-61EA-4F01-AB22-75117871E196}" vid="{BD0EB374-1DDC-4F15-88A9-D386288C58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TS103462902</Template>
  <TotalTime>1643</TotalTime>
  <Words>562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Wingdings</vt:lpstr>
      <vt:lpstr>Wingdings 3</vt:lpstr>
      <vt:lpstr>Education 16x9</vt:lpstr>
      <vt:lpstr>Equation</vt:lpstr>
      <vt:lpstr>An Automated Trading System using Recurrent Reinforcement Learning</vt:lpstr>
      <vt:lpstr>Introduction</vt:lpstr>
      <vt:lpstr>Notations</vt:lpstr>
      <vt:lpstr>The System</vt:lpstr>
      <vt:lpstr>The Learning Algorithm</vt:lpstr>
      <vt:lpstr>Project Goals</vt:lpstr>
      <vt:lpstr>Sample Training Data</vt:lpstr>
      <vt:lpstr>Result – Validation of Parameters</vt:lpstr>
      <vt:lpstr>Results – Performance on Training Data</vt:lpstr>
      <vt:lpstr>Results – Test Data</vt:lpstr>
      <vt:lpstr>Results – Performance on Test Data</vt:lpstr>
      <vt:lpstr>Results – Different Transaction Costs</vt:lpstr>
      <vt:lpstr>Challenges Faced</vt:lpstr>
      <vt:lpstr>Conclusions</vt:lpstr>
      <vt:lpstr>Future Work</vt:lpstr>
      <vt:lpstr>References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Rocketmeals.com</dc:title>
  <dc:creator>bLIND</dc:creator>
  <cp:lastModifiedBy>bLIND</cp:lastModifiedBy>
  <cp:revision>84</cp:revision>
  <dcterms:created xsi:type="dcterms:W3CDTF">2013-08-23T09:22:21Z</dcterms:created>
  <dcterms:modified xsi:type="dcterms:W3CDTF">2013-11-16T07:21:33Z</dcterms:modified>
</cp:coreProperties>
</file>