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65" r:id="rId3"/>
  </p:sldMasterIdLst>
  <p:notesMasterIdLst>
    <p:notesMasterId r:id="rId14"/>
  </p:notesMasterIdLst>
  <p:sldIdLst>
    <p:sldId id="256" r:id="rId4"/>
    <p:sldId id="260" r:id="rId5"/>
    <p:sldId id="259" r:id="rId6"/>
    <p:sldId id="265" r:id="rId7"/>
    <p:sldId id="266" r:id="rId8"/>
    <p:sldId id="269" r:id="rId9"/>
    <p:sldId id="268" r:id="rId10"/>
    <p:sldId id="263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B08"/>
    <a:srgbClr val="F7393C"/>
    <a:srgbClr val="3D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AE16D-C813-4786-94C1-5AC5794DEB2F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B26EE5ED-10A3-4FBF-9330-63E5010069ED}">
      <dgm:prSet phldrT="[Text]" phldr="0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Programming</a:t>
          </a:r>
          <a:r>
            <a:rPr lang="en-US" baseline="0" dirty="0"/>
            <a:t> code</a:t>
          </a:r>
          <a:endParaRPr lang="en-US" dirty="0"/>
        </a:p>
      </dgm:t>
    </dgm:pt>
    <dgm:pt modelId="{3FC608A4-85C3-45AF-B759-6A36203E1E47}" type="parTrans" cxnId="{978CDF59-822A-4337-96B3-5B74F9B7B9D2}">
      <dgm:prSet/>
      <dgm:spPr/>
      <dgm:t>
        <a:bodyPr/>
        <a:lstStyle/>
        <a:p>
          <a:endParaRPr lang="en-IN"/>
        </a:p>
      </dgm:t>
    </dgm:pt>
    <dgm:pt modelId="{CA2B5BB3-935A-49FA-B97B-63F5A9DA2C4B}" type="sibTrans" cxnId="{978CDF59-822A-4337-96B3-5B74F9B7B9D2}">
      <dgm:prSet/>
      <dgm:spPr/>
      <dgm:t>
        <a:bodyPr/>
        <a:lstStyle/>
        <a:p>
          <a:endParaRPr lang="en-US" dirty="0"/>
        </a:p>
      </dgm:t>
    </dgm:pt>
    <dgm:pt modelId="{59CF82F9-01C0-4F85-A3AE-54E5460B1C7B}">
      <dgm:prSet phldrT="[Text]" phldr="0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Performing Ns3</a:t>
          </a:r>
          <a:r>
            <a:rPr lang="en-US" baseline="0" dirty="0"/>
            <a:t> Simulation</a:t>
          </a:r>
          <a:endParaRPr lang="en-US" dirty="0"/>
        </a:p>
      </dgm:t>
    </dgm:pt>
    <dgm:pt modelId="{7CC23C8F-DBA8-4B1E-A70C-6D723B37FE74}" type="parTrans" cxnId="{172B1ACC-1C48-4DA7-9DA4-E761A2E9C173}">
      <dgm:prSet/>
      <dgm:spPr/>
      <dgm:t>
        <a:bodyPr/>
        <a:lstStyle/>
        <a:p>
          <a:endParaRPr lang="en-IN"/>
        </a:p>
      </dgm:t>
    </dgm:pt>
    <dgm:pt modelId="{C51D4C2F-E603-423D-A4CB-2D5852936ADB}" type="sibTrans" cxnId="{172B1ACC-1C48-4DA7-9DA4-E761A2E9C173}">
      <dgm:prSet/>
      <dgm:spPr/>
      <dgm:t>
        <a:bodyPr/>
        <a:lstStyle/>
        <a:p>
          <a:endParaRPr lang="en-US" dirty="0"/>
        </a:p>
      </dgm:t>
    </dgm:pt>
    <dgm:pt modelId="{B68E6AC2-8B2D-49A5-AFEC-542C7CFD168D}">
      <dgm:prSet phldrT="[Text]" phldr="0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Analyze the simulation results </a:t>
          </a:r>
        </a:p>
      </dgm:t>
    </dgm:pt>
    <dgm:pt modelId="{4DCED20A-D0F4-4E79-B533-BA53BBCE7F5E}" type="parTrans" cxnId="{F681AD04-BCEC-40B9-9BCF-845F03DFBCD6}">
      <dgm:prSet/>
      <dgm:spPr/>
      <dgm:t>
        <a:bodyPr/>
        <a:lstStyle/>
        <a:p>
          <a:endParaRPr lang="en-IN"/>
        </a:p>
      </dgm:t>
    </dgm:pt>
    <dgm:pt modelId="{81017FA7-60E9-455A-8313-D78E9CEBD1FC}" type="sibTrans" cxnId="{F681AD04-BCEC-40B9-9BCF-845F03DFBCD6}">
      <dgm:prSet/>
      <dgm:spPr/>
      <dgm:t>
        <a:bodyPr/>
        <a:lstStyle/>
        <a:p>
          <a:endParaRPr lang="en-US"/>
        </a:p>
      </dgm:t>
    </dgm:pt>
    <dgm:pt modelId="{CE6933BA-8EF2-4DEB-BA82-A080DE174B0B}" type="pres">
      <dgm:prSet presAssocID="{34AAE16D-C813-4786-94C1-5AC5794DEB2F}" presName="linearFlow" presStyleCnt="0">
        <dgm:presLayoutVars>
          <dgm:resizeHandles val="exact"/>
        </dgm:presLayoutVars>
      </dgm:prSet>
      <dgm:spPr/>
    </dgm:pt>
    <dgm:pt modelId="{AA2908BE-3CA4-47B5-9F7E-E1902AEBBAF1}" type="pres">
      <dgm:prSet presAssocID="{B26EE5ED-10A3-4FBF-9330-63E5010069ED}" presName="node" presStyleLbl="node1" presStyleIdx="0" presStyleCnt="3">
        <dgm:presLayoutVars>
          <dgm:bulletEnabled val="1"/>
        </dgm:presLayoutVars>
      </dgm:prSet>
      <dgm:spPr/>
    </dgm:pt>
    <dgm:pt modelId="{6532AF51-A3A4-47A0-BE0A-5D71DC523964}" type="pres">
      <dgm:prSet presAssocID="{CA2B5BB3-935A-49FA-B97B-63F5A9DA2C4B}" presName="sibTrans" presStyleLbl="sibTrans2D1" presStyleIdx="0" presStyleCnt="2"/>
      <dgm:spPr/>
    </dgm:pt>
    <dgm:pt modelId="{5A82569A-6948-4EB5-91AB-9ADCE2011203}" type="pres">
      <dgm:prSet presAssocID="{CA2B5BB3-935A-49FA-B97B-63F5A9DA2C4B}" presName="connectorText" presStyleLbl="sibTrans2D1" presStyleIdx="0" presStyleCnt="2"/>
      <dgm:spPr/>
    </dgm:pt>
    <dgm:pt modelId="{66F13394-EB14-46CB-B4D6-59AA3D437EA0}" type="pres">
      <dgm:prSet presAssocID="{59CF82F9-01C0-4F85-A3AE-54E5460B1C7B}" presName="node" presStyleLbl="node1" presStyleIdx="1" presStyleCnt="3" custLinFactNeighborX="-214" custLinFactNeighborY="-14012">
        <dgm:presLayoutVars>
          <dgm:bulletEnabled val="1"/>
        </dgm:presLayoutVars>
      </dgm:prSet>
      <dgm:spPr/>
    </dgm:pt>
    <dgm:pt modelId="{850DB12E-60BF-4C5E-9C0E-0D6080F2F337}" type="pres">
      <dgm:prSet presAssocID="{C51D4C2F-E603-423D-A4CB-2D5852936ADB}" presName="sibTrans" presStyleLbl="sibTrans2D1" presStyleIdx="1" presStyleCnt="2"/>
      <dgm:spPr/>
    </dgm:pt>
    <dgm:pt modelId="{E266FE32-178A-4534-86FF-C5079A6BEC1F}" type="pres">
      <dgm:prSet presAssocID="{C51D4C2F-E603-423D-A4CB-2D5852936ADB}" presName="connectorText" presStyleLbl="sibTrans2D1" presStyleIdx="1" presStyleCnt="2"/>
      <dgm:spPr/>
    </dgm:pt>
    <dgm:pt modelId="{552D2632-2EF2-4319-889E-DDB966969FF5}" type="pres">
      <dgm:prSet presAssocID="{B68E6AC2-8B2D-49A5-AFEC-542C7CFD168D}" presName="node" presStyleLbl="node1" presStyleIdx="2" presStyleCnt="3" custLinFactNeighborX="150" custLinFactNeighborY="-12408">
        <dgm:presLayoutVars>
          <dgm:bulletEnabled val="1"/>
        </dgm:presLayoutVars>
      </dgm:prSet>
      <dgm:spPr/>
    </dgm:pt>
  </dgm:ptLst>
  <dgm:cxnLst>
    <dgm:cxn modelId="{E4257103-5CC5-42AA-B90F-18155EDD5A67}" type="presOf" srcId="{CA2B5BB3-935A-49FA-B97B-63F5A9DA2C4B}" destId="{5A82569A-6948-4EB5-91AB-9ADCE2011203}" srcOrd="1" destOrd="0" presId="urn:microsoft.com/office/officeart/2005/8/layout/process2"/>
    <dgm:cxn modelId="{F681AD04-BCEC-40B9-9BCF-845F03DFBCD6}" srcId="{34AAE16D-C813-4786-94C1-5AC5794DEB2F}" destId="{B68E6AC2-8B2D-49A5-AFEC-542C7CFD168D}" srcOrd="2" destOrd="0" parTransId="{4DCED20A-D0F4-4E79-B533-BA53BBCE7F5E}" sibTransId="{81017FA7-60E9-455A-8313-D78E9CEBD1FC}"/>
    <dgm:cxn modelId="{7621130C-3F68-4105-9490-A194CE968909}" type="presOf" srcId="{C51D4C2F-E603-423D-A4CB-2D5852936ADB}" destId="{E266FE32-178A-4534-86FF-C5079A6BEC1F}" srcOrd="1" destOrd="0" presId="urn:microsoft.com/office/officeart/2005/8/layout/process2"/>
    <dgm:cxn modelId="{350EAF60-03F6-455F-8220-F3AFC9FB3D21}" type="presOf" srcId="{C51D4C2F-E603-423D-A4CB-2D5852936ADB}" destId="{850DB12E-60BF-4C5E-9C0E-0D6080F2F337}" srcOrd="0" destOrd="0" presId="urn:microsoft.com/office/officeart/2005/8/layout/process2"/>
    <dgm:cxn modelId="{1074BC62-A349-48A3-9C33-0D13B070AF72}" type="presOf" srcId="{B68E6AC2-8B2D-49A5-AFEC-542C7CFD168D}" destId="{552D2632-2EF2-4319-889E-DDB966969FF5}" srcOrd="0" destOrd="0" presId="urn:microsoft.com/office/officeart/2005/8/layout/process2"/>
    <dgm:cxn modelId="{978CDF59-822A-4337-96B3-5B74F9B7B9D2}" srcId="{34AAE16D-C813-4786-94C1-5AC5794DEB2F}" destId="{B26EE5ED-10A3-4FBF-9330-63E5010069ED}" srcOrd="0" destOrd="0" parTransId="{3FC608A4-85C3-45AF-B759-6A36203E1E47}" sibTransId="{CA2B5BB3-935A-49FA-B97B-63F5A9DA2C4B}"/>
    <dgm:cxn modelId="{A280967A-B64A-47EB-ACC2-0906FF775595}" type="presOf" srcId="{B26EE5ED-10A3-4FBF-9330-63E5010069ED}" destId="{AA2908BE-3CA4-47B5-9F7E-E1902AEBBAF1}" srcOrd="0" destOrd="0" presId="urn:microsoft.com/office/officeart/2005/8/layout/process2"/>
    <dgm:cxn modelId="{1A0B7596-8C41-435C-8DEB-411C47D73BC4}" type="presOf" srcId="{CA2B5BB3-935A-49FA-B97B-63F5A9DA2C4B}" destId="{6532AF51-A3A4-47A0-BE0A-5D71DC523964}" srcOrd="0" destOrd="0" presId="urn:microsoft.com/office/officeart/2005/8/layout/process2"/>
    <dgm:cxn modelId="{6D60709E-EE21-42DF-814D-4F1034495F42}" type="presOf" srcId="{59CF82F9-01C0-4F85-A3AE-54E5460B1C7B}" destId="{66F13394-EB14-46CB-B4D6-59AA3D437EA0}" srcOrd="0" destOrd="0" presId="urn:microsoft.com/office/officeart/2005/8/layout/process2"/>
    <dgm:cxn modelId="{80306AA7-1805-4E0C-9AFA-2AFC2F15ACB7}" type="presOf" srcId="{34AAE16D-C813-4786-94C1-5AC5794DEB2F}" destId="{CE6933BA-8EF2-4DEB-BA82-A080DE174B0B}" srcOrd="0" destOrd="0" presId="urn:microsoft.com/office/officeart/2005/8/layout/process2"/>
    <dgm:cxn modelId="{172B1ACC-1C48-4DA7-9DA4-E761A2E9C173}" srcId="{34AAE16D-C813-4786-94C1-5AC5794DEB2F}" destId="{59CF82F9-01C0-4F85-A3AE-54E5460B1C7B}" srcOrd="1" destOrd="0" parTransId="{7CC23C8F-DBA8-4B1E-A70C-6D723B37FE74}" sibTransId="{C51D4C2F-E603-423D-A4CB-2D5852936ADB}"/>
    <dgm:cxn modelId="{8CB77451-1C35-4636-91AB-457D6B4CAA6B}" type="presParOf" srcId="{CE6933BA-8EF2-4DEB-BA82-A080DE174B0B}" destId="{AA2908BE-3CA4-47B5-9F7E-E1902AEBBAF1}" srcOrd="0" destOrd="0" presId="urn:microsoft.com/office/officeart/2005/8/layout/process2"/>
    <dgm:cxn modelId="{77D12F19-62A2-4388-A722-534C3701498E}" type="presParOf" srcId="{CE6933BA-8EF2-4DEB-BA82-A080DE174B0B}" destId="{6532AF51-A3A4-47A0-BE0A-5D71DC523964}" srcOrd="1" destOrd="0" presId="urn:microsoft.com/office/officeart/2005/8/layout/process2"/>
    <dgm:cxn modelId="{77D430C9-CF1C-4B63-A4C3-B414D1BB9E32}" type="presParOf" srcId="{6532AF51-A3A4-47A0-BE0A-5D71DC523964}" destId="{5A82569A-6948-4EB5-91AB-9ADCE2011203}" srcOrd="0" destOrd="0" presId="urn:microsoft.com/office/officeart/2005/8/layout/process2"/>
    <dgm:cxn modelId="{33E2258B-CF84-435B-8C3D-77FFE9AF5562}" type="presParOf" srcId="{CE6933BA-8EF2-4DEB-BA82-A080DE174B0B}" destId="{66F13394-EB14-46CB-B4D6-59AA3D437EA0}" srcOrd="2" destOrd="0" presId="urn:microsoft.com/office/officeart/2005/8/layout/process2"/>
    <dgm:cxn modelId="{ECD2A57B-CE16-4356-A12F-389A622592D4}" type="presParOf" srcId="{CE6933BA-8EF2-4DEB-BA82-A080DE174B0B}" destId="{850DB12E-60BF-4C5E-9C0E-0D6080F2F337}" srcOrd="3" destOrd="0" presId="urn:microsoft.com/office/officeart/2005/8/layout/process2"/>
    <dgm:cxn modelId="{39B667AB-CBB9-4446-B1A1-D34B39FCDE77}" type="presParOf" srcId="{850DB12E-60BF-4C5E-9C0E-0D6080F2F337}" destId="{E266FE32-178A-4534-86FF-C5079A6BEC1F}" srcOrd="0" destOrd="0" presId="urn:microsoft.com/office/officeart/2005/8/layout/process2"/>
    <dgm:cxn modelId="{F5F7B3BC-B6BA-4C39-8DA0-F9AC8EA67ADD}" type="presParOf" srcId="{CE6933BA-8EF2-4DEB-BA82-A080DE174B0B}" destId="{552D2632-2EF2-4319-889E-DDB966969F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908BE-3CA4-47B5-9F7E-E1902AEBBAF1}">
      <dsp:nvSpPr>
        <dsp:cNvPr id="0" name=""/>
        <dsp:cNvSpPr/>
      </dsp:nvSpPr>
      <dsp:spPr>
        <a:xfrm>
          <a:off x="1463040" y="0"/>
          <a:ext cx="1645919" cy="9143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Programming</a:t>
          </a:r>
          <a:r>
            <a:rPr lang="en-US" sz="1800" kern="1200" baseline="0" dirty="0"/>
            <a:t> code</a:t>
          </a:r>
          <a:endParaRPr lang="en-US" sz="1800" kern="1200" dirty="0"/>
        </a:p>
      </dsp:txBody>
      <dsp:txXfrm>
        <a:off x="1489822" y="26782"/>
        <a:ext cx="1592355" cy="860835"/>
      </dsp:txXfrm>
    </dsp:sp>
    <dsp:sp modelId="{6532AF51-A3A4-47A0-BE0A-5D71DC523964}">
      <dsp:nvSpPr>
        <dsp:cNvPr id="0" name=""/>
        <dsp:cNvSpPr/>
      </dsp:nvSpPr>
      <dsp:spPr>
        <a:xfrm rot="5409261">
          <a:off x="2136811" y="905228"/>
          <a:ext cx="294853" cy="411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2160913" y="963541"/>
        <a:ext cx="246887" cy="206397"/>
      </dsp:txXfrm>
    </dsp:sp>
    <dsp:sp modelId="{66F13394-EB14-46CB-B4D6-59AA3D437EA0}">
      <dsp:nvSpPr>
        <dsp:cNvPr id="0" name=""/>
        <dsp:cNvSpPr/>
      </dsp:nvSpPr>
      <dsp:spPr>
        <a:xfrm>
          <a:off x="1459517" y="1307537"/>
          <a:ext cx="1645919" cy="9143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Performing Ns3</a:t>
          </a:r>
          <a:r>
            <a:rPr lang="en-US" sz="1800" kern="1200" baseline="0" dirty="0"/>
            <a:t> Simulation</a:t>
          </a:r>
          <a:endParaRPr lang="en-US" sz="1800" kern="1200" dirty="0"/>
        </a:p>
      </dsp:txBody>
      <dsp:txXfrm>
        <a:off x="1486299" y="1334319"/>
        <a:ext cx="1592355" cy="860835"/>
      </dsp:txXfrm>
    </dsp:sp>
    <dsp:sp modelId="{850DB12E-60BF-4C5E-9C0E-0D6080F2F337}">
      <dsp:nvSpPr>
        <dsp:cNvPr id="0" name=""/>
        <dsp:cNvSpPr/>
      </dsp:nvSpPr>
      <dsp:spPr>
        <a:xfrm rot="5385064">
          <a:off x="2111271" y="2248463"/>
          <a:ext cx="348403" cy="4114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2161802" y="2280001"/>
        <a:ext cx="246887" cy="243882"/>
      </dsp:txXfrm>
    </dsp:sp>
    <dsp:sp modelId="{552D2632-2EF2-4319-889E-DDB966969FF5}">
      <dsp:nvSpPr>
        <dsp:cNvPr id="0" name=""/>
        <dsp:cNvSpPr/>
      </dsp:nvSpPr>
      <dsp:spPr>
        <a:xfrm>
          <a:off x="1465508" y="2686470"/>
          <a:ext cx="1645919" cy="91439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the simulation results </a:t>
          </a:r>
        </a:p>
      </dsp:txBody>
      <dsp:txXfrm>
        <a:off x="1492290" y="2713252"/>
        <a:ext cx="1592355" cy="86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BEA31-E25E-4B91-8013-136AB7722DD0}" type="datetimeFigureOut"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49F8-67DB-41E5-A83A-A2F0AD19AF2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dc5d47f8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1edc5d47f8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52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3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2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3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5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c5d47f8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1edc5d47f8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c5d47f83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g1edc5d47f83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67" y="-18542"/>
            <a:ext cx="12050267" cy="615553"/>
          </a:xfrm>
        </p:spPr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67" y="-18542"/>
            <a:ext cx="12050267" cy="615553"/>
          </a:xfrm>
        </p:spPr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1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67" y="-18542"/>
            <a:ext cx="12050267" cy="615553"/>
          </a:xfrm>
        </p:spPr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0867" y="-18543"/>
            <a:ext cx="1205026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155245" y="2081532"/>
            <a:ext cx="118815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1219170" lvl="1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828754" lvl="2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2438339" lvl="3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3047924" lvl="4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0867" y="-18543"/>
            <a:ext cx="1205026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914400" y="2125981"/>
            <a:ext cx="1036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0867" y="-18543"/>
            <a:ext cx="12050267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1219170" lvl="1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828754" lvl="2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2438339" lvl="3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3047924" lvl="4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609585" lvl="0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1219170" lvl="1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828754" lvl="2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2438339" lvl="3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3047924" lvl="4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3657509" lvl="5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4267093" lvl="6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4876678" lvl="7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5486263" lvl="8" indent="-30479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2" r:id="rId5"/>
    <p:sldLayoutId id="2147483677" r:id="rId6"/>
    <p:sldLayoutId id="2147483678" r:id="rId7"/>
    <p:sldLayoutId id="2147483679" r:id="rId8"/>
    <p:sldLayoutId id="2147483681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67" y="-18542"/>
            <a:ext cx="1205026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245" y="2081531"/>
            <a:ext cx="118815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5" y="6464681"/>
            <a:ext cx="153671" cy="46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dirty="0"/>
              <a:pPr marL="3809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4" r:id="rId4"/>
    <p:sldLayoutId id="21474836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0867" y="-18543"/>
            <a:ext cx="120502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55245" y="2081532"/>
            <a:ext cx="118815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/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146535" y="6464681"/>
            <a:ext cx="153669" cy="57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3866" marR="0" lvl="0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3866" marR="0" lvl="1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866" marR="0" lvl="2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3866" marR="0" lvl="3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866" marR="0" lvl="4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866" marR="0" lvl="5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866" marR="0" lvl="6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866" marR="0" lvl="7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866" marR="0" lvl="8" indent="0" algn="l" rtl="0">
              <a:lnSpc>
                <a:spcPct val="103333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3866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33866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ing.clickup.com/clip/p/t9002150960/e2be59e8-0a39-41a5-a457-78edd05c83dd/screen-recording-2023-07-11-16%3A17.web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haring.clickup.com/clip/p/t37257552/69f6ec56-deec-4b11-a736-de3b9e16a1e1/screen-recording-2023-06-28-11%3A45.web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haring.clickup.com/clip/p/t37257552/e0c7d75f-bbf6-4ea6-b9e2-d5983413bcf2/screen-recording-2023-06-28-11%3A41.web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loom.com/share/96e9b3c28f914b1ea94a52f736899bb5?sid=82adcbc1-abcb-488d-bb31-1f4a81c91738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5BCF39-7C4E-4119-72CA-EF362EE40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666" r="13556" b="-1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6F73A9-3B30-9B22-DC32-7F7C180BB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0760"/>
            <a:ext cx="9144000" cy="1028591"/>
          </a:xfrm>
        </p:spPr>
        <p:txBody>
          <a:bodyPr>
            <a:noAutofit/>
          </a:bodyPr>
          <a:lstStyle/>
          <a:p>
            <a:r>
              <a:rPr lang="en-US" sz="4000" b="1" dirty="0"/>
              <a:t>Simulation of a NS3 framework towards a 5G Complete Network Platform </a:t>
            </a:r>
            <a:endParaRPr lang="en-US" sz="4000" b="1" dirty="0">
              <a:latin typeface="Calibri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3C20-CAEE-3D6B-9B01-CAD4C187F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18748"/>
            <a:ext cx="9144000" cy="23775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b="1" dirty="0">
                <a:cs typeface="Calibri"/>
              </a:rPr>
              <a:t>SRIP – 2023</a:t>
            </a:r>
            <a:endParaRPr lang="en-US" dirty="0">
              <a:cs typeface="Calibri" panose="020F0502020204030204"/>
            </a:endParaRPr>
          </a:p>
          <a:p>
            <a:r>
              <a:rPr lang="en-US" sz="2500" b="1" dirty="0">
                <a:solidFill>
                  <a:srgbClr val="FFFFFF"/>
                </a:solidFill>
                <a:cs typeface="Calibri"/>
              </a:rPr>
              <a:t>Presentation by: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Sai Raghavi . T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Sem -7,B.E ,ECE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Amrita Vishwa Vidyapeetham</a:t>
            </a:r>
          </a:p>
          <a:p>
            <a:r>
              <a:rPr lang="en-US" sz="2500" b="1" dirty="0">
                <a:solidFill>
                  <a:srgbClr val="FFFFFF"/>
                </a:solidFill>
                <a:cs typeface="Calibri"/>
              </a:rPr>
              <a:t>Mentors: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Jyostna Bapat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Dibakar Das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Shyam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F8FC881-91BD-1FB8-291B-AAE069F1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0" y="5373509"/>
            <a:ext cx="4040981" cy="13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11146535" y="6464680"/>
            <a:ext cx="153669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GB" dirty="0"/>
              <a:pPr/>
              <a:t>10</a:t>
            </a:fld>
            <a:endParaRPr dirty="0"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2233040" y="2326387"/>
            <a:ext cx="10496841" cy="198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33" rIns="0" bIns="0" anchor="t" anchorCtr="0">
            <a:spAutoFit/>
          </a:bodyPr>
          <a:lstStyle/>
          <a:p>
            <a:pPr marL="16933"/>
            <a:r>
              <a:rPr lang="en-GB" sz="12800" dirty="0">
                <a:solidFill>
                  <a:srgbClr val="000000"/>
                </a:solidFill>
              </a:rPr>
              <a:t>Thank You!</a:t>
            </a:r>
            <a:endParaRPr sz="12800" dirty="0"/>
          </a:p>
        </p:txBody>
      </p:sp>
    </p:spTree>
    <p:extLst>
      <p:ext uri="{BB962C8B-B14F-4D97-AF65-F5344CB8AC3E}">
        <p14:creationId xmlns:p14="http://schemas.microsoft.com/office/powerpoint/2010/main" val="104420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1171935" y="6426504"/>
            <a:ext cx="102869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933"/>
            <a:r>
              <a:rPr lang="en-GB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0" y="1"/>
            <a:ext cx="12192000" cy="985265"/>
            <a:chOff x="0" y="0"/>
            <a:chExt cx="12192000" cy="985265"/>
          </a:xfrm>
        </p:grpSpPr>
        <p:pic>
          <p:nvPicPr>
            <p:cNvPr id="119" name="Google Shape;11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91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5881878" cy="9852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/>
        </p:nvSpPr>
        <p:spPr>
          <a:xfrm>
            <a:off x="78739" y="1"/>
            <a:ext cx="5472431" cy="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/>
          <a:p>
            <a:pPr marL="16933"/>
            <a:r>
              <a:rPr lang="en-GB" sz="4000" b="1" dirty="0">
                <a:latin typeface="Calibri"/>
                <a:ea typeface="Calibri"/>
                <a:cs typeface="Calibri"/>
                <a:sym typeface="Calibri"/>
              </a:rPr>
              <a:t>Motivation &amp; Background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9881616" y="1"/>
            <a:ext cx="2310765" cy="688975"/>
          </a:xfrm>
          <a:custGeom>
            <a:avLst/>
            <a:gdLst/>
            <a:ahLst/>
            <a:cxnLst/>
            <a:rect l="l" t="t" r="r" b="b"/>
            <a:pathLst>
              <a:path w="2310765" h="688975" extrusionOk="0">
                <a:moveTo>
                  <a:pt x="0" y="688848"/>
                </a:moveTo>
                <a:lnTo>
                  <a:pt x="2310383" y="688848"/>
                </a:lnTo>
                <a:lnTo>
                  <a:pt x="2310383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67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-571" y="64802"/>
            <a:ext cx="12050267" cy="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/>
          <a:p>
            <a:pPr marL="10024283"/>
            <a:r>
              <a:rPr lang="en-GB" dirty="0"/>
              <a:t>Overview</a:t>
            </a: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03DD6-4F40-37B8-6083-3E695B5A2D7E}"/>
              </a:ext>
            </a:extLst>
          </p:cNvPr>
          <p:cNvSpPr txBox="1"/>
          <p:nvPr/>
        </p:nvSpPr>
        <p:spPr>
          <a:xfrm>
            <a:off x="4406468" y="6163199"/>
            <a:ext cx="514334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  <a:latin typeface="Times New Roman"/>
              </a:rPr>
              <a:t>Demand for 5G Network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8CC3B332-477D-EDE5-F3F8-DEF4D006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806" y="5978107"/>
            <a:ext cx="563833" cy="5664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17A906-8C0E-22FA-6669-34E2D6409E15}"/>
              </a:ext>
            </a:extLst>
          </p:cNvPr>
          <p:cNvSpPr txBox="1"/>
          <p:nvPr/>
        </p:nvSpPr>
        <p:spPr>
          <a:xfrm>
            <a:off x="3254527" y="797567"/>
            <a:ext cx="4933592" cy="451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Times New Roman"/>
              </a:rPr>
              <a:t>Network-Connecting the India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B1616-22BA-CBA9-324E-8BD7A8FAEE88}"/>
              </a:ext>
            </a:extLst>
          </p:cNvPr>
          <p:cNvSpPr txBox="1"/>
          <p:nvPr/>
        </p:nvSpPr>
        <p:spPr>
          <a:xfrm>
            <a:off x="9411035" y="6947363"/>
            <a:ext cx="2548603" cy="284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Times New Roman"/>
              </a:rPr>
              <a:t>Source: google image</a:t>
            </a:r>
            <a:endParaRPr lang="en-US" sz="1050" dirty="0">
              <a:latin typeface="Times New Roman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371DD-5319-0654-F8D6-FA08D7F9A1C7}"/>
              </a:ext>
            </a:extLst>
          </p:cNvPr>
          <p:cNvSpPr txBox="1"/>
          <p:nvPr/>
        </p:nvSpPr>
        <p:spPr>
          <a:xfrm>
            <a:off x="1142219" y="6264334"/>
            <a:ext cx="3597440" cy="287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Times New Roman"/>
              </a:rPr>
              <a:t>Source: https://www.cioandleader.com/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9C189-4E8D-FE75-EB7B-CA5EF2959D38}"/>
              </a:ext>
            </a:extLst>
          </p:cNvPr>
          <p:cNvSpPr txBox="1"/>
          <p:nvPr/>
        </p:nvSpPr>
        <p:spPr>
          <a:xfrm>
            <a:off x="260467" y="3824518"/>
            <a:ext cx="333374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chemeClr val="bg2"/>
                </a:solidFill>
                <a:latin typeface="Times New Roman"/>
                <a:cs typeface="Arial"/>
              </a:rPr>
              <a:t>    Global Internet Users</a:t>
            </a:r>
          </a:p>
        </p:txBody>
      </p:sp>
      <p:pic>
        <p:nvPicPr>
          <p:cNvPr id="1026" name="Picture 2" descr="Premium Vector | India communication network map vector low poly image of a  global map with lights in the form of cities">
            <a:extLst>
              <a:ext uri="{FF2B5EF4-FFF2-40B4-BE49-F238E27FC236}">
                <a16:creationId xmlns:a16="http://schemas.microsoft.com/office/drawing/2014/main" id="{5250FE38-A9E4-6110-7BE4-04CA67FB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06" y="1226992"/>
            <a:ext cx="4363687" cy="43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vernment mulling long-term measures to boost health of stressed telecom  sector, ET Government">
            <a:extLst>
              <a:ext uri="{FF2B5EF4-FFF2-40B4-BE49-F238E27FC236}">
                <a16:creationId xmlns:a16="http://schemas.microsoft.com/office/drawing/2014/main" id="{AABA3121-EFA8-B4A8-A158-8C6BC7BD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1" y="2072225"/>
            <a:ext cx="2018443" cy="17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35C93A-158D-0D0A-CD71-A23709B27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/>
          <a:stretch/>
        </p:blipFill>
        <p:spPr bwMode="auto">
          <a:xfrm>
            <a:off x="201504" y="4223475"/>
            <a:ext cx="3514263" cy="195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Earth globe: Asia and Australia with solid fill">
            <a:extLst>
              <a:ext uri="{FF2B5EF4-FFF2-40B4-BE49-F238E27FC236}">
                <a16:creationId xmlns:a16="http://schemas.microsoft.com/office/drawing/2014/main" id="{061DE1C0-5B78-6BC6-6E8F-CD3BA850BB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435" y="1624086"/>
            <a:ext cx="646584" cy="646584"/>
          </a:xfrm>
          <a:prstGeom prst="rect">
            <a:avLst/>
          </a:prstGeom>
        </p:spPr>
      </p:pic>
      <p:pic>
        <p:nvPicPr>
          <p:cNvPr id="19" name="Graphic 18" descr="Internet outline">
            <a:extLst>
              <a:ext uri="{FF2B5EF4-FFF2-40B4-BE49-F238E27FC236}">
                <a16:creationId xmlns:a16="http://schemas.microsoft.com/office/drawing/2014/main" id="{CE90A8A6-B3C7-B040-4A38-1730D98542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240" y="835857"/>
            <a:ext cx="708362" cy="665562"/>
          </a:xfrm>
          <a:prstGeom prst="rect">
            <a:avLst/>
          </a:prstGeom>
        </p:spPr>
      </p:pic>
      <p:pic>
        <p:nvPicPr>
          <p:cNvPr id="20" name="Graphic 19" descr="Internet outline">
            <a:extLst>
              <a:ext uri="{FF2B5EF4-FFF2-40B4-BE49-F238E27FC236}">
                <a16:creationId xmlns:a16="http://schemas.microsoft.com/office/drawing/2014/main" id="{D8AD9C47-E84D-9E37-F293-B934778A9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926" y="811792"/>
            <a:ext cx="708362" cy="708362"/>
          </a:xfrm>
          <a:prstGeom prst="rect">
            <a:avLst/>
          </a:prstGeom>
        </p:spPr>
      </p:pic>
      <p:pic>
        <p:nvPicPr>
          <p:cNvPr id="21" name="Graphic 20" descr="Internet outline">
            <a:extLst>
              <a:ext uri="{FF2B5EF4-FFF2-40B4-BE49-F238E27FC236}">
                <a16:creationId xmlns:a16="http://schemas.microsoft.com/office/drawing/2014/main" id="{D66182AA-DC87-0621-BDE3-2B8419D674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4273" y="799535"/>
            <a:ext cx="708362" cy="70836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475888-D445-2D67-4AF2-F72F7D5B7EAC}"/>
              </a:ext>
            </a:extLst>
          </p:cNvPr>
          <p:cNvCxnSpPr>
            <a:cxnSpLocks/>
          </p:cNvCxnSpPr>
          <p:nvPr/>
        </p:nvCxnSpPr>
        <p:spPr>
          <a:xfrm>
            <a:off x="260467" y="1310403"/>
            <a:ext cx="894427" cy="53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DF8919-E653-1589-C08C-CA3170CFCC57}"/>
              </a:ext>
            </a:extLst>
          </p:cNvPr>
          <p:cNvCxnSpPr>
            <a:cxnSpLocks/>
          </p:cNvCxnSpPr>
          <p:nvPr/>
        </p:nvCxnSpPr>
        <p:spPr>
          <a:xfrm>
            <a:off x="1315911" y="1316051"/>
            <a:ext cx="7482" cy="3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2213B2-5A5A-2367-DBF6-EF6C2BD2BE08}"/>
              </a:ext>
            </a:extLst>
          </p:cNvPr>
          <p:cNvCxnSpPr>
            <a:cxnSpLocks/>
          </p:cNvCxnSpPr>
          <p:nvPr/>
        </p:nvCxnSpPr>
        <p:spPr>
          <a:xfrm flipH="1">
            <a:off x="1522226" y="1333408"/>
            <a:ext cx="956642" cy="42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9EA8D2-DB4E-A320-3A0D-9B7B60F92750}"/>
              </a:ext>
            </a:extLst>
          </p:cNvPr>
          <p:cNvSpPr txBox="1"/>
          <p:nvPr/>
        </p:nvSpPr>
        <p:spPr>
          <a:xfrm>
            <a:off x="8132675" y="917910"/>
            <a:ext cx="62842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2"/>
                </a:solidFill>
                <a:latin typeface="Times New Roman"/>
                <a:cs typeface="Arial"/>
              </a:rPr>
              <a:t>Evolution of Mobile Network</a:t>
            </a:r>
            <a:endParaRPr lang="en-IN" sz="2100" dirty="0"/>
          </a:p>
        </p:txBody>
      </p:sp>
      <p:pic>
        <p:nvPicPr>
          <p:cNvPr id="10" name="Picture 2" descr="1G-2G-3G-4G-5G">
            <a:extLst>
              <a:ext uri="{FF2B5EF4-FFF2-40B4-BE49-F238E27FC236}">
                <a16:creationId xmlns:a16="http://schemas.microsoft.com/office/drawing/2014/main" id="{02501FAC-9B7D-4118-F949-B10DE649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707" y="1452517"/>
            <a:ext cx="3772076" cy="2124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18D4C-5D27-3614-3D5B-E5C9A034CD2E}"/>
              </a:ext>
            </a:extLst>
          </p:cNvPr>
          <p:cNvSpPr txBox="1"/>
          <p:nvPr/>
        </p:nvSpPr>
        <p:spPr>
          <a:xfrm>
            <a:off x="9600891" y="3589907"/>
            <a:ext cx="73991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/>
              </a:rPr>
              <a:t>Source: https://www.googleimage.co/m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D35957-D173-3FEF-914A-0FAE370B6B24}"/>
              </a:ext>
            </a:extLst>
          </p:cNvPr>
          <p:cNvSpPr/>
          <p:nvPr/>
        </p:nvSpPr>
        <p:spPr>
          <a:xfrm>
            <a:off x="3254527" y="4376133"/>
            <a:ext cx="5784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6" name="Picture 6" descr="5G speed">
            <a:extLst>
              <a:ext uri="{FF2B5EF4-FFF2-40B4-BE49-F238E27FC236}">
                <a16:creationId xmlns:a16="http://schemas.microsoft.com/office/drawing/2014/main" id="{5C264985-FA45-2743-EBEA-10F66667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83" y="4849109"/>
            <a:ext cx="3772077" cy="1721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192AA46-DB25-0F82-D7FE-0616CF195433}"/>
              </a:ext>
            </a:extLst>
          </p:cNvPr>
          <p:cNvSpPr txBox="1"/>
          <p:nvPr/>
        </p:nvSpPr>
        <p:spPr>
          <a:xfrm>
            <a:off x="8017293" y="4174886"/>
            <a:ext cx="860749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2"/>
                </a:solidFill>
                <a:latin typeface="Times New Roman"/>
                <a:cs typeface="Arial"/>
              </a:rPr>
              <a:t>Limitations of Previous Networks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7101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2000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>
            <a:spLocks noGrp="1"/>
          </p:cNvSpPr>
          <p:nvPr>
            <p:ph type="sldNum" sz="quarter" idx="7"/>
          </p:nvPr>
        </p:nvSpPr>
        <p:spPr>
          <a:xfrm>
            <a:off x="14862047" y="8619575"/>
            <a:ext cx="204895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866">
              <a:lnSpc>
                <a:spcPct val="103333"/>
              </a:lnSpc>
            </a:pPr>
            <a:fld id="{00000000-1234-1234-1234-123412341234}" type="slidenum">
              <a:rPr lang="en-GB"/>
              <a:pPr marL="33866">
                <a:lnSpc>
                  <a:spcPct val="103333"/>
                </a:lnSpc>
              </a:pPr>
              <a:t>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4FBF-4767-E2ED-0B0E-90C3BE3EAB91}"/>
              </a:ext>
            </a:extLst>
          </p:cNvPr>
          <p:cNvSpPr txBox="1"/>
          <p:nvPr/>
        </p:nvSpPr>
        <p:spPr>
          <a:xfrm>
            <a:off x="-3347" y="-61420"/>
            <a:ext cx="779148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202B08"/>
                </a:solidFill>
                <a:cs typeface="Calibri"/>
              </a:rPr>
              <a:t>What is 5G?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B25C3-25E8-11BC-A8BD-5EFA7F979AAC}"/>
              </a:ext>
            </a:extLst>
          </p:cNvPr>
          <p:cNvSpPr txBox="1"/>
          <p:nvPr/>
        </p:nvSpPr>
        <p:spPr>
          <a:xfrm>
            <a:off x="2733930" y="1009435"/>
            <a:ext cx="78997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-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Connectivity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5C27-AFCB-C1D1-EB41-B1B157B87DE5}"/>
              </a:ext>
            </a:extLst>
          </p:cNvPr>
          <p:cNvSpPr txBox="1"/>
          <p:nvPr/>
        </p:nvSpPr>
        <p:spPr>
          <a:xfrm>
            <a:off x="5032414" y="5967371"/>
            <a:ext cx="36760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cs typeface="Calibri"/>
              </a:rPr>
              <a:t>Source: Google Image</a:t>
            </a:r>
          </a:p>
        </p:txBody>
      </p:sp>
      <p:sp>
        <p:nvSpPr>
          <p:cNvPr id="12" name="Google Shape;132;p20">
            <a:extLst>
              <a:ext uri="{FF2B5EF4-FFF2-40B4-BE49-F238E27FC236}">
                <a16:creationId xmlns:a16="http://schemas.microsoft.com/office/drawing/2014/main" id="{C20A1EFF-9266-01C2-A448-A0CDD7599876}"/>
              </a:ext>
            </a:extLst>
          </p:cNvPr>
          <p:cNvSpPr/>
          <p:nvPr/>
        </p:nvSpPr>
        <p:spPr>
          <a:xfrm>
            <a:off x="9881616" y="1"/>
            <a:ext cx="2310765" cy="688975"/>
          </a:xfrm>
          <a:custGeom>
            <a:avLst/>
            <a:gdLst/>
            <a:ahLst/>
            <a:cxnLst/>
            <a:rect l="l" t="t" r="r" b="b"/>
            <a:pathLst>
              <a:path w="2310765" h="688975" extrusionOk="0">
                <a:moveTo>
                  <a:pt x="0" y="688848"/>
                </a:moveTo>
                <a:lnTo>
                  <a:pt x="2310383" y="688848"/>
                </a:lnTo>
                <a:lnTo>
                  <a:pt x="2310383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cs typeface="Calibri"/>
              </a:rPr>
              <a:t>Intro</a:t>
            </a:r>
            <a:endParaRPr lang="en-US" dirty="0"/>
          </a:p>
        </p:txBody>
      </p:sp>
      <p:sp>
        <p:nvSpPr>
          <p:cNvPr id="10" name="Google Shape;114;p20">
            <a:extLst>
              <a:ext uri="{FF2B5EF4-FFF2-40B4-BE49-F238E27FC236}">
                <a16:creationId xmlns:a16="http://schemas.microsoft.com/office/drawing/2014/main" id="{B4B01050-AC0E-249A-A5B9-FBF3D977F858}"/>
              </a:ext>
            </a:extLst>
          </p:cNvPr>
          <p:cNvSpPr txBox="1"/>
          <p:nvPr/>
        </p:nvSpPr>
        <p:spPr>
          <a:xfrm>
            <a:off x="11171935" y="6426504"/>
            <a:ext cx="102869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510"/>
            <a:r>
              <a:rPr lang="en-GB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7490B-0C3E-B44E-257F-9EAED3C901B7}"/>
              </a:ext>
            </a:extLst>
          </p:cNvPr>
          <p:cNvSpPr txBox="1"/>
          <p:nvPr/>
        </p:nvSpPr>
        <p:spPr>
          <a:xfrm>
            <a:off x="749948" y="2572767"/>
            <a:ext cx="357362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endParaRPr lang="en-IN" sz="21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Data Speeds</a:t>
            </a: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Device Connectivity</a:t>
            </a: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Capacity</a:t>
            </a:r>
          </a:p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</a:t>
            </a:r>
            <a:endParaRPr lang="en-IN" sz="2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What is 5G? Discover Qualcomm’s 5G rollout timing.">
            <a:extLst>
              <a:ext uri="{FF2B5EF4-FFF2-40B4-BE49-F238E27FC236}">
                <a16:creationId xmlns:a16="http://schemas.microsoft.com/office/drawing/2014/main" id="{4B85279C-78A0-6103-B6B6-66474E6F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30" y="1870826"/>
            <a:ext cx="3977739" cy="3977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1F7B4-5719-DAAF-0C72-36E4E1D24A47}"/>
              </a:ext>
            </a:extLst>
          </p:cNvPr>
          <p:cNvSpPr txBox="1"/>
          <p:nvPr/>
        </p:nvSpPr>
        <p:spPr>
          <a:xfrm>
            <a:off x="8815097" y="2449544"/>
            <a:ext cx="76277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7DA81-AE36-B6DA-DE2A-9F7542E15958}"/>
              </a:ext>
            </a:extLst>
          </p:cNvPr>
          <p:cNvSpPr txBox="1"/>
          <p:nvPr/>
        </p:nvSpPr>
        <p:spPr>
          <a:xfrm>
            <a:off x="8708468" y="2953955"/>
            <a:ext cx="8360228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cities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healthcare</a:t>
            </a: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immersive virtual reality (VR)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(AR)</a:t>
            </a: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 </a:t>
            </a:r>
          </a:p>
          <a:p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mobile services.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48A7-BA04-DFF1-6136-C48F0023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44EE94CE-45F0-AE1A-1A75-0F1EDCFE14AD}"/>
              </a:ext>
            </a:extLst>
          </p:cNvPr>
          <p:cNvGrpSpPr/>
          <p:nvPr/>
        </p:nvGrpSpPr>
        <p:grpSpPr>
          <a:xfrm>
            <a:off x="71957" y="1750459"/>
            <a:ext cx="5106666" cy="4917507"/>
            <a:chOff x="71627" y="1833372"/>
            <a:chExt cx="4640961" cy="443064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77CDBA1E-9EA2-5C98-2655-3C787E90A9FA}"/>
                </a:ext>
              </a:extLst>
            </p:cNvPr>
            <p:cNvSpPr/>
            <p:nvPr/>
          </p:nvSpPr>
          <p:spPr>
            <a:xfrm>
              <a:off x="733044" y="1833372"/>
              <a:ext cx="3048000" cy="3048000"/>
            </a:xfrm>
            <a:custGeom>
              <a:avLst/>
              <a:gdLst/>
              <a:ahLst/>
              <a:cxnLst/>
              <a:rect l="l" t="t" r="r" b="b"/>
              <a:pathLst>
                <a:path w="3048000" h="3048000">
                  <a:moveTo>
                    <a:pt x="1524000" y="0"/>
                  </a:moveTo>
                  <a:lnTo>
                    <a:pt x="1475624" y="753"/>
                  </a:lnTo>
                  <a:lnTo>
                    <a:pt x="1427625" y="2998"/>
                  </a:lnTo>
                  <a:lnTo>
                    <a:pt x="1380024" y="6713"/>
                  </a:lnTo>
                  <a:lnTo>
                    <a:pt x="1332843" y="11874"/>
                  </a:lnTo>
                  <a:lnTo>
                    <a:pt x="1286104" y="18461"/>
                  </a:lnTo>
                  <a:lnTo>
                    <a:pt x="1239831" y="26450"/>
                  </a:lnTo>
                  <a:lnTo>
                    <a:pt x="1194045" y="35820"/>
                  </a:lnTo>
                  <a:lnTo>
                    <a:pt x="1148768" y="46547"/>
                  </a:lnTo>
                  <a:lnTo>
                    <a:pt x="1104024" y="58610"/>
                  </a:lnTo>
                  <a:lnTo>
                    <a:pt x="1059834" y="71986"/>
                  </a:lnTo>
                  <a:lnTo>
                    <a:pt x="1016220" y="86653"/>
                  </a:lnTo>
                  <a:lnTo>
                    <a:pt x="973206" y="102589"/>
                  </a:lnTo>
                  <a:lnTo>
                    <a:pt x="930812" y="119770"/>
                  </a:lnTo>
                  <a:lnTo>
                    <a:pt x="889062" y="138176"/>
                  </a:lnTo>
                  <a:lnTo>
                    <a:pt x="847979" y="157784"/>
                  </a:lnTo>
                  <a:lnTo>
                    <a:pt x="807583" y="178570"/>
                  </a:lnTo>
                  <a:lnTo>
                    <a:pt x="767898" y="200514"/>
                  </a:lnTo>
                  <a:lnTo>
                    <a:pt x="728945" y="223593"/>
                  </a:lnTo>
                  <a:lnTo>
                    <a:pt x="690748" y="247783"/>
                  </a:lnTo>
                  <a:lnTo>
                    <a:pt x="653329" y="273064"/>
                  </a:lnTo>
                  <a:lnTo>
                    <a:pt x="616709" y="299412"/>
                  </a:lnTo>
                  <a:lnTo>
                    <a:pt x="580911" y="326806"/>
                  </a:lnTo>
                  <a:lnTo>
                    <a:pt x="545958" y="355223"/>
                  </a:lnTo>
                  <a:lnTo>
                    <a:pt x="511872" y="384641"/>
                  </a:lnTo>
                  <a:lnTo>
                    <a:pt x="478674" y="415037"/>
                  </a:lnTo>
                  <a:lnTo>
                    <a:pt x="446389" y="446389"/>
                  </a:lnTo>
                  <a:lnTo>
                    <a:pt x="415037" y="478674"/>
                  </a:lnTo>
                  <a:lnTo>
                    <a:pt x="384641" y="511872"/>
                  </a:lnTo>
                  <a:lnTo>
                    <a:pt x="355223" y="545958"/>
                  </a:lnTo>
                  <a:lnTo>
                    <a:pt x="326806" y="580911"/>
                  </a:lnTo>
                  <a:lnTo>
                    <a:pt x="299412" y="616709"/>
                  </a:lnTo>
                  <a:lnTo>
                    <a:pt x="273064" y="653329"/>
                  </a:lnTo>
                  <a:lnTo>
                    <a:pt x="247783" y="690748"/>
                  </a:lnTo>
                  <a:lnTo>
                    <a:pt x="223593" y="728945"/>
                  </a:lnTo>
                  <a:lnTo>
                    <a:pt x="200514" y="767898"/>
                  </a:lnTo>
                  <a:lnTo>
                    <a:pt x="178570" y="807583"/>
                  </a:lnTo>
                  <a:lnTo>
                    <a:pt x="157784" y="847979"/>
                  </a:lnTo>
                  <a:lnTo>
                    <a:pt x="138176" y="889062"/>
                  </a:lnTo>
                  <a:lnTo>
                    <a:pt x="119770" y="930812"/>
                  </a:lnTo>
                  <a:lnTo>
                    <a:pt x="102589" y="973206"/>
                  </a:lnTo>
                  <a:lnTo>
                    <a:pt x="86653" y="1016220"/>
                  </a:lnTo>
                  <a:lnTo>
                    <a:pt x="71986" y="1059834"/>
                  </a:lnTo>
                  <a:lnTo>
                    <a:pt x="58610" y="1104024"/>
                  </a:lnTo>
                  <a:lnTo>
                    <a:pt x="46547" y="1148768"/>
                  </a:lnTo>
                  <a:lnTo>
                    <a:pt x="35820" y="1194045"/>
                  </a:lnTo>
                  <a:lnTo>
                    <a:pt x="26450" y="1239831"/>
                  </a:lnTo>
                  <a:lnTo>
                    <a:pt x="18461" y="1286104"/>
                  </a:lnTo>
                  <a:lnTo>
                    <a:pt x="11874" y="1332843"/>
                  </a:lnTo>
                  <a:lnTo>
                    <a:pt x="6713" y="1380024"/>
                  </a:lnTo>
                  <a:lnTo>
                    <a:pt x="2998" y="1427625"/>
                  </a:lnTo>
                  <a:lnTo>
                    <a:pt x="753" y="1475624"/>
                  </a:lnTo>
                  <a:lnTo>
                    <a:pt x="0" y="1524000"/>
                  </a:lnTo>
                  <a:lnTo>
                    <a:pt x="753" y="1572375"/>
                  </a:lnTo>
                  <a:lnTo>
                    <a:pt x="2998" y="1620374"/>
                  </a:lnTo>
                  <a:lnTo>
                    <a:pt x="6713" y="1667975"/>
                  </a:lnTo>
                  <a:lnTo>
                    <a:pt x="11874" y="1715156"/>
                  </a:lnTo>
                  <a:lnTo>
                    <a:pt x="18461" y="1761895"/>
                  </a:lnTo>
                  <a:lnTo>
                    <a:pt x="26450" y="1808168"/>
                  </a:lnTo>
                  <a:lnTo>
                    <a:pt x="35820" y="1853954"/>
                  </a:lnTo>
                  <a:lnTo>
                    <a:pt x="46547" y="1899231"/>
                  </a:lnTo>
                  <a:lnTo>
                    <a:pt x="58610" y="1943975"/>
                  </a:lnTo>
                  <a:lnTo>
                    <a:pt x="71986" y="1988165"/>
                  </a:lnTo>
                  <a:lnTo>
                    <a:pt x="86653" y="2031779"/>
                  </a:lnTo>
                  <a:lnTo>
                    <a:pt x="102589" y="2074793"/>
                  </a:lnTo>
                  <a:lnTo>
                    <a:pt x="119770" y="2117187"/>
                  </a:lnTo>
                  <a:lnTo>
                    <a:pt x="138176" y="2158937"/>
                  </a:lnTo>
                  <a:lnTo>
                    <a:pt x="157784" y="2200020"/>
                  </a:lnTo>
                  <a:lnTo>
                    <a:pt x="178570" y="2240416"/>
                  </a:lnTo>
                  <a:lnTo>
                    <a:pt x="200514" y="2280101"/>
                  </a:lnTo>
                  <a:lnTo>
                    <a:pt x="223593" y="2319054"/>
                  </a:lnTo>
                  <a:lnTo>
                    <a:pt x="247783" y="2357251"/>
                  </a:lnTo>
                  <a:lnTo>
                    <a:pt x="273064" y="2394670"/>
                  </a:lnTo>
                  <a:lnTo>
                    <a:pt x="299412" y="2431290"/>
                  </a:lnTo>
                  <a:lnTo>
                    <a:pt x="326806" y="2467088"/>
                  </a:lnTo>
                  <a:lnTo>
                    <a:pt x="355223" y="2502041"/>
                  </a:lnTo>
                  <a:lnTo>
                    <a:pt x="384641" y="2536127"/>
                  </a:lnTo>
                  <a:lnTo>
                    <a:pt x="415037" y="2569325"/>
                  </a:lnTo>
                  <a:lnTo>
                    <a:pt x="446389" y="2601610"/>
                  </a:lnTo>
                  <a:lnTo>
                    <a:pt x="478674" y="2632962"/>
                  </a:lnTo>
                  <a:lnTo>
                    <a:pt x="511872" y="2663358"/>
                  </a:lnTo>
                  <a:lnTo>
                    <a:pt x="545958" y="2692776"/>
                  </a:lnTo>
                  <a:lnTo>
                    <a:pt x="580911" y="2721193"/>
                  </a:lnTo>
                  <a:lnTo>
                    <a:pt x="616709" y="2748587"/>
                  </a:lnTo>
                  <a:lnTo>
                    <a:pt x="653329" y="2774935"/>
                  </a:lnTo>
                  <a:lnTo>
                    <a:pt x="690748" y="2800216"/>
                  </a:lnTo>
                  <a:lnTo>
                    <a:pt x="728945" y="2824406"/>
                  </a:lnTo>
                  <a:lnTo>
                    <a:pt x="767898" y="2847485"/>
                  </a:lnTo>
                  <a:lnTo>
                    <a:pt x="807583" y="2869429"/>
                  </a:lnTo>
                  <a:lnTo>
                    <a:pt x="847979" y="2890215"/>
                  </a:lnTo>
                  <a:lnTo>
                    <a:pt x="889062" y="2909823"/>
                  </a:lnTo>
                  <a:lnTo>
                    <a:pt x="930812" y="2928229"/>
                  </a:lnTo>
                  <a:lnTo>
                    <a:pt x="973206" y="2945410"/>
                  </a:lnTo>
                  <a:lnTo>
                    <a:pt x="1016220" y="2961346"/>
                  </a:lnTo>
                  <a:lnTo>
                    <a:pt x="1059834" y="2976013"/>
                  </a:lnTo>
                  <a:lnTo>
                    <a:pt x="1104024" y="2989389"/>
                  </a:lnTo>
                  <a:lnTo>
                    <a:pt x="1148768" y="3001452"/>
                  </a:lnTo>
                  <a:lnTo>
                    <a:pt x="1194045" y="3012179"/>
                  </a:lnTo>
                  <a:lnTo>
                    <a:pt x="1239831" y="3021549"/>
                  </a:lnTo>
                  <a:lnTo>
                    <a:pt x="1286104" y="3029538"/>
                  </a:lnTo>
                  <a:lnTo>
                    <a:pt x="1332843" y="3036125"/>
                  </a:lnTo>
                  <a:lnTo>
                    <a:pt x="1380024" y="3041286"/>
                  </a:lnTo>
                  <a:lnTo>
                    <a:pt x="1427625" y="3045001"/>
                  </a:lnTo>
                  <a:lnTo>
                    <a:pt x="1475624" y="3047246"/>
                  </a:lnTo>
                  <a:lnTo>
                    <a:pt x="1524000" y="3048000"/>
                  </a:lnTo>
                  <a:lnTo>
                    <a:pt x="1572375" y="3047246"/>
                  </a:lnTo>
                  <a:lnTo>
                    <a:pt x="1620374" y="3045001"/>
                  </a:lnTo>
                  <a:lnTo>
                    <a:pt x="1667975" y="3041286"/>
                  </a:lnTo>
                  <a:lnTo>
                    <a:pt x="1715156" y="3036125"/>
                  </a:lnTo>
                  <a:lnTo>
                    <a:pt x="1761895" y="3029538"/>
                  </a:lnTo>
                  <a:lnTo>
                    <a:pt x="1808168" y="3021549"/>
                  </a:lnTo>
                  <a:lnTo>
                    <a:pt x="1853954" y="3012179"/>
                  </a:lnTo>
                  <a:lnTo>
                    <a:pt x="1899231" y="3001452"/>
                  </a:lnTo>
                  <a:lnTo>
                    <a:pt x="1943975" y="2989389"/>
                  </a:lnTo>
                  <a:lnTo>
                    <a:pt x="1988165" y="2976013"/>
                  </a:lnTo>
                  <a:lnTo>
                    <a:pt x="2031779" y="2961346"/>
                  </a:lnTo>
                  <a:lnTo>
                    <a:pt x="2074793" y="2945410"/>
                  </a:lnTo>
                  <a:lnTo>
                    <a:pt x="2117187" y="2928229"/>
                  </a:lnTo>
                  <a:lnTo>
                    <a:pt x="2158937" y="2909823"/>
                  </a:lnTo>
                  <a:lnTo>
                    <a:pt x="2200020" y="2890215"/>
                  </a:lnTo>
                  <a:lnTo>
                    <a:pt x="2240416" y="2869429"/>
                  </a:lnTo>
                  <a:lnTo>
                    <a:pt x="2280101" y="2847485"/>
                  </a:lnTo>
                  <a:lnTo>
                    <a:pt x="2319054" y="2824406"/>
                  </a:lnTo>
                  <a:lnTo>
                    <a:pt x="2357251" y="2800216"/>
                  </a:lnTo>
                  <a:lnTo>
                    <a:pt x="2394670" y="2774935"/>
                  </a:lnTo>
                  <a:lnTo>
                    <a:pt x="2431290" y="2748587"/>
                  </a:lnTo>
                  <a:lnTo>
                    <a:pt x="2467088" y="2721193"/>
                  </a:lnTo>
                  <a:lnTo>
                    <a:pt x="2502041" y="2692776"/>
                  </a:lnTo>
                  <a:lnTo>
                    <a:pt x="2536127" y="2663358"/>
                  </a:lnTo>
                  <a:lnTo>
                    <a:pt x="2569325" y="2632962"/>
                  </a:lnTo>
                  <a:lnTo>
                    <a:pt x="2601610" y="2601610"/>
                  </a:lnTo>
                  <a:lnTo>
                    <a:pt x="2632962" y="2569325"/>
                  </a:lnTo>
                  <a:lnTo>
                    <a:pt x="2663358" y="2536127"/>
                  </a:lnTo>
                  <a:lnTo>
                    <a:pt x="2692776" y="2502041"/>
                  </a:lnTo>
                  <a:lnTo>
                    <a:pt x="2721193" y="2467088"/>
                  </a:lnTo>
                  <a:lnTo>
                    <a:pt x="2748587" y="2431290"/>
                  </a:lnTo>
                  <a:lnTo>
                    <a:pt x="2774935" y="2394670"/>
                  </a:lnTo>
                  <a:lnTo>
                    <a:pt x="2800216" y="2357251"/>
                  </a:lnTo>
                  <a:lnTo>
                    <a:pt x="2824406" y="2319054"/>
                  </a:lnTo>
                  <a:lnTo>
                    <a:pt x="2847485" y="2280101"/>
                  </a:lnTo>
                  <a:lnTo>
                    <a:pt x="2869429" y="2240416"/>
                  </a:lnTo>
                  <a:lnTo>
                    <a:pt x="2890215" y="2200020"/>
                  </a:lnTo>
                  <a:lnTo>
                    <a:pt x="2909823" y="2158937"/>
                  </a:lnTo>
                  <a:lnTo>
                    <a:pt x="2928229" y="2117187"/>
                  </a:lnTo>
                  <a:lnTo>
                    <a:pt x="2945410" y="2074793"/>
                  </a:lnTo>
                  <a:lnTo>
                    <a:pt x="2961346" y="2031779"/>
                  </a:lnTo>
                  <a:lnTo>
                    <a:pt x="2976013" y="1988165"/>
                  </a:lnTo>
                  <a:lnTo>
                    <a:pt x="2989389" y="1943975"/>
                  </a:lnTo>
                  <a:lnTo>
                    <a:pt x="3001452" y="1899231"/>
                  </a:lnTo>
                  <a:lnTo>
                    <a:pt x="3012179" y="1853954"/>
                  </a:lnTo>
                  <a:lnTo>
                    <a:pt x="3021549" y="1808168"/>
                  </a:lnTo>
                  <a:lnTo>
                    <a:pt x="3029538" y="1761895"/>
                  </a:lnTo>
                  <a:lnTo>
                    <a:pt x="3036125" y="1715156"/>
                  </a:lnTo>
                  <a:lnTo>
                    <a:pt x="3041286" y="1667975"/>
                  </a:lnTo>
                  <a:lnTo>
                    <a:pt x="3045001" y="1620374"/>
                  </a:lnTo>
                  <a:lnTo>
                    <a:pt x="3047246" y="1572375"/>
                  </a:lnTo>
                  <a:lnTo>
                    <a:pt x="3048000" y="1524000"/>
                  </a:lnTo>
                  <a:lnTo>
                    <a:pt x="3047246" y="1475624"/>
                  </a:lnTo>
                  <a:lnTo>
                    <a:pt x="3045001" y="1427625"/>
                  </a:lnTo>
                  <a:lnTo>
                    <a:pt x="3041286" y="1380024"/>
                  </a:lnTo>
                  <a:lnTo>
                    <a:pt x="3036125" y="1332843"/>
                  </a:lnTo>
                  <a:lnTo>
                    <a:pt x="3029538" y="1286104"/>
                  </a:lnTo>
                  <a:lnTo>
                    <a:pt x="3021549" y="1239831"/>
                  </a:lnTo>
                  <a:lnTo>
                    <a:pt x="3012179" y="1194045"/>
                  </a:lnTo>
                  <a:lnTo>
                    <a:pt x="3001452" y="1148768"/>
                  </a:lnTo>
                  <a:lnTo>
                    <a:pt x="2989389" y="1104024"/>
                  </a:lnTo>
                  <a:lnTo>
                    <a:pt x="2976013" y="1059834"/>
                  </a:lnTo>
                  <a:lnTo>
                    <a:pt x="2961346" y="1016220"/>
                  </a:lnTo>
                  <a:lnTo>
                    <a:pt x="2945410" y="973206"/>
                  </a:lnTo>
                  <a:lnTo>
                    <a:pt x="2928229" y="930812"/>
                  </a:lnTo>
                  <a:lnTo>
                    <a:pt x="2909823" y="889062"/>
                  </a:lnTo>
                  <a:lnTo>
                    <a:pt x="2890215" y="847979"/>
                  </a:lnTo>
                  <a:lnTo>
                    <a:pt x="2869429" y="807583"/>
                  </a:lnTo>
                  <a:lnTo>
                    <a:pt x="2847485" y="767898"/>
                  </a:lnTo>
                  <a:lnTo>
                    <a:pt x="2824406" y="728945"/>
                  </a:lnTo>
                  <a:lnTo>
                    <a:pt x="2800216" y="690748"/>
                  </a:lnTo>
                  <a:lnTo>
                    <a:pt x="2774935" y="653329"/>
                  </a:lnTo>
                  <a:lnTo>
                    <a:pt x="2748587" y="616709"/>
                  </a:lnTo>
                  <a:lnTo>
                    <a:pt x="2721193" y="580911"/>
                  </a:lnTo>
                  <a:lnTo>
                    <a:pt x="2692776" y="545958"/>
                  </a:lnTo>
                  <a:lnTo>
                    <a:pt x="2663358" y="511872"/>
                  </a:lnTo>
                  <a:lnTo>
                    <a:pt x="2632962" y="478674"/>
                  </a:lnTo>
                  <a:lnTo>
                    <a:pt x="2601610" y="446389"/>
                  </a:lnTo>
                  <a:lnTo>
                    <a:pt x="2569325" y="415037"/>
                  </a:lnTo>
                  <a:lnTo>
                    <a:pt x="2536127" y="384641"/>
                  </a:lnTo>
                  <a:lnTo>
                    <a:pt x="2502041" y="355223"/>
                  </a:lnTo>
                  <a:lnTo>
                    <a:pt x="2467088" y="326806"/>
                  </a:lnTo>
                  <a:lnTo>
                    <a:pt x="2431290" y="299412"/>
                  </a:lnTo>
                  <a:lnTo>
                    <a:pt x="2394670" y="273064"/>
                  </a:lnTo>
                  <a:lnTo>
                    <a:pt x="2357251" y="247783"/>
                  </a:lnTo>
                  <a:lnTo>
                    <a:pt x="2319054" y="223593"/>
                  </a:lnTo>
                  <a:lnTo>
                    <a:pt x="2280101" y="200514"/>
                  </a:lnTo>
                  <a:lnTo>
                    <a:pt x="2240416" y="178570"/>
                  </a:lnTo>
                  <a:lnTo>
                    <a:pt x="2200020" y="157784"/>
                  </a:lnTo>
                  <a:lnTo>
                    <a:pt x="2158937" y="138176"/>
                  </a:lnTo>
                  <a:lnTo>
                    <a:pt x="2117187" y="119770"/>
                  </a:lnTo>
                  <a:lnTo>
                    <a:pt x="2074793" y="102589"/>
                  </a:lnTo>
                  <a:lnTo>
                    <a:pt x="2031779" y="86653"/>
                  </a:lnTo>
                  <a:lnTo>
                    <a:pt x="1988165" y="71986"/>
                  </a:lnTo>
                  <a:lnTo>
                    <a:pt x="1943975" y="58610"/>
                  </a:lnTo>
                  <a:lnTo>
                    <a:pt x="1899231" y="46547"/>
                  </a:lnTo>
                  <a:lnTo>
                    <a:pt x="1853954" y="35820"/>
                  </a:lnTo>
                  <a:lnTo>
                    <a:pt x="1808168" y="26450"/>
                  </a:lnTo>
                  <a:lnTo>
                    <a:pt x="1761895" y="18461"/>
                  </a:lnTo>
                  <a:lnTo>
                    <a:pt x="1715156" y="11874"/>
                  </a:lnTo>
                  <a:lnTo>
                    <a:pt x="1667975" y="6713"/>
                  </a:lnTo>
                  <a:lnTo>
                    <a:pt x="1620374" y="2998"/>
                  </a:lnTo>
                  <a:lnTo>
                    <a:pt x="1572375" y="753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DC3E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A7CD12E-A923-1920-087B-1E9F95E4AF36}"/>
                </a:ext>
              </a:extLst>
            </p:cNvPr>
            <p:cNvSpPr/>
            <p:nvPr/>
          </p:nvSpPr>
          <p:spPr>
            <a:xfrm>
              <a:off x="1906523" y="3459479"/>
              <a:ext cx="2806065" cy="2802890"/>
            </a:xfrm>
            <a:custGeom>
              <a:avLst/>
              <a:gdLst/>
              <a:ahLst/>
              <a:cxnLst/>
              <a:rect l="l" t="t" r="r" b="b"/>
              <a:pathLst>
                <a:path w="2806065" h="2802890">
                  <a:moveTo>
                    <a:pt x="1402841" y="0"/>
                  </a:moveTo>
                  <a:lnTo>
                    <a:pt x="1354610" y="812"/>
                  </a:lnTo>
                  <a:lnTo>
                    <a:pt x="1306788" y="3232"/>
                  </a:lnTo>
                  <a:lnTo>
                    <a:pt x="1259399" y="7234"/>
                  </a:lnTo>
                  <a:lnTo>
                    <a:pt x="1212472" y="12792"/>
                  </a:lnTo>
                  <a:lnTo>
                    <a:pt x="1166031" y="19879"/>
                  </a:lnTo>
                  <a:lnTo>
                    <a:pt x="1120103" y="28469"/>
                  </a:lnTo>
                  <a:lnTo>
                    <a:pt x="1074714" y="38536"/>
                  </a:lnTo>
                  <a:lnTo>
                    <a:pt x="1029890" y="50055"/>
                  </a:lnTo>
                  <a:lnTo>
                    <a:pt x="985657" y="62999"/>
                  </a:lnTo>
                  <a:lnTo>
                    <a:pt x="942042" y="77342"/>
                  </a:lnTo>
                  <a:lnTo>
                    <a:pt x="899070" y="93058"/>
                  </a:lnTo>
                  <a:lnTo>
                    <a:pt x="856767" y="110120"/>
                  </a:lnTo>
                  <a:lnTo>
                    <a:pt x="815160" y="128504"/>
                  </a:lnTo>
                  <a:lnTo>
                    <a:pt x="774275" y="148182"/>
                  </a:lnTo>
                  <a:lnTo>
                    <a:pt x="734138" y="169129"/>
                  </a:lnTo>
                  <a:lnTo>
                    <a:pt x="694774" y="191318"/>
                  </a:lnTo>
                  <a:lnTo>
                    <a:pt x="656211" y="214724"/>
                  </a:lnTo>
                  <a:lnTo>
                    <a:pt x="618473" y="239320"/>
                  </a:lnTo>
                  <a:lnTo>
                    <a:pt x="581588" y="265080"/>
                  </a:lnTo>
                  <a:lnTo>
                    <a:pt x="545582" y="291978"/>
                  </a:lnTo>
                  <a:lnTo>
                    <a:pt x="510479" y="319989"/>
                  </a:lnTo>
                  <a:lnTo>
                    <a:pt x="476308" y="349085"/>
                  </a:lnTo>
                  <a:lnTo>
                    <a:pt x="443093" y="379242"/>
                  </a:lnTo>
                  <a:lnTo>
                    <a:pt x="410860" y="410432"/>
                  </a:lnTo>
                  <a:lnTo>
                    <a:pt x="379637" y="442630"/>
                  </a:lnTo>
                  <a:lnTo>
                    <a:pt x="349449" y="475809"/>
                  </a:lnTo>
                  <a:lnTo>
                    <a:pt x="320321" y="509944"/>
                  </a:lnTo>
                  <a:lnTo>
                    <a:pt x="292281" y="545009"/>
                  </a:lnTo>
                  <a:lnTo>
                    <a:pt x="265355" y="580977"/>
                  </a:lnTo>
                  <a:lnTo>
                    <a:pt x="239567" y="617822"/>
                  </a:lnTo>
                  <a:lnTo>
                    <a:pt x="214946" y="655519"/>
                  </a:lnTo>
                  <a:lnTo>
                    <a:pt x="191515" y="694040"/>
                  </a:lnTo>
                  <a:lnTo>
                    <a:pt x="169303" y="733361"/>
                  </a:lnTo>
                  <a:lnTo>
                    <a:pt x="148335" y="773455"/>
                  </a:lnTo>
                  <a:lnTo>
                    <a:pt x="128636" y="814295"/>
                  </a:lnTo>
                  <a:lnTo>
                    <a:pt x="110234" y="855856"/>
                  </a:lnTo>
                  <a:lnTo>
                    <a:pt x="93153" y="898112"/>
                  </a:lnTo>
                  <a:lnTo>
                    <a:pt x="77421" y="941037"/>
                  </a:lnTo>
                  <a:lnTo>
                    <a:pt x="63063" y="984604"/>
                  </a:lnTo>
                  <a:lnTo>
                    <a:pt x="50106" y="1028788"/>
                  </a:lnTo>
                  <a:lnTo>
                    <a:pt x="38576" y="1073562"/>
                  </a:lnTo>
                  <a:lnTo>
                    <a:pt x="28498" y="1118900"/>
                  </a:lnTo>
                  <a:lnTo>
                    <a:pt x="19899" y="1164776"/>
                  </a:lnTo>
                  <a:lnTo>
                    <a:pt x="12805" y="1211165"/>
                  </a:lnTo>
                  <a:lnTo>
                    <a:pt x="7242" y="1258039"/>
                  </a:lnTo>
                  <a:lnTo>
                    <a:pt x="3236" y="1305373"/>
                  </a:lnTo>
                  <a:lnTo>
                    <a:pt x="813" y="1353142"/>
                  </a:lnTo>
                  <a:lnTo>
                    <a:pt x="0" y="1401318"/>
                  </a:lnTo>
                  <a:lnTo>
                    <a:pt x="813" y="1449493"/>
                  </a:lnTo>
                  <a:lnTo>
                    <a:pt x="3236" y="1497260"/>
                  </a:lnTo>
                  <a:lnTo>
                    <a:pt x="7242" y="1544594"/>
                  </a:lnTo>
                  <a:lnTo>
                    <a:pt x="12805" y="1591468"/>
                  </a:lnTo>
                  <a:lnTo>
                    <a:pt x="19899" y="1637856"/>
                  </a:lnTo>
                  <a:lnTo>
                    <a:pt x="28498" y="1683732"/>
                  </a:lnTo>
                  <a:lnTo>
                    <a:pt x="38576" y="1729069"/>
                  </a:lnTo>
                  <a:lnTo>
                    <a:pt x="50106" y="1773843"/>
                  </a:lnTo>
                  <a:lnTo>
                    <a:pt x="63063" y="1818026"/>
                  </a:lnTo>
                  <a:lnTo>
                    <a:pt x="77421" y="1861593"/>
                  </a:lnTo>
                  <a:lnTo>
                    <a:pt x="93153" y="1904517"/>
                  </a:lnTo>
                  <a:lnTo>
                    <a:pt x="110234" y="1946773"/>
                  </a:lnTo>
                  <a:lnTo>
                    <a:pt x="128636" y="1988334"/>
                  </a:lnTo>
                  <a:lnTo>
                    <a:pt x="148335" y="2029175"/>
                  </a:lnTo>
                  <a:lnTo>
                    <a:pt x="169303" y="2069268"/>
                  </a:lnTo>
                  <a:lnTo>
                    <a:pt x="191515" y="2108589"/>
                  </a:lnTo>
                  <a:lnTo>
                    <a:pt x="214946" y="2147111"/>
                  </a:lnTo>
                  <a:lnTo>
                    <a:pt x="239567" y="2184807"/>
                  </a:lnTo>
                  <a:lnTo>
                    <a:pt x="265355" y="2221653"/>
                  </a:lnTo>
                  <a:lnTo>
                    <a:pt x="292281" y="2257621"/>
                  </a:lnTo>
                  <a:lnTo>
                    <a:pt x="320321" y="2292685"/>
                  </a:lnTo>
                  <a:lnTo>
                    <a:pt x="349449" y="2326821"/>
                  </a:lnTo>
                  <a:lnTo>
                    <a:pt x="379637" y="2360000"/>
                  </a:lnTo>
                  <a:lnTo>
                    <a:pt x="410860" y="2392198"/>
                  </a:lnTo>
                  <a:lnTo>
                    <a:pt x="443093" y="2423389"/>
                  </a:lnTo>
                  <a:lnTo>
                    <a:pt x="476308" y="2453545"/>
                  </a:lnTo>
                  <a:lnTo>
                    <a:pt x="510479" y="2482642"/>
                  </a:lnTo>
                  <a:lnTo>
                    <a:pt x="545582" y="2510653"/>
                  </a:lnTo>
                  <a:lnTo>
                    <a:pt x="581588" y="2537552"/>
                  </a:lnTo>
                  <a:lnTo>
                    <a:pt x="618473" y="2563312"/>
                  </a:lnTo>
                  <a:lnTo>
                    <a:pt x="656211" y="2587908"/>
                  </a:lnTo>
                  <a:lnTo>
                    <a:pt x="694774" y="2611314"/>
                  </a:lnTo>
                  <a:lnTo>
                    <a:pt x="734138" y="2633504"/>
                  </a:lnTo>
                  <a:lnTo>
                    <a:pt x="774275" y="2654451"/>
                  </a:lnTo>
                  <a:lnTo>
                    <a:pt x="815160" y="2674129"/>
                  </a:lnTo>
                  <a:lnTo>
                    <a:pt x="856767" y="2692513"/>
                  </a:lnTo>
                  <a:lnTo>
                    <a:pt x="899070" y="2709576"/>
                  </a:lnTo>
                  <a:lnTo>
                    <a:pt x="942042" y="2725292"/>
                  </a:lnTo>
                  <a:lnTo>
                    <a:pt x="985657" y="2739635"/>
                  </a:lnTo>
                  <a:lnTo>
                    <a:pt x="1029890" y="2752579"/>
                  </a:lnTo>
                  <a:lnTo>
                    <a:pt x="1074714" y="2764098"/>
                  </a:lnTo>
                  <a:lnTo>
                    <a:pt x="1120103" y="2774166"/>
                  </a:lnTo>
                  <a:lnTo>
                    <a:pt x="1166031" y="2782756"/>
                  </a:lnTo>
                  <a:lnTo>
                    <a:pt x="1212472" y="2789843"/>
                  </a:lnTo>
                  <a:lnTo>
                    <a:pt x="1259399" y="2795401"/>
                  </a:lnTo>
                  <a:lnTo>
                    <a:pt x="1306788" y="2799403"/>
                  </a:lnTo>
                  <a:lnTo>
                    <a:pt x="1354610" y="2801823"/>
                  </a:lnTo>
                  <a:lnTo>
                    <a:pt x="1402841" y="2802636"/>
                  </a:lnTo>
                  <a:lnTo>
                    <a:pt x="1451073" y="2801823"/>
                  </a:lnTo>
                  <a:lnTo>
                    <a:pt x="1498895" y="2799403"/>
                  </a:lnTo>
                  <a:lnTo>
                    <a:pt x="1546284" y="2795401"/>
                  </a:lnTo>
                  <a:lnTo>
                    <a:pt x="1593211" y="2789843"/>
                  </a:lnTo>
                  <a:lnTo>
                    <a:pt x="1639652" y="2782756"/>
                  </a:lnTo>
                  <a:lnTo>
                    <a:pt x="1685580" y="2774166"/>
                  </a:lnTo>
                  <a:lnTo>
                    <a:pt x="1730969" y="2764098"/>
                  </a:lnTo>
                  <a:lnTo>
                    <a:pt x="1775793" y="2752579"/>
                  </a:lnTo>
                  <a:lnTo>
                    <a:pt x="1820026" y="2739635"/>
                  </a:lnTo>
                  <a:lnTo>
                    <a:pt x="1863641" y="2725292"/>
                  </a:lnTo>
                  <a:lnTo>
                    <a:pt x="1906613" y="2709576"/>
                  </a:lnTo>
                  <a:lnTo>
                    <a:pt x="1948916" y="2692513"/>
                  </a:lnTo>
                  <a:lnTo>
                    <a:pt x="1990523" y="2674129"/>
                  </a:lnTo>
                  <a:lnTo>
                    <a:pt x="2031408" y="2654451"/>
                  </a:lnTo>
                  <a:lnTo>
                    <a:pt x="2071545" y="2633504"/>
                  </a:lnTo>
                  <a:lnTo>
                    <a:pt x="2110909" y="2611314"/>
                  </a:lnTo>
                  <a:lnTo>
                    <a:pt x="2149472" y="2587908"/>
                  </a:lnTo>
                  <a:lnTo>
                    <a:pt x="2187210" y="2563312"/>
                  </a:lnTo>
                  <a:lnTo>
                    <a:pt x="2224095" y="2537552"/>
                  </a:lnTo>
                  <a:lnTo>
                    <a:pt x="2260101" y="2510653"/>
                  </a:lnTo>
                  <a:lnTo>
                    <a:pt x="2295204" y="2482642"/>
                  </a:lnTo>
                  <a:lnTo>
                    <a:pt x="2329375" y="2453545"/>
                  </a:lnTo>
                  <a:lnTo>
                    <a:pt x="2362590" y="2423389"/>
                  </a:lnTo>
                  <a:lnTo>
                    <a:pt x="2394823" y="2392198"/>
                  </a:lnTo>
                  <a:lnTo>
                    <a:pt x="2426046" y="2360000"/>
                  </a:lnTo>
                  <a:lnTo>
                    <a:pt x="2456234" y="2326821"/>
                  </a:lnTo>
                  <a:lnTo>
                    <a:pt x="2485362" y="2292685"/>
                  </a:lnTo>
                  <a:lnTo>
                    <a:pt x="2513402" y="2257621"/>
                  </a:lnTo>
                  <a:lnTo>
                    <a:pt x="2540328" y="2221653"/>
                  </a:lnTo>
                  <a:lnTo>
                    <a:pt x="2566116" y="2184807"/>
                  </a:lnTo>
                  <a:lnTo>
                    <a:pt x="2590737" y="2147111"/>
                  </a:lnTo>
                  <a:lnTo>
                    <a:pt x="2614167" y="2108589"/>
                  </a:lnTo>
                  <a:lnTo>
                    <a:pt x="2636380" y="2069268"/>
                  </a:lnTo>
                  <a:lnTo>
                    <a:pt x="2657348" y="2029175"/>
                  </a:lnTo>
                  <a:lnTo>
                    <a:pt x="2677047" y="1988334"/>
                  </a:lnTo>
                  <a:lnTo>
                    <a:pt x="2695449" y="1946773"/>
                  </a:lnTo>
                  <a:lnTo>
                    <a:pt x="2712530" y="1904517"/>
                  </a:lnTo>
                  <a:lnTo>
                    <a:pt x="2728262" y="1861593"/>
                  </a:lnTo>
                  <a:lnTo>
                    <a:pt x="2742620" y="1818026"/>
                  </a:lnTo>
                  <a:lnTo>
                    <a:pt x="2755577" y="1773843"/>
                  </a:lnTo>
                  <a:lnTo>
                    <a:pt x="2767107" y="1729069"/>
                  </a:lnTo>
                  <a:lnTo>
                    <a:pt x="2777185" y="1683732"/>
                  </a:lnTo>
                  <a:lnTo>
                    <a:pt x="2785784" y="1637856"/>
                  </a:lnTo>
                  <a:lnTo>
                    <a:pt x="2792878" y="1591468"/>
                  </a:lnTo>
                  <a:lnTo>
                    <a:pt x="2798441" y="1544594"/>
                  </a:lnTo>
                  <a:lnTo>
                    <a:pt x="2802447" y="1497260"/>
                  </a:lnTo>
                  <a:lnTo>
                    <a:pt x="2804870" y="1449493"/>
                  </a:lnTo>
                  <a:lnTo>
                    <a:pt x="2805684" y="1401318"/>
                  </a:lnTo>
                  <a:lnTo>
                    <a:pt x="2804870" y="1353142"/>
                  </a:lnTo>
                  <a:lnTo>
                    <a:pt x="2802447" y="1305373"/>
                  </a:lnTo>
                  <a:lnTo>
                    <a:pt x="2798441" y="1258039"/>
                  </a:lnTo>
                  <a:lnTo>
                    <a:pt x="2792878" y="1211165"/>
                  </a:lnTo>
                  <a:lnTo>
                    <a:pt x="2785784" y="1164776"/>
                  </a:lnTo>
                  <a:lnTo>
                    <a:pt x="2777185" y="1118900"/>
                  </a:lnTo>
                  <a:lnTo>
                    <a:pt x="2767107" y="1073562"/>
                  </a:lnTo>
                  <a:lnTo>
                    <a:pt x="2755577" y="1028788"/>
                  </a:lnTo>
                  <a:lnTo>
                    <a:pt x="2742620" y="984604"/>
                  </a:lnTo>
                  <a:lnTo>
                    <a:pt x="2728262" y="941037"/>
                  </a:lnTo>
                  <a:lnTo>
                    <a:pt x="2712530" y="898112"/>
                  </a:lnTo>
                  <a:lnTo>
                    <a:pt x="2695449" y="855856"/>
                  </a:lnTo>
                  <a:lnTo>
                    <a:pt x="2677047" y="814295"/>
                  </a:lnTo>
                  <a:lnTo>
                    <a:pt x="2657348" y="773455"/>
                  </a:lnTo>
                  <a:lnTo>
                    <a:pt x="2636380" y="733361"/>
                  </a:lnTo>
                  <a:lnTo>
                    <a:pt x="2614167" y="694040"/>
                  </a:lnTo>
                  <a:lnTo>
                    <a:pt x="2590737" y="655519"/>
                  </a:lnTo>
                  <a:lnTo>
                    <a:pt x="2566116" y="617822"/>
                  </a:lnTo>
                  <a:lnTo>
                    <a:pt x="2540328" y="580977"/>
                  </a:lnTo>
                  <a:lnTo>
                    <a:pt x="2513402" y="545009"/>
                  </a:lnTo>
                  <a:lnTo>
                    <a:pt x="2485362" y="509944"/>
                  </a:lnTo>
                  <a:lnTo>
                    <a:pt x="2456234" y="475809"/>
                  </a:lnTo>
                  <a:lnTo>
                    <a:pt x="2426046" y="442630"/>
                  </a:lnTo>
                  <a:lnTo>
                    <a:pt x="2394823" y="410432"/>
                  </a:lnTo>
                  <a:lnTo>
                    <a:pt x="2362590" y="379242"/>
                  </a:lnTo>
                  <a:lnTo>
                    <a:pt x="2329375" y="349085"/>
                  </a:lnTo>
                  <a:lnTo>
                    <a:pt x="2295204" y="319989"/>
                  </a:lnTo>
                  <a:lnTo>
                    <a:pt x="2260101" y="291978"/>
                  </a:lnTo>
                  <a:lnTo>
                    <a:pt x="2224095" y="265080"/>
                  </a:lnTo>
                  <a:lnTo>
                    <a:pt x="2187210" y="239320"/>
                  </a:lnTo>
                  <a:lnTo>
                    <a:pt x="2149472" y="214724"/>
                  </a:lnTo>
                  <a:lnTo>
                    <a:pt x="2110909" y="191318"/>
                  </a:lnTo>
                  <a:lnTo>
                    <a:pt x="2071545" y="169129"/>
                  </a:lnTo>
                  <a:lnTo>
                    <a:pt x="2031408" y="148182"/>
                  </a:lnTo>
                  <a:lnTo>
                    <a:pt x="1990523" y="128504"/>
                  </a:lnTo>
                  <a:lnTo>
                    <a:pt x="1948916" y="110120"/>
                  </a:lnTo>
                  <a:lnTo>
                    <a:pt x="1906613" y="93058"/>
                  </a:lnTo>
                  <a:lnTo>
                    <a:pt x="1863641" y="77342"/>
                  </a:lnTo>
                  <a:lnTo>
                    <a:pt x="1820026" y="62999"/>
                  </a:lnTo>
                  <a:lnTo>
                    <a:pt x="1775793" y="50055"/>
                  </a:lnTo>
                  <a:lnTo>
                    <a:pt x="1730969" y="38536"/>
                  </a:lnTo>
                  <a:lnTo>
                    <a:pt x="1685580" y="28469"/>
                  </a:lnTo>
                  <a:lnTo>
                    <a:pt x="1639652" y="19879"/>
                  </a:lnTo>
                  <a:lnTo>
                    <a:pt x="1593211" y="12792"/>
                  </a:lnTo>
                  <a:lnTo>
                    <a:pt x="1546284" y="7234"/>
                  </a:lnTo>
                  <a:lnTo>
                    <a:pt x="1498895" y="3232"/>
                  </a:lnTo>
                  <a:lnTo>
                    <a:pt x="1451073" y="812"/>
                  </a:lnTo>
                  <a:lnTo>
                    <a:pt x="1402841" y="0"/>
                  </a:lnTo>
                  <a:close/>
                </a:path>
              </a:pathLst>
            </a:custGeom>
            <a:solidFill>
              <a:srgbClr val="EB4E4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4250906-5775-A099-88E8-7C98CC283EA3}"/>
                </a:ext>
              </a:extLst>
            </p:cNvPr>
            <p:cNvSpPr/>
            <p:nvPr/>
          </p:nvSpPr>
          <p:spPr>
            <a:xfrm>
              <a:off x="71627" y="3457955"/>
              <a:ext cx="2807335" cy="2806065"/>
            </a:xfrm>
            <a:custGeom>
              <a:avLst/>
              <a:gdLst/>
              <a:ahLst/>
              <a:cxnLst/>
              <a:rect l="l" t="t" r="r" b="b"/>
              <a:pathLst>
                <a:path w="2807335" h="2806065">
                  <a:moveTo>
                    <a:pt x="1403604" y="0"/>
                  </a:moveTo>
                  <a:lnTo>
                    <a:pt x="1355349" y="813"/>
                  </a:lnTo>
                  <a:lnTo>
                    <a:pt x="1307503" y="3236"/>
                  </a:lnTo>
                  <a:lnTo>
                    <a:pt x="1260092" y="7242"/>
                  </a:lnTo>
                  <a:lnTo>
                    <a:pt x="1213141" y="12805"/>
                  </a:lnTo>
                  <a:lnTo>
                    <a:pt x="1166678" y="19899"/>
                  </a:lnTo>
                  <a:lnTo>
                    <a:pt x="1120727" y="28498"/>
                  </a:lnTo>
                  <a:lnTo>
                    <a:pt x="1075315" y="38576"/>
                  </a:lnTo>
                  <a:lnTo>
                    <a:pt x="1030468" y="50106"/>
                  </a:lnTo>
                  <a:lnTo>
                    <a:pt x="986212" y="63063"/>
                  </a:lnTo>
                  <a:lnTo>
                    <a:pt x="942574" y="77421"/>
                  </a:lnTo>
                  <a:lnTo>
                    <a:pt x="899580" y="93153"/>
                  </a:lnTo>
                  <a:lnTo>
                    <a:pt x="857255" y="110234"/>
                  </a:lnTo>
                  <a:lnTo>
                    <a:pt x="815626" y="128636"/>
                  </a:lnTo>
                  <a:lnTo>
                    <a:pt x="774719" y="148335"/>
                  </a:lnTo>
                  <a:lnTo>
                    <a:pt x="734560" y="169303"/>
                  </a:lnTo>
                  <a:lnTo>
                    <a:pt x="695175" y="191515"/>
                  </a:lnTo>
                  <a:lnTo>
                    <a:pt x="656590" y="214946"/>
                  </a:lnTo>
                  <a:lnTo>
                    <a:pt x="618832" y="239567"/>
                  </a:lnTo>
                  <a:lnTo>
                    <a:pt x="581927" y="265355"/>
                  </a:lnTo>
                  <a:lnTo>
                    <a:pt x="545900" y="292281"/>
                  </a:lnTo>
                  <a:lnTo>
                    <a:pt x="510778" y="320321"/>
                  </a:lnTo>
                  <a:lnTo>
                    <a:pt x="476588" y="349449"/>
                  </a:lnTo>
                  <a:lnTo>
                    <a:pt x="443354" y="379637"/>
                  </a:lnTo>
                  <a:lnTo>
                    <a:pt x="411103" y="410860"/>
                  </a:lnTo>
                  <a:lnTo>
                    <a:pt x="379862" y="443093"/>
                  </a:lnTo>
                  <a:lnTo>
                    <a:pt x="349656" y="476308"/>
                  </a:lnTo>
                  <a:lnTo>
                    <a:pt x="320512" y="510479"/>
                  </a:lnTo>
                  <a:lnTo>
                    <a:pt x="292456" y="545582"/>
                  </a:lnTo>
                  <a:lnTo>
                    <a:pt x="265514" y="581588"/>
                  </a:lnTo>
                  <a:lnTo>
                    <a:pt x="239711" y="618473"/>
                  </a:lnTo>
                  <a:lnTo>
                    <a:pt x="215075" y="656211"/>
                  </a:lnTo>
                  <a:lnTo>
                    <a:pt x="191631" y="694774"/>
                  </a:lnTo>
                  <a:lnTo>
                    <a:pt x="169406" y="734138"/>
                  </a:lnTo>
                  <a:lnTo>
                    <a:pt x="148425" y="774275"/>
                  </a:lnTo>
                  <a:lnTo>
                    <a:pt x="128714" y="815160"/>
                  </a:lnTo>
                  <a:lnTo>
                    <a:pt x="110301" y="856767"/>
                  </a:lnTo>
                  <a:lnTo>
                    <a:pt x="93210" y="899070"/>
                  </a:lnTo>
                  <a:lnTo>
                    <a:pt x="77469" y="942042"/>
                  </a:lnTo>
                  <a:lnTo>
                    <a:pt x="63102" y="985657"/>
                  </a:lnTo>
                  <a:lnTo>
                    <a:pt x="50137" y="1029890"/>
                  </a:lnTo>
                  <a:lnTo>
                    <a:pt x="38600" y="1074714"/>
                  </a:lnTo>
                  <a:lnTo>
                    <a:pt x="28515" y="1120103"/>
                  </a:lnTo>
                  <a:lnTo>
                    <a:pt x="19911" y="1166031"/>
                  </a:lnTo>
                  <a:lnTo>
                    <a:pt x="12813" y="1212472"/>
                  </a:lnTo>
                  <a:lnTo>
                    <a:pt x="7246" y="1259399"/>
                  </a:lnTo>
                  <a:lnTo>
                    <a:pt x="3238" y="1306788"/>
                  </a:lnTo>
                  <a:lnTo>
                    <a:pt x="813" y="1354610"/>
                  </a:lnTo>
                  <a:lnTo>
                    <a:pt x="0" y="1402842"/>
                  </a:lnTo>
                  <a:lnTo>
                    <a:pt x="813" y="1451069"/>
                  </a:lnTo>
                  <a:lnTo>
                    <a:pt x="3238" y="1498888"/>
                  </a:lnTo>
                  <a:lnTo>
                    <a:pt x="7246" y="1546273"/>
                  </a:lnTo>
                  <a:lnTo>
                    <a:pt x="12813" y="1593198"/>
                  </a:lnTo>
                  <a:lnTo>
                    <a:pt x="19911" y="1639636"/>
                  </a:lnTo>
                  <a:lnTo>
                    <a:pt x="28515" y="1685562"/>
                  </a:lnTo>
                  <a:lnTo>
                    <a:pt x="38600" y="1730949"/>
                  </a:lnTo>
                  <a:lnTo>
                    <a:pt x="50137" y="1775771"/>
                  </a:lnTo>
                  <a:lnTo>
                    <a:pt x="63102" y="1820002"/>
                  </a:lnTo>
                  <a:lnTo>
                    <a:pt x="77469" y="1863616"/>
                  </a:lnTo>
                  <a:lnTo>
                    <a:pt x="93210" y="1906587"/>
                  </a:lnTo>
                  <a:lnTo>
                    <a:pt x="110301" y="1948889"/>
                  </a:lnTo>
                  <a:lnTo>
                    <a:pt x="128714" y="1990495"/>
                  </a:lnTo>
                  <a:lnTo>
                    <a:pt x="148425" y="2031380"/>
                  </a:lnTo>
                  <a:lnTo>
                    <a:pt x="169406" y="2071517"/>
                  </a:lnTo>
                  <a:lnTo>
                    <a:pt x="191631" y="2110881"/>
                  </a:lnTo>
                  <a:lnTo>
                    <a:pt x="215075" y="2149444"/>
                  </a:lnTo>
                  <a:lnTo>
                    <a:pt x="239711" y="2187182"/>
                  </a:lnTo>
                  <a:lnTo>
                    <a:pt x="265514" y="2224067"/>
                  </a:lnTo>
                  <a:lnTo>
                    <a:pt x="292456" y="2260074"/>
                  </a:lnTo>
                  <a:lnTo>
                    <a:pt x="320512" y="2295177"/>
                  </a:lnTo>
                  <a:lnTo>
                    <a:pt x="349656" y="2329350"/>
                  </a:lnTo>
                  <a:lnTo>
                    <a:pt x="379862" y="2362566"/>
                  </a:lnTo>
                  <a:lnTo>
                    <a:pt x="411103" y="2394799"/>
                  </a:lnTo>
                  <a:lnTo>
                    <a:pt x="443354" y="2426023"/>
                  </a:lnTo>
                  <a:lnTo>
                    <a:pt x="476588" y="2456213"/>
                  </a:lnTo>
                  <a:lnTo>
                    <a:pt x="510778" y="2485341"/>
                  </a:lnTo>
                  <a:lnTo>
                    <a:pt x="545900" y="2513382"/>
                  </a:lnTo>
                  <a:lnTo>
                    <a:pt x="581927" y="2540310"/>
                  </a:lnTo>
                  <a:lnTo>
                    <a:pt x="618832" y="2566099"/>
                  </a:lnTo>
                  <a:lnTo>
                    <a:pt x="656590" y="2590722"/>
                  </a:lnTo>
                  <a:lnTo>
                    <a:pt x="695175" y="2614153"/>
                  </a:lnTo>
                  <a:lnTo>
                    <a:pt x="734560" y="2636367"/>
                  </a:lnTo>
                  <a:lnTo>
                    <a:pt x="774719" y="2657337"/>
                  </a:lnTo>
                  <a:lnTo>
                    <a:pt x="815626" y="2677037"/>
                  </a:lnTo>
                  <a:lnTo>
                    <a:pt x="857255" y="2695441"/>
                  </a:lnTo>
                  <a:lnTo>
                    <a:pt x="899580" y="2712522"/>
                  </a:lnTo>
                  <a:lnTo>
                    <a:pt x="942574" y="2728255"/>
                  </a:lnTo>
                  <a:lnTo>
                    <a:pt x="986212" y="2742614"/>
                  </a:lnTo>
                  <a:lnTo>
                    <a:pt x="1030468" y="2755572"/>
                  </a:lnTo>
                  <a:lnTo>
                    <a:pt x="1075315" y="2767104"/>
                  </a:lnTo>
                  <a:lnTo>
                    <a:pt x="1120727" y="2777183"/>
                  </a:lnTo>
                  <a:lnTo>
                    <a:pt x="1166678" y="2785782"/>
                  </a:lnTo>
                  <a:lnTo>
                    <a:pt x="1213141" y="2792877"/>
                  </a:lnTo>
                  <a:lnTo>
                    <a:pt x="1260092" y="2798441"/>
                  </a:lnTo>
                  <a:lnTo>
                    <a:pt x="1307503" y="2802447"/>
                  </a:lnTo>
                  <a:lnTo>
                    <a:pt x="1355349" y="2804870"/>
                  </a:lnTo>
                  <a:lnTo>
                    <a:pt x="1403604" y="2805684"/>
                  </a:lnTo>
                  <a:lnTo>
                    <a:pt x="1451858" y="2804870"/>
                  </a:lnTo>
                  <a:lnTo>
                    <a:pt x="1499705" y="2802447"/>
                  </a:lnTo>
                  <a:lnTo>
                    <a:pt x="1547117" y="2798441"/>
                  </a:lnTo>
                  <a:lnTo>
                    <a:pt x="1594068" y="2792877"/>
                  </a:lnTo>
                  <a:lnTo>
                    <a:pt x="1640533" y="2785782"/>
                  </a:lnTo>
                  <a:lnTo>
                    <a:pt x="1686484" y="2777183"/>
                  </a:lnTo>
                  <a:lnTo>
                    <a:pt x="1731896" y="2767104"/>
                  </a:lnTo>
                  <a:lnTo>
                    <a:pt x="1776744" y="2755572"/>
                  </a:lnTo>
                  <a:lnTo>
                    <a:pt x="1820999" y="2742614"/>
                  </a:lnTo>
                  <a:lnTo>
                    <a:pt x="1864638" y="2728255"/>
                  </a:lnTo>
                  <a:lnTo>
                    <a:pt x="1907632" y="2712522"/>
                  </a:lnTo>
                  <a:lnTo>
                    <a:pt x="1949958" y="2695441"/>
                  </a:lnTo>
                  <a:lnTo>
                    <a:pt x="1991587" y="2677037"/>
                  </a:lnTo>
                  <a:lnTo>
                    <a:pt x="2032494" y="2657337"/>
                  </a:lnTo>
                  <a:lnTo>
                    <a:pt x="2072653" y="2636367"/>
                  </a:lnTo>
                  <a:lnTo>
                    <a:pt x="2112038" y="2614153"/>
                  </a:lnTo>
                  <a:lnTo>
                    <a:pt x="2150622" y="2590722"/>
                  </a:lnTo>
                  <a:lnTo>
                    <a:pt x="2188380" y="2566099"/>
                  </a:lnTo>
                  <a:lnTo>
                    <a:pt x="2225286" y="2540310"/>
                  </a:lnTo>
                  <a:lnTo>
                    <a:pt x="2261312" y="2513382"/>
                  </a:lnTo>
                  <a:lnTo>
                    <a:pt x="2296434" y="2485341"/>
                  </a:lnTo>
                  <a:lnTo>
                    <a:pt x="2330625" y="2456213"/>
                  </a:lnTo>
                  <a:lnTo>
                    <a:pt x="2363858" y="2426023"/>
                  </a:lnTo>
                  <a:lnTo>
                    <a:pt x="2396109" y="2394799"/>
                  </a:lnTo>
                  <a:lnTo>
                    <a:pt x="2427349" y="2362566"/>
                  </a:lnTo>
                  <a:lnTo>
                    <a:pt x="2457555" y="2329350"/>
                  </a:lnTo>
                  <a:lnTo>
                    <a:pt x="2486699" y="2295177"/>
                  </a:lnTo>
                  <a:lnTo>
                    <a:pt x="2514755" y="2260074"/>
                  </a:lnTo>
                  <a:lnTo>
                    <a:pt x="2541697" y="2224067"/>
                  </a:lnTo>
                  <a:lnTo>
                    <a:pt x="2567499" y="2187182"/>
                  </a:lnTo>
                  <a:lnTo>
                    <a:pt x="2592135" y="2149444"/>
                  </a:lnTo>
                  <a:lnTo>
                    <a:pt x="2615579" y="2110881"/>
                  </a:lnTo>
                  <a:lnTo>
                    <a:pt x="2637804" y="2071517"/>
                  </a:lnTo>
                  <a:lnTo>
                    <a:pt x="2658785" y="2031380"/>
                  </a:lnTo>
                  <a:lnTo>
                    <a:pt x="2678495" y="1990495"/>
                  </a:lnTo>
                  <a:lnTo>
                    <a:pt x="2696908" y="1948889"/>
                  </a:lnTo>
                  <a:lnTo>
                    <a:pt x="2713998" y="1906587"/>
                  </a:lnTo>
                  <a:lnTo>
                    <a:pt x="2729740" y="1863616"/>
                  </a:lnTo>
                  <a:lnTo>
                    <a:pt x="2744106" y="1820002"/>
                  </a:lnTo>
                  <a:lnTo>
                    <a:pt x="2757071" y="1775771"/>
                  </a:lnTo>
                  <a:lnTo>
                    <a:pt x="2768608" y="1730949"/>
                  </a:lnTo>
                  <a:lnTo>
                    <a:pt x="2778692" y="1685562"/>
                  </a:lnTo>
                  <a:lnTo>
                    <a:pt x="2787296" y="1639636"/>
                  </a:lnTo>
                  <a:lnTo>
                    <a:pt x="2794395" y="1593198"/>
                  </a:lnTo>
                  <a:lnTo>
                    <a:pt x="2799961" y="1546273"/>
                  </a:lnTo>
                  <a:lnTo>
                    <a:pt x="2803969" y="1498888"/>
                  </a:lnTo>
                  <a:lnTo>
                    <a:pt x="2806394" y="1451069"/>
                  </a:lnTo>
                  <a:lnTo>
                    <a:pt x="2807208" y="1402842"/>
                  </a:lnTo>
                  <a:lnTo>
                    <a:pt x="2806394" y="1354610"/>
                  </a:lnTo>
                  <a:lnTo>
                    <a:pt x="2803969" y="1306788"/>
                  </a:lnTo>
                  <a:lnTo>
                    <a:pt x="2799961" y="1259399"/>
                  </a:lnTo>
                  <a:lnTo>
                    <a:pt x="2794395" y="1212472"/>
                  </a:lnTo>
                  <a:lnTo>
                    <a:pt x="2787296" y="1166031"/>
                  </a:lnTo>
                  <a:lnTo>
                    <a:pt x="2778692" y="1120103"/>
                  </a:lnTo>
                  <a:lnTo>
                    <a:pt x="2768608" y="1074714"/>
                  </a:lnTo>
                  <a:lnTo>
                    <a:pt x="2757071" y="1029890"/>
                  </a:lnTo>
                  <a:lnTo>
                    <a:pt x="2744106" y="985657"/>
                  </a:lnTo>
                  <a:lnTo>
                    <a:pt x="2729740" y="942042"/>
                  </a:lnTo>
                  <a:lnTo>
                    <a:pt x="2713998" y="899070"/>
                  </a:lnTo>
                  <a:lnTo>
                    <a:pt x="2696908" y="856767"/>
                  </a:lnTo>
                  <a:lnTo>
                    <a:pt x="2678495" y="815160"/>
                  </a:lnTo>
                  <a:lnTo>
                    <a:pt x="2658785" y="774275"/>
                  </a:lnTo>
                  <a:lnTo>
                    <a:pt x="2637804" y="734138"/>
                  </a:lnTo>
                  <a:lnTo>
                    <a:pt x="2615579" y="694774"/>
                  </a:lnTo>
                  <a:lnTo>
                    <a:pt x="2592135" y="656211"/>
                  </a:lnTo>
                  <a:lnTo>
                    <a:pt x="2567499" y="618473"/>
                  </a:lnTo>
                  <a:lnTo>
                    <a:pt x="2541697" y="581588"/>
                  </a:lnTo>
                  <a:lnTo>
                    <a:pt x="2514755" y="545582"/>
                  </a:lnTo>
                  <a:lnTo>
                    <a:pt x="2486699" y="510479"/>
                  </a:lnTo>
                  <a:lnTo>
                    <a:pt x="2457555" y="476308"/>
                  </a:lnTo>
                  <a:lnTo>
                    <a:pt x="2427349" y="443093"/>
                  </a:lnTo>
                  <a:lnTo>
                    <a:pt x="2396109" y="410860"/>
                  </a:lnTo>
                  <a:lnTo>
                    <a:pt x="2363858" y="379637"/>
                  </a:lnTo>
                  <a:lnTo>
                    <a:pt x="2330625" y="349449"/>
                  </a:lnTo>
                  <a:lnTo>
                    <a:pt x="2296434" y="320321"/>
                  </a:lnTo>
                  <a:lnTo>
                    <a:pt x="2261312" y="292281"/>
                  </a:lnTo>
                  <a:lnTo>
                    <a:pt x="2225286" y="265355"/>
                  </a:lnTo>
                  <a:lnTo>
                    <a:pt x="2188380" y="239567"/>
                  </a:lnTo>
                  <a:lnTo>
                    <a:pt x="2150622" y="214946"/>
                  </a:lnTo>
                  <a:lnTo>
                    <a:pt x="2112038" y="191516"/>
                  </a:lnTo>
                  <a:lnTo>
                    <a:pt x="2072653" y="169303"/>
                  </a:lnTo>
                  <a:lnTo>
                    <a:pt x="2032494" y="148335"/>
                  </a:lnTo>
                  <a:lnTo>
                    <a:pt x="1991587" y="128636"/>
                  </a:lnTo>
                  <a:lnTo>
                    <a:pt x="1949958" y="110234"/>
                  </a:lnTo>
                  <a:lnTo>
                    <a:pt x="1907632" y="93153"/>
                  </a:lnTo>
                  <a:lnTo>
                    <a:pt x="1864638" y="77421"/>
                  </a:lnTo>
                  <a:lnTo>
                    <a:pt x="1820999" y="63063"/>
                  </a:lnTo>
                  <a:lnTo>
                    <a:pt x="1776744" y="50106"/>
                  </a:lnTo>
                  <a:lnTo>
                    <a:pt x="1731896" y="38576"/>
                  </a:lnTo>
                  <a:lnTo>
                    <a:pt x="1686484" y="28498"/>
                  </a:lnTo>
                  <a:lnTo>
                    <a:pt x="1640533" y="19899"/>
                  </a:lnTo>
                  <a:lnTo>
                    <a:pt x="1594068" y="12805"/>
                  </a:lnTo>
                  <a:lnTo>
                    <a:pt x="1547117" y="7242"/>
                  </a:lnTo>
                  <a:lnTo>
                    <a:pt x="1499705" y="3236"/>
                  </a:lnTo>
                  <a:lnTo>
                    <a:pt x="1451858" y="813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FFFF00">
                <a:alpha val="41960"/>
              </a:srgbClr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2F852E54-4D50-0205-F739-49DBCC738906}"/>
              </a:ext>
            </a:extLst>
          </p:cNvPr>
          <p:cNvSpPr txBox="1"/>
          <p:nvPr/>
        </p:nvSpPr>
        <p:spPr>
          <a:xfrm>
            <a:off x="1189735" y="2536679"/>
            <a:ext cx="2630096" cy="84318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Need for a </a:t>
            </a:r>
            <a:r>
              <a:rPr lang="en-US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5G Complete Network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75E3D90B-82C1-EDAA-A472-43BFF2119FB3}"/>
              </a:ext>
            </a:extLst>
          </p:cNvPr>
          <p:cNvSpPr txBox="1"/>
          <p:nvPr/>
        </p:nvSpPr>
        <p:spPr>
          <a:xfrm>
            <a:off x="418858" y="1406363"/>
            <a:ext cx="38671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b="1" dirty="0"/>
              <a:t>Rationale</a:t>
            </a:r>
            <a:r>
              <a:rPr sz="1800" b="1" spc="-20" dirty="0"/>
              <a:t> </a:t>
            </a:r>
            <a:r>
              <a:rPr sz="1800" b="1" dirty="0"/>
              <a:t>of</a:t>
            </a:r>
            <a:r>
              <a:rPr sz="1800" b="1" spc="-15" dirty="0"/>
              <a:t> </a:t>
            </a:r>
            <a:r>
              <a:rPr sz="1800" b="1" dirty="0"/>
              <a:t>the</a:t>
            </a:r>
            <a:r>
              <a:rPr sz="1800" b="1" spc="-15" dirty="0"/>
              <a:t> </a:t>
            </a:r>
            <a:r>
              <a:rPr sz="1800" b="1" dirty="0"/>
              <a:t>proposed</a:t>
            </a:r>
            <a:r>
              <a:rPr sz="1800" b="1" spc="-25" dirty="0"/>
              <a:t> </a:t>
            </a:r>
            <a:r>
              <a:rPr sz="1800" b="1" dirty="0"/>
              <a:t>concept:</a:t>
            </a:r>
            <a:endParaRPr sz="1800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2716AEF9-60E4-689C-9528-5DDBD240942C}"/>
              </a:ext>
            </a:extLst>
          </p:cNvPr>
          <p:cNvSpPr txBox="1">
            <a:spLocks/>
          </p:cNvSpPr>
          <p:nvPr/>
        </p:nvSpPr>
        <p:spPr>
          <a:xfrm>
            <a:off x="11185652" y="6478344"/>
            <a:ext cx="115253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lang="en-US" sz="1400" dirty="0">
                <a:solidFill>
                  <a:srgbClr val="7F7F7F"/>
                </a:solidFill>
              </a:rPr>
              <a:pPr marL="38099">
                <a:lnSpc>
                  <a:spcPts val="1240"/>
                </a:lnSpc>
              </a:pPr>
              <a:t>4</a:t>
            </a:fld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DD6CA-B6AE-4223-22A2-F211A3D67C38}"/>
              </a:ext>
            </a:extLst>
          </p:cNvPr>
          <p:cNvSpPr txBox="1"/>
          <p:nvPr/>
        </p:nvSpPr>
        <p:spPr>
          <a:xfrm>
            <a:off x="3088251" y="4710070"/>
            <a:ext cx="20903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Capabilities of the </a:t>
            </a:r>
            <a:r>
              <a:rPr lang="en-US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NS3 Framework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oogle Shape;215;p23">
            <a:extLst>
              <a:ext uri="{FF2B5EF4-FFF2-40B4-BE49-F238E27FC236}">
                <a16:creationId xmlns:a16="http://schemas.microsoft.com/office/drawing/2014/main" id="{DDC48D1D-6A87-259D-7356-298DF907A2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645" y="-96457"/>
            <a:ext cx="12192000" cy="71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89AC71-D9D7-9502-088B-CEAD0A6E18E8}"/>
              </a:ext>
            </a:extLst>
          </p:cNvPr>
          <p:cNvSpPr txBox="1"/>
          <p:nvPr/>
        </p:nvSpPr>
        <p:spPr>
          <a:xfrm>
            <a:off x="-4822" y="4822"/>
            <a:ext cx="49240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Arial"/>
              </a:rPr>
              <a:t>Objective And 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3A4FF-AC88-3C92-D443-BFA6FFD67FA2}"/>
              </a:ext>
            </a:extLst>
          </p:cNvPr>
          <p:cNvSpPr txBox="1"/>
          <p:nvPr/>
        </p:nvSpPr>
        <p:spPr>
          <a:xfrm>
            <a:off x="10050683" y="-21702"/>
            <a:ext cx="207862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cs typeface="Arial"/>
              </a:rPr>
              <a:t>Rationale</a:t>
            </a:r>
          </a:p>
        </p:txBody>
      </p:sp>
      <p:graphicFrame>
        <p:nvGraphicFramePr>
          <p:cNvPr id="33" name="Diagram 33">
            <a:extLst>
              <a:ext uri="{FF2B5EF4-FFF2-40B4-BE49-F238E27FC236}">
                <a16:creationId xmlns:a16="http://schemas.microsoft.com/office/drawing/2014/main" id="{21318A4B-1E2B-18A1-CD95-DFA5BE8F1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519641"/>
              </p:ext>
            </p:extLst>
          </p:nvPr>
        </p:nvGraphicFramePr>
        <p:xfrm>
          <a:off x="4493984" y="248972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B6EF16-4F5A-6DAA-9413-856C1F20D167}"/>
              </a:ext>
            </a:extLst>
          </p:cNvPr>
          <p:cNvSpPr txBox="1"/>
          <p:nvPr/>
        </p:nvSpPr>
        <p:spPr>
          <a:xfrm>
            <a:off x="365266" y="786600"/>
            <a:ext cx="108203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Arial"/>
              </a:rPr>
              <a:t>Objective: </a:t>
            </a:r>
            <a:r>
              <a:rPr lang="en-US" sz="2000" b="1" dirty="0">
                <a:solidFill>
                  <a:schemeClr val="bg2"/>
                </a:solidFill>
              </a:rPr>
              <a:t>Simulation of a NS3 framework towards a 5G Complete Network Platform</a:t>
            </a:r>
            <a:endParaRPr lang="en-US" sz="2000" b="1" dirty="0">
              <a:solidFill>
                <a:schemeClr val="bg2"/>
              </a:solidFill>
              <a:cs typeface="Arial"/>
            </a:endParaRP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7DE3D-DBCE-E120-EBE5-9CF12E4218FC}"/>
              </a:ext>
            </a:extLst>
          </p:cNvPr>
          <p:cNvSpPr txBox="1"/>
          <p:nvPr/>
        </p:nvSpPr>
        <p:spPr>
          <a:xfrm>
            <a:off x="319557" y="4574411"/>
            <a:ext cx="1740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Advancing Research and Development in </a:t>
            </a:r>
            <a:r>
              <a:rPr lang="en-US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5G Networks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3C450-A74E-861E-6E9D-D7A2B234AF6D}"/>
              </a:ext>
            </a:extLst>
          </p:cNvPr>
          <p:cNvSpPr txBox="1"/>
          <p:nvPr/>
        </p:nvSpPr>
        <p:spPr>
          <a:xfrm>
            <a:off x="9040593" y="2957143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Integrated :</a:t>
            </a:r>
          </a:p>
        </p:txBody>
      </p:sp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F7EA31EE-AEC7-4C45-E467-1EB97B5FC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33921"/>
              </p:ext>
            </p:extLst>
          </p:nvPr>
        </p:nvGraphicFramePr>
        <p:xfrm>
          <a:off x="8381344" y="3379859"/>
          <a:ext cx="3729318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659">
                  <a:extLst>
                    <a:ext uri="{9D8B030D-6E8A-4147-A177-3AD203B41FA5}">
                      <a16:colId xmlns:a16="http://schemas.microsoft.com/office/drawing/2014/main" val="3598450335"/>
                    </a:ext>
                  </a:extLst>
                </a:gridCol>
                <a:gridCol w="1864659">
                  <a:extLst>
                    <a:ext uri="{9D8B030D-6E8A-4147-A177-3AD203B41FA5}">
                      <a16:colId xmlns:a16="http://schemas.microsoft.com/office/drawing/2014/main" val="864329590"/>
                    </a:ext>
                  </a:extLst>
                </a:gridCol>
              </a:tblGrid>
              <a:tr h="269458">
                <a:tc>
                  <a:txBody>
                    <a:bodyPr/>
                    <a:lstStyle/>
                    <a:p>
                      <a:r>
                        <a:rPr lang="en-IN" dirty="0"/>
                        <a:t>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24963"/>
                  </a:ext>
                </a:extLst>
              </a:tr>
              <a:tr h="269458">
                <a:tc>
                  <a:txBody>
                    <a:bodyPr/>
                    <a:lstStyle/>
                    <a:p>
                      <a:r>
                        <a:rPr lang="en-IN" dirty="0"/>
                        <a:t>Virtual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7.0.8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05777"/>
                  </a:ext>
                </a:extLst>
              </a:tr>
              <a:tr h="269458">
                <a:tc>
                  <a:txBody>
                    <a:bodyPr/>
                    <a:lstStyle/>
                    <a:p>
                      <a:r>
                        <a:rPr lang="en-IN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22.04.2 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81262"/>
                  </a:ext>
                </a:extLst>
              </a:tr>
              <a:tr h="269458">
                <a:tc>
                  <a:txBody>
                    <a:bodyPr/>
                    <a:lstStyle/>
                    <a:p>
                      <a:r>
                        <a:rPr lang="en-IN" dirty="0"/>
                        <a:t>Ns3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3.38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54415"/>
                  </a:ext>
                </a:extLst>
              </a:tr>
              <a:tr h="269458">
                <a:tc>
                  <a:txBody>
                    <a:bodyPr/>
                    <a:lstStyle/>
                    <a:p>
                      <a:r>
                        <a:rPr lang="en-IN" dirty="0"/>
                        <a:t>5G 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v2.4.y -cmake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2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5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95" y="2199"/>
            <a:ext cx="12192000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86768" y="2197"/>
            <a:ext cx="4215765" cy="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/>
          <a:p>
            <a:pPr marL="16933"/>
            <a:r>
              <a:rPr lang="en-GB" sz="4000" b="1" dirty="0">
                <a:latin typeface="Calibri"/>
                <a:ea typeface="Calibri"/>
                <a:cs typeface="Calibri"/>
              </a:rPr>
              <a:t>work done so far</a:t>
            </a:r>
          </a:p>
        </p:txBody>
      </p:sp>
      <p:sp>
        <p:nvSpPr>
          <p:cNvPr id="218" name="Google Shape;218;p23"/>
          <p:cNvSpPr/>
          <p:nvPr/>
        </p:nvSpPr>
        <p:spPr>
          <a:xfrm>
            <a:off x="8610600" y="1"/>
            <a:ext cx="3581400" cy="688975"/>
          </a:xfrm>
          <a:custGeom>
            <a:avLst/>
            <a:gdLst/>
            <a:ahLst/>
            <a:cxnLst/>
            <a:rect l="l" t="t" r="r" b="b"/>
            <a:pathLst>
              <a:path w="3581400" h="688975" extrusionOk="0">
                <a:moveTo>
                  <a:pt x="0" y="688848"/>
                </a:moveTo>
                <a:lnTo>
                  <a:pt x="3581399" y="688848"/>
                </a:lnTo>
                <a:lnTo>
                  <a:pt x="3581399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67" dirty="0"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11146535" y="6464680"/>
            <a:ext cx="153669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655"/>
            <a:fld id="{00000000-1234-1234-1234-123412341234}" type="slidenum">
              <a:rPr lang="en-GB" dirty="0">
                <a:latin typeface="Times New Roman"/>
              </a:rPr>
              <a:pPr marL="33655"/>
              <a:t>5</a:t>
            </a:fld>
            <a:endParaRPr lang="en-US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EF68E-F285-451C-76A5-BE5E95BE747F}"/>
              </a:ext>
            </a:extLst>
          </p:cNvPr>
          <p:cNvSpPr txBox="1"/>
          <p:nvPr/>
        </p:nvSpPr>
        <p:spPr>
          <a:xfrm>
            <a:off x="8598959" y="0"/>
            <a:ext cx="3545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Calibri"/>
              </a:rPr>
              <a:t>PROGRESS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1F66E1-845B-4032-2E68-51A94F04B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96" y="1940624"/>
            <a:ext cx="4820436" cy="25396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BA9071F-D85D-996E-60AE-3AE3EA31F68D}"/>
              </a:ext>
            </a:extLst>
          </p:cNvPr>
          <p:cNvSpPr txBox="1"/>
          <p:nvPr/>
        </p:nvSpPr>
        <p:spPr>
          <a:xfrm>
            <a:off x="976751" y="1303689"/>
            <a:ext cx="398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Arial"/>
              </a:rPr>
              <a:t>      5G NR Simulation</a:t>
            </a:r>
            <a:endParaRPr lang="en-IN" sz="2400" dirty="0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17CA2F44-0D61-AB1B-CFC5-DE9DC415C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861" y="1765354"/>
            <a:ext cx="5098343" cy="2693792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5BD5D522-56E5-00DA-ECE7-C853C2747216}"/>
              </a:ext>
            </a:extLst>
          </p:cNvPr>
          <p:cNvSpPr txBox="1"/>
          <p:nvPr/>
        </p:nvSpPr>
        <p:spPr>
          <a:xfrm>
            <a:off x="6675981" y="1318274"/>
            <a:ext cx="48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Integrated 5G NR with 4G core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584AB46-694A-E82D-20AE-339114F802EF}"/>
              </a:ext>
            </a:extLst>
          </p:cNvPr>
          <p:cNvSpPr txBox="1"/>
          <p:nvPr/>
        </p:nvSpPr>
        <p:spPr>
          <a:xfrm>
            <a:off x="646456" y="4655560"/>
            <a:ext cx="51009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https://sharing.clickup.com/clip/p/t37257552/e0c7d75f-bbf6-4ea6-b9e2-d5983413bcf2/screen-recording-2023-06-28-11%3A41.webm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B83439F-2B45-AD51-316D-1951253AE062}"/>
              </a:ext>
            </a:extLst>
          </p:cNvPr>
          <p:cNvSpPr txBox="1"/>
          <p:nvPr/>
        </p:nvSpPr>
        <p:spPr>
          <a:xfrm>
            <a:off x="6201861" y="4655560"/>
            <a:ext cx="61497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https://sharing.clickup.com/clip/p/t37257552/69f6ec56-deec-4b11-a736-de3b9e16a1e1/screen-recording-2023-06-28-11%3A45.webm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8"/>
              </a:rPr>
              <a:t>https://sharing.clickup.com/clip/p/t9002150960/e2be59e8-0a39-41a5-a457-78edd05c83dd/screen-recording-2023-07-11-16%3A17.webm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2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95" y="2199"/>
            <a:ext cx="12192000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86768" y="2197"/>
            <a:ext cx="4215765" cy="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/>
          <a:p>
            <a:pPr marL="16933"/>
            <a:r>
              <a:rPr lang="en-GB" sz="4000" b="1" dirty="0">
                <a:latin typeface="Calibri"/>
                <a:ea typeface="Calibri"/>
                <a:cs typeface="Calibri"/>
              </a:rPr>
              <a:t>work done so far</a:t>
            </a:r>
          </a:p>
        </p:txBody>
      </p:sp>
      <p:sp>
        <p:nvSpPr>
          <p:cNvPr id="218" name="Google Shape;218;p23"/>
          <p:cNvSpPr/>
          <p:nvPr/>
        </p:nvSpPr>
        <p:spPr>
          <a:xfrm>
            <a:off x="8610600" y="1"/>
            <a:ext cx="3581400" cy="688975"/>
          </a:xfrm>
          <a:custGeom>
            <a:avLst/>
            <a:gdLst/>
            <a:ahLst/>
            <a:cxnLst/>
            <a:rect l="l" t="t" r="r" b="b"/>
            <a:pathLst>
              <a:path w="3581400" h="688975" extrusionOk="0">
                <a:moveTo>
                  <a:pt x="0" y="688848"/>
                </a:moveTo>
                <a:lnTo>
                  <a:pt x="3581399" y="688848"/>
                </a:lnTo>
                <a:lnTo>
                  <a:pt x="3581399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EF68E-F285-451C-76A5-BE5E95BE747F}"/>
              </a:ext>
            </a:extLst>
          </p:cNvPr>
          <p:cNvSpPr txBox="1"/>
          <p:nvPr/>
        </p:nvSpPr>
        <p:spPr>
          <a:xfrm>
            <a:off x="8598959" y="0"/>
            <a:ext cx="3545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Calibri"/>
              </a:rPr>
              <a:t>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5E2D6-CD5F-9152-1F3C-09756BD3DD7D}"/>
              </a:ext>
            </a:extLst>
          </p:cNvPr>
          <p:cNvSpPr txBox="1"/>
          <p:nvPr/>
        </p:nvSpPr>
        <p:spPr>
          <a:xfrm>
            <a:off x="1419530" y="1411477"/>
            <a:ext cx="10775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Integrated 5G NR with 4G core interfacing with voice call application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71BF9CB-8E14-01ED-A800-3E43A48A32DB}"/>
              </a:ext>
            </a:extLst>
          </p:cNvPr>
          <p:cNvSpPr/>
          <p:nvPr/>
        </p:nvSpPr>
        <p:spPr>
          <a:xfrm>
            <a:off x="3451240" y="2242859"/>
            <a:ext cx="1030942" cy="12192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4F3C24F2-03D9-EF07-37E1-E2A13560A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159" y="2500484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6427CE-8931-3DA0-369D-EC94650E6B69}"/>
              </a:ext>
            </a:extLst>
          </p:cNvPr>
          <p:cNvSpPr/>
          <p:nvPr/>
        </p:nvSpPr>
        <p:spPr>
          <a:xfrm>
            <a:off x="5691673" y="3103708"/>
            <a:ext cx="767195" cy="9115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058C18-489E-9B86-64BA-64705F0E2444}"/>
              </a:ext>
            </a:extLst>
          </p:cNvPr>
          <p:cNvSpPr/>
          <p:nvPr/>
        </p:nvSpPr>
        <p:spPr>
          <a:xfrm>
            <a:off x="7034344" y="3012807"/>
            <a:ext cx="2160494" cy="1075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99F786-6913-C554-AF43-B5651C73E133}"/>
              </a:ext>
            </a:extLst>
          </p:cNvPr>
          <p:cNvCxnSpPr>
            <a:cxnSpLocks/>
          </p:cNvCxnSpPr>
          <p:nvPr/>
        </p:nvCxnSpPr>
        <p:spPr>
          <a:xfrm>
            <a:off x="2239329" y="3004955"/>
            <a:ext cx="1772248" cy="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6997D3-FEC6-B1E0-1BC9-5711374A5D2C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6458868" y="3550690"/>
            <a:ext cx="575476" cy="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6860B04-C145-F6DF-0976-36EB6BF93BFD}"/>
              </a:ext>
            </a:extLst>
          </p:cNvPr>
          <p:cNvSpPr/>
          <p:nvPr/>
        </p:nvSpPr>
        <p:spPr>
          <a:xfrm>
            <a:off x="3415811" y="3853045"/>
            <a:ext cx="1030942" cy="12192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2" name="Graphic 51" descr="Smart Phone with solid fill">
            <a:extLst>
              <a:ext uri="{FF2B5EF4-FFF2-40B4-BE49-F238E27FC236}">
                <a16:creationId xmlns:a16="http://schemas.microsoft.com/office/drawing/2014/main" id="{B483C070-9BD3-5E0C-7FA5-D2E2C3C05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375" y="4034225"/>
            <a:ext cx="914400" cy="914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4973E0-9C42-A73E-519F-AABB21F959B4}"/>
              </a:ext>
            </a:extLst>
          </p:cNvPr>
          <p:cNvCxnSpPr>
            <a:cxnSpLocks/>
          </p:cNvCxnSpPr>
          <p:nvPr/>
        </p:nvCxnSpPr>
        <p:spPr>
          <a:xfrm>
            <a:off x="2294650" y="4340721"/>
            <a:ext cx="1894368" cy="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E50819-D303-7BB5-0E03-388FD8DD05F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49271" y="3058189"/>
            <a:ext cx="1442402" cy="50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4B380D-1BE4-BC5D-9539-58C20FE15975}"/>
              </a:ext>
            </a:extLst>
          </p:cNvPr>
          <p:cNvCxnSpPr>
            <a:cxnSpLocks/>
          </p:cNvCxnSpPr>
          <p:nvPr/>
        </p:nvCxnSpPr>
        <p:spPr>
          <a:xfrm flipV="1">
            <a:off x="4105405" y="3666425"/>
            <a:ext cx="1586268" cy="68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1669F1-B0DD-A5C0-55A3-F4CD98086E8D}"/>
              </a:ext>
            </a:extLst>
          </p:cNvPr>
          <p:cNvSpPr txBox="1"/>
          <p:nvPr/>
        </p:nvSpPr>
        <p:spPr>
          <a:xfrm>
            <a:off x="4483322" y="3433263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gNB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D3B4F4-B22C-493B-C4C6-E734E6EFA2DA}"/>
              </a:ext>
            </a:extLst>
          </p:cNvPr>
          <p:cNvSpPr txBox="1"/>
          <p:nvPr/>
        </p:nvSpPr>
        <p:spPr>
          <a:xfrm>
            <a:off x="2477882" y="4667074"/>
            <a:ext cx="614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UE -2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51E498-1D68-5018-F133-4DCB959CB02D}"/>
              </a:ext>
            </a:extLst>
          </p:cNvPr>
          <p:cNvSpPr txBox="1"/>
          <p:nvPr/>
        </p:nvSpPr>
        <p:spPr>
          <a:xfrm>
            <a:off x="2531668" y="3214771"/>
            <a:ext cx="90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UE-1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1B28E99-FADD-9167-AC8F-8FF3B443E23C}"/>
              </a:ext>
            </a:extLst>
          </p:cNvPr>
          <p:cNvSpPr txBox="1"/>
          <p:nvPr/>
        </p:nvSpPr>
        <p:spPr>
          <a:xfrm>
            <a:off x="4402533" y="4712298"/>
            <a:ext cx="613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gNB</a:t>
            </a:r>
            <a:endParaRPr lang="en-IN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9883175-E5D8-6A1B-4F11-53594A064D39}"/>
              </a:ext>
            </a:extLst>
          </p:cNvPr>
          <p:cNvSpPr txBox="1"/>
          <p:nvPr/>
        </p:nvSpPr>
        <p:spPr>
          <a:xfrm>
            <a:off x="5530007" y="4196698"/>
            <a:ext cx="15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Sgw</a:t>
            </a:r>
            <a:r>
              <a:rPr lang="en-IN" i="1" dirty="0"/>
              <a:t>/</a:t>
            </a:r>
            <a:r>
              <a:rPr lang="en-IN" i="1" dirty="0" err="1"/>
              <a:t>pgw</a:t>
            </a:r>
            <a:endParaRPr lang="en-IN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EDAF13-4EDC-D3D7-41D0-40630371FB8B}"/>
              </a:ext>
            </a:extLst>
          </p:cNvPr>
          <p:cNvSpPr txBox="1"/>
          <p:nvPr/>
        </p:nvSpPr>
        <p:spPr>
          <a:xfrm>
            <a:off x="7662024" y="3406035"/>
            <a:ext cx="14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Internet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2266EA5-A987-A762-82FD-3362F5FC9EF3}"/>
              </a:ext>
            </a:extLst>
          </p:cNvPr>
          <p:cNvCxnSpPr>
            <a:stCxn id="12" idx="6"/>
          </p:cNvCxnSpPr>
          <p:nvPr/>
        </p:nvCxnSpPr>
        <p:spPr>
          <a:xfrm flipV="1">
            <a:off x="9194838" y="3544975"/>
            <a:ext cx="543226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6CDAA82-A8DD-8671-33E3-10A23741C365}"/>
              </a:ext>
            </a:extLst>
          </p:cNvPr>
          <p:cNvSpPr txBox="1"/>
          <p:nvPr/>
        </p:nvSpPr>
        <p:spPr>
          <a:xfrm>
            <a:off x="9738064" y="3098209"/>
            <a:ext cx="158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Remote host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E79E034-8445-F11F-A886-C32D04AEA6A2}"/>
              </a:ext>
            </a:extLst>
          </p:cNvPr>
          <p:cNvSpPr txBox="1"/>
          <p:nvPr/>
        </p:nvSpPr>
        <p:spPr>
          <a:xfrm>
            <a:off x="2953872" y="5500608"/>
            <a:ext cx="6149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https://www.loom.com/share/96e9b3c28f914b1ea94a52f736899bb5?sid=82adcbc1-abcb-488d-bb31-1f4a81c91738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27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195" y="2199"/>
            <a:ext cx="12192000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86768" y="2197"/>
            <a:ext cx="4215765" cy="62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/>
          <a:p>
            <a:pPr marL="16933"/>
            <a:r>
              <a:rPr lang="en-GB" sz="4000" b="1" dirty="0">
                <a:latin typeface="Calibri"/>
                <a:ea typeface="Calibri"/>
                <a:cs typeface="Calibri"/>
              </a:rPr>
              <a:t>Workflow</a:t>
            </a:r>
          </a:p>
        </p:txBody>
      </p:sp>
      <p:sp>
        <p:nvSpPr>
          <p:cNvPr id="218" name="Google Shape;218;p23"/>
          <p:cNvSpPr/>
          <p:nvPr/>
        </p:nvSpPr>
        <p:spPr>
          <a:xfrm>
            <a:off x="8610600" y="1"/>
            <a:ext cx="3581400" cy="688975"/>
          </a:xfrm>
          <a:custGeom>
            <a:avLst/>
            <a:gdLst/>
            <a:ahLst/>
            <a:cxnLst/>
            <a:rect l="l" t="t" r="r" b="b"/>
            <a:pathLst>
              <a:path w="3581400" h="688975" extrusionOk="0">
                <a:moveTo>
                  <a:pt x="0" y="688848"/>
                </a:moveTo>
                <a:lnTo>
                  <a:pt x="3581399" y="688848"/>
                </a:lnTo>
                <a:lnTo>
                  <a:pt x="3581399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67"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11146535" y="6464680"/>
            <a:ext cx="153669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655"/>
            <a:fld id="{00000000-1234-1234-1234-123412341234}" type="slidenum">
              <a:rPr lang="en-GB" dirty="0">
                <a:latin typeface="Times New Roman"/>
              </a:rPr>
              <a:pPr marL="33655"/>
              <a:t>7</a:t>
            </a:fld>
            <a:endParaRPr lang="en-US" dirty="0">
              <a:latin typeface="Times New Roman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1DA0B5-F44F-F598-A154-7722EEB22374}"/>
              </a:ext>
            </a:extLst>
          </p:cNvPr>
          <p:cNvCxnSpPr/>
          <p:nvPr/>
        </p:nvCxnSpPr>
        <p:spPr>
          <a:xfrm>
            <a:off x="2028644" y="3333590"/>
            <a:ext cx="8235349" cy="4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D2BAE-41CA-C482-5D80-5C9B6AA727F9}"/>
              </a:ext>
            </a:extLst>
          </p:cNvPr>
          <p:cNvCxnSpPr/>
          <p:nvPr/>
        </p:nvCxnSpPr>
        <p:spPr>
          <a:xfrm flipH="1">
            <a:off x="7909705" y="2471746"/>
            <a:ext cx="2875" cy="8769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E07197-5455-D685-4973-5AD69CFACF23}"/>
              </a:ext>
            </a:extLst>
          </p:cNvPr>
          <p:cNvCxnSpPr>
            <a:cxnSpLocks/>
          </p:cNvCxnSpPr>
          <p:nvPr/>
        </p:nvCxnSpPr>
        <p:spPr>
          <a:xfrm>
            <a:off x="9464736" y="3348001"/>
            <a:ext cx="18292" cy="10031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2EDC63-8AA8-0689-01F7-EEF7707FB96C}"/>
              </a:ext>
            </a:extLst>
          </p:cNvPr>
          <p:cNvCxnSpPr>
            <a:cxnSpLocks/>
          </p:cNvCxnSpPr>
          <p:nvPr/>
        </p:nvCxnSpPr>
        <p:spPr>
          <a:xfrm>
            <a:off x="5723038" y="3333590"/>
            <a:ext cx="0" cy="10175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7CD292-910E-2E91-34D4-145329D4F35F}"/>
              </a:ext>
            </a:extLst>
          </p:cNvPr>
          <p:cNvCxnSpPr>
            <a:cxnSpLocks/>
          </p:cNvCxnSpPr>
          <p:nvPr/>
        </p:nvCxnSpPr>
        <p:spPr>
          <a:xfrm>
            <a:off x="4275848" y="2434587"/>
            <a:ext cx="0" cy="939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F2E07F-C1F3-5390-BF8F-38BD8441483E}"/>
              </a:ext>
            </a:extLst>
          </p:cNvPr>
          <p:cNvCxnSpPr>
            <a:cxnSpLocks/>
          </p:cNvCxnSpPr>
          <p:nvPr/>
        </p:nvCxnSpPr>
        <p:spPr>
          <a:xfrm>
            <a:off x="2866126" y="3351559"/>
            <a:ext cx="7708" cy="10039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8D8EA1-F6CE-D7C8-23F4-F605D3EA3BE6}"/>
              </a:ext>
            </a:extLst>
          </p:cNvPr>
          <p:cNvSpPr txBox="1"/>
          <p:nvPr/>
        </p:nvSpPr>
        <p:spPr>
          <a:xfrm>
            <a:off x="1852323" y="4738636"/>
            <a:ext cx="22574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Arial"/>
              </a:rPr>
              <a:t>Installing the required software needed to this project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189CA5-AEA5-7E1A-4B90-EFC6A40E88EA}"/>
              </a:ext>
            </a:extLst>
          </p:cNvPr>
          <p:cNvSpPr txBox="1"/>
          <p:nvPr/>
        </p:nvSpPr>
        <p:spPr>
          <a:xfrm>
            <a:off x="3689242" y="1531909"/>
            <a:ext cx="203379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Arial"/>
              </a:rPr>
              <a:t>Proposing the concept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84B825-5CC6-A086-2EE3-CD568DEEBB6F}"/>
              </a:ext>
            </a:extLst>
          </p:cNvPr>
          <p:cNvSpPr txBox="1"/>
          <p:nvPr/>
        </p:nvSpPr>
        <p:spPr>
          <a:xfrm>
            <a:off x="4735574" y="4797930"/>
            <a:ext cx="28567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Arial"/>
              </a:rPr>
              <a:t>     Integrated 5G-Lena,Compiling 5G NR and 5G NR End-to-End Integration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9CFDCE-78AD-847F-5095-64843847AD13}"/>
              </a:ext>
            </a:extLst>
          </p:cNvPr>
          <p:cNvSpPr txBox="1"/>
          <p:nvPr/>
        </p:nvSpPr>
        <p:spPr>
          <a:xfrm>
            <a:off x="6627829" y="1534395"/>
            <a:ext cx="30524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cs typeface="Arial"/>
              </a:rPr>
              <a:t>Compiling 5G NR and 5G NR End-to-End Integration with Voice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EF68E-F285-451C-76A5-BE5E95BE747F}"/>
              </a:ext>
            </a:extLst>
          </p:cNvPr>
          <p:cNvSpPr txBox="1"/>
          <p:nvPr/>
        </p:nvSpPr>
        <p:spPr>
          <a:xfrm>
            <a:off x="8598959" y="0"/>
            <a:ext cx="35454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Calibri"/>
              </a:rPr>
              <a:t>PROGRESS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403DB36-32F0-F5A2-74D7-D5F79705E7CB}"/>
              </a:ext>
            </a:extLst>
          </p:cNvPr>
          <p:cNvSpPr/>
          <p:nvPr/>
        </p:nvSpPr>
        <p:spPr>
          <a:xfrm rot="16200000">
            <a:off x="2636860" y="4271170"/>
            <a:ext cx="455083" cy="412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CA2BD5D-672C-4F42-94FA-42B4D3286F8C}"/>
              </a:ext>
            </a:extLst>
          </p:cNvPr>
          <p:cNvSpPr/>
          <p:nvPr/>
        </p:nvSpPr>
        <p:spPr>
          <a:xfrm rot="16200000">
            <a:off x="9255486" y="4271170"/>
            <a:ext cx="455083" cy="412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C6970BC-6C95-16E0-F3DB-AF93D6D9F24F}"/>
              </a:ext>
            </a:extLst>
          </p:cNvPr>
          <p:cNvSpPr/>
          <p:nvPr/>
        </p:nvSpPr>
        <p:spPr>
          <a:xfrm rot="5400000">
            <a:off x="4054755" y="2157255"/>
            <a:ext cx="455083" cy="412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11A4C2F-B707-15A2-39F8-01B05F242970}"/>
              </a:ext>
            </a:extLst>
          </p:cNvPr>
          <p:cNvSpPr/>
          <p:nvPr/>
        </p:nvSpPr>
        <p:spPr>
          <a:xfrm rot="5400000">
            <a:off x="7682163" y="2289277"/>
            <a:ext cx="455083" cy="412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9FE13-28A9-DCD6-1AF0-0C4D5073A730}"/>
              </a:ext>
            </a:extLst>
          </p:cNvPr>
          <p:cNvSpPr txBox="1"/>
          <p:nvPr/>
        </p:nvSpPr>
        <p:spPr>
          <a:xfrm>
            <a:off x="10261994" y="3080372"/>
            <a:ext cx="223507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End of development</a:t>
            </a:r>
            <a:endParaRPr lang="en-US" b="1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C2067-E7A0-AE29-8E97-0BB5F32AA517}"/>
              </a:ext>
            </a:extLst>
          </p:cNvPr>
          <p:cNvSpPr txBox="1"/>
          <p:nvPr/>
        </p:nvSpPr>
        <p:spPr>
          <a:xfrm>
            <a:off x="313948" y="3071002"/>
            <a:ext cx="223507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Understanding the literature survey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903325-2B10-D2E3-D4F9-E24F2DF5786A}"/>
              </a:ext>
            </a:extLst>
          </p:cNvPr>
          <p:cNvSpPr/>
          <p:nvPr/>
        </p:nvSpPr>
        <p:spPr>
          <a:xfrm>
            <a:off x="452436" y="2629959"/>
            <a:ext cx="1248832" cy="45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Arial"/>
              </a:rPr>
              <a:t>Phase-1</a:t>
            </a:r>
            <a:endParaRPr lang="en-US" sz="1400">
              <a:cs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8FE5CA-1A62-4711-A2F2-26589C6AB9B8}"/>
              </a:ext>
            </a:extLst>
          </p:cNvPr>
          <p:cNvSpPr/>
          <p:nvPr/>
        </p:nvSpPr>
        <p:spPr>
          <a:xfrm>
            <a:off x="2249418" y="5558259"/>
            <a:ext cx="1248832" cy="45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00" dirty="0">
                <a:cs typeface="Arial"/>
              </a:rPr>
              <a:t>Phase-2</a:t>
            </a:r>
            <a:endParaRPr lang="en-US" sz="1400"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273E26-3DBF-0B07-DBA8-B609B73D51B7}"/>
              </a:ext>
            </a:extLst>
          </p:cNvPr>
          <p:cNvSpPr/>
          <p:nvPr/>
        </p:nvSpPr>
        <p:spPr>
          <a:xfrm>
            <a:off x="3753143" y="974376"/>
            <a:ext cx="1248832" cy="45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00" dirty="0">
                <a:cs typeface="Arial"/>
              </a:rPr>
              <a:t>Phase-3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439713-653D-D76C-4D4B-F6518353837D}"/>
              </a:ext>
            </a:extLst>
          </p:cNvPr>
          <p:cNvSpPr/>
          <p:nvPr/>
        </p:nvSpPr>
        <p:spPr>
          <a:xfrm>
            <a:off x="5098621" y="5527538"/>
            <a:ext cx="1248832" cy="54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00" dirty="0">
                <a:cs typeface="Arial"/>
              </a:rPr>
              <a:t>Phase-4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B4235F-F966-FF7C-DAC2-D2C84A01F857}"/>
              </a:ext>
            </a:extLst>
          </p:cNvPr>
          <p:cNvSpPr/>
          <p:nvPr/>
        </p:nvSpPr>
        <p:spPr>
          <a:xfrm>
            <a:off x="7437404" y="1051781"/>
            <a:ext cx="1248832" cy="45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00" dirty="0">
                <a:cs typeface="Arial"/>
              </a:rPr>
              <a:t>Phase-5</a:t>
            </a:r>
            <a:endParaRPr lang="en-US" sz="1400">
              <a:cs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C20B82-ED33-B007-5FA3-0914E1CFF807}"/>
              </a:ext>
            </a:extLst>
          </p:cNvPr>
          <p:cNvSpPr/>
          <p:nvPr/>
        </p:nvSpPr>
        <p:spPr>
          <a:xfrm>
            <a:off x="9013162" y="5494386"/>
            <a:ext cx="1248832" cy="45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00" dirty="0">
                <a:cs typeface="Arial"/>
              </a:rPr>
              <a:t>Phase-6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369CF-FD70-6B01-2E3C-DAC700D613FD}"/>
              </a:ext>
            </a:extLst>
          </p:cNvPr>
          <p:cNvSpPr txBox="1"/>
          <p:nvPr/>
        </p:nvSpPr>
        <p:spPr>
          <a:xfrm>
            <a:off x="8298316" y="4822737"/>
            <a:ext cx="267852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Collect and  Analyze Simulation Results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D808AE6-1CDB-7A1D-9536-B13892218939}"/>
              </a:ext>
            </a:extLst>
          </p:cNvPr>
          <p:cNvSpPr/>
          <p:nvPr/>
        </p:nvSpPr>
        <p:spPr>
          <a:xfrm rot="16200000">
            <a:off x="5495496" y="4304719"/>
            <a:ext cx="455083" cy="412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4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3"/>
          <p:cNvGrpSpPr/>
          <p:nvPr/>
        </p:nvGrpSpPr>
        <p:grpSpPr>
          <a:xfrm>
            <a:off x="1" y="-1188590"/>
            <a:ext cx="12192000" cy="1870840"/>
            <a:chOff x="-1667773" y="0"/>
            <a:chExt cx="12192000" cy="1870840"/>
          </a:xfrm>
        </p:grpSpPr>
        <p:pic>
          <p:nvPicPr>
            <p:cNvPr id="215" name="Google Shape;21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67773" y="1178944"/>
              <a:ext cx="12192000" cy="691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4626102" cy="9852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3"/>
          <p:cNvSpPr/>
          <p:nvPr/>
        </p:nvSpPr>
        <p:spPr>
          <a:xfrm>
            <a:off x="8610600" y="1"/>
            <a:ext cx="3581400" cy="688975"/>
          </a:xfrm>
          <a:custGeom>
            <a:avLst/>
            <a:gdLst/>
            <a:ahLst/>
            <a:cxnLst/>
            <a:rect l="l" t="t" r="r" b="b"/>
            <a:pathLst>
              <a:path w="3581400" h="688975" extrusionOk="0">
                <a:moveTo>
                  <a:pt x="0" y="688848"/>
                </a:moveTo>
                <a:lnTo>
                  <a:pt x="3581399" y="688848"/>
                </a:lnTo>
                <a:lnTo>
                  <a:pt x="3581399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Calibri"/>
              </a:rPr>
              <a:t> Previous Research</a:t>
            </a:r>
            <a:endParaRPr sz="3200"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11146535" y="6464680"/>
            <a:ext cx="153669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4FBF-4767-E2ED-0B0E-90C3BE3EAB91}"/>
              </a:ext>
            </a:extLst>
          </p:cNvPr>
          <p:cNvSpPr txBox="1"/>
          <p:nvPr/>
        </p:nvSpPr>
        <p:spPr>
          <a:xfrm>
            <a:off x="91902" y="33830"/>
            <a:ext cx="498161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/>
              <a:t>Literature Survey</a:t>
            </a:r>
            <a:endParaRPr lang="en-US" sz="2533"/>
          </a:p>
        </p:txBody>
      </p:sp>
      <p:graphicFrame>
        <p:nvGraphicFramePr>
          <p:cNvPr id="7" name="Google Shape;220;p23">
            <a:extLst>
              <a:ext uri="{FF2B5EF4-FFF2-40B4-BE49-F238E27FC236}">
                <a16:creationId xmlns:a16="http://schemas.microsoft.com/office/drawing/2014/main" id="{2DDBD2A1-F148-4478-DE59-0986034F4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68453"/>
              </p:ext>
            </p:extLst>
          </p:nvPr>
        </p:nvGraphicFramePr>
        <p:xfrm>
          <a:off x="135893" y="1241472"/>
          <a:ext cx="11920214" cy="3197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748">
                  <a:extLst>
                    <a:ext uri="{9D8B030D-6E8A-4147-A177-3AD203B41FA5}">
                      <a16:colId xmlns:a16="http://schemas.microsoft.com/office/drawing/2014/main" val="3417338168"/>
                    </a:ext>
                  </a:extLst>
                </a:gridCol>
                <a:gridCol w="2196692">
                  <a:extLst>
                    <a:ext uri="{9D8B030D-6E8A-4147-A177-3AD203B41FA5}">
                      <a16:colId xmlns:a16="http://schemas.microsoft.com/office/drawing/2014/main" val="2585563430"/>
                    </a:ext>
                  </a:extLst>
                </a:gridCol>
              </a:tblGrid>
              <a:tr h="894852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S.</a:t>
                      </a: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 </a:t>
                      </a: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lang="en-US" sz="16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7" marB="0">
                    <a:lnL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  Title of Project</a:t>
                      </a: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 Author &amp;</a:t>
                      </a:r>
                      <a:endParaRPr lang="en-US" sz="1600" dirty="0">
                        <a:latin typeface="Times New Roman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    Year</a:t>
                      </a: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Published</a:t>
                      </a: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              Description</a:t>
                      </a:r>
                      <a:endParaRPr sz="1600" u="none" strike="noStrike" cap="none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>
                        <a:latin typeface="Times New Roman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     Journal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URL's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26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600" u="none" strike="noStrike" cap="none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7" marB="0">
                    <a:lnL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Studying and Simulation of a NS3 framework towards a 5G Complete Network Platform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Francesco</a:t>
                      </a:r>
                      <a:r>
                        <a:rPr lang="en-IN" sz="1600" dirty="0"/>
                        <a:t> </a:t>
                      </a: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et al</a:t>
                      </a:r>
                      <a:endParaRPr lang="en-GB" sz="1600" dirty="0">
                        <a:latin typeface="Times New Roman"/>
                      </a:endParaRPr>
                    </a:p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2019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mainly focussed on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a complete 5G network architecture, including core, fronthaul and  LTE access</a:t>
                      </a:r>
                      <a:endParaRPr lang="en-GB" sz="1600" b="0" i="0" u="none" strike="noStrike" cap="non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noProof="0" dirty="0">
                          <a:latin typeface="Times New Roman"/>
                        </a:rPr>
                        <a:t>IEEE Explore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https://ieeexplore.ieee.org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265">
                <a:tc>
                  <a:txBody>
                    <a:bodyPr/>
                    <a:lstStyle/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6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</a:p>
                  </a:txBody>
                  <a:tcPr marL="0" marR="0" marT="33667" marB="0">
                    <a:lnL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 Improved MAC Layer for the 5G NR ns-3 module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Patriciello et al</a:t>
                      </a:r>
                    </a:p>
                    <a:p>
                      <a:pPr marL="6350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2019</a:t>
                      </a:r>
                      <a:endParaRPr lang="en-GB" sz="16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/>
                        </a:rPr>
                        <a:t>This paper mainly focussed on advancements on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on previous implementations of LTE and mm Wave modules</a:t>
                      </a:r>
                      <a:endParaRPr lang="en-GB" sz="1600" b="0" i="0" u="none" strike="noStrike" cap="non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0" i="0" u="none" strike="noStrike" cap="none" noProof="0" dirty="0">
                          <a:latin typeface="Times New Roman"/>
                        </a:rPr>
                        <a:t>IEEE Explore</a:t>
                      </a: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cap="none" noProof="0" dirty="0">
                        <a:latin typeface="Times New Roman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0" i="0" u="none" strike="noStrike" cap="non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https://ieeexplore.ieee.org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C7C30"/>
                      </a:solidFill>
                    </a:lnR>
                    <a:lnT w="28575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3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5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3"/>
          <p:cNvGrpSpPr/>
          <p:nvPr/>
        </p:nvGrpSpPr>
        <p:grpSpPr>
          <a:xfrm>
            <a:off x="1" y="-1178944"/>
            <a:ext cx="12192000" cy="1870840"/>
            <a:chOff x="-1667773" y="0"/>
            <a:chExt cx="12192000" cy="1870840"/>
          </a:xfrm>
        </p:grpSpPr>
        <p:pic>
          <p:nvPicPr>
            <p:cNvPr id="215" name="Google Shape;21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67773" y="1178944"/>
              <a:ext cx="12192000" cy="691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4626102" cy="9852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3"/>
          <p:cNvSpPr/>
          <p:nvPr/>
        </p:nvSpPr>
        <p:spPr>
          <a:xfrm>
            <a:off x="8610600" y="1"/>
            <a:ext cx="3581400" cy="688975"/>
          </a:xfrm>
          <a:custGeom>
            <a:avLst/>
            <a:gdLst/>
            <a:ahLst/>
            <a:cxnLst/>
            <a:rect l="l" t="t" r="r" b="b"/>
            <a:pathLst>
              <a:path w="3581400" h="688975" extrusionOk="0">
                <a:moveTo>
                  <a:pt x="0" y="688848"/>
                </a:moveTo>
                <a:lnTo>
                  <a:pt x="3581399" y="688848"/>
                </a:lnTo>
                <a:lnTo>
                  <a:pt x="3581399" y="0"/>
                </a:lnTo>
                <a:lnTo>
                  <a:pt x="0" y="0"/>
                </a:lnTo>
                <a:lnTo>
                  <a:pt x="0" y="688848"/>
                </a:lnTo>
                <a:close/>
              </a:path>
            </a:pathLst>
          </a:custGeom>
          <a:solidFill>
            <a:srgbClr val="5382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lang="en-US" dirty="0"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11146535" y="6464680"/>
            <a:ext cx="153669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4FBF-4767-E2ED-0B0E-90C3BE3EAB91}"/>
              </a:ext>
            </a:extLst>
          </p:cNvPr>
          <p:cNvSpPr txBox="1"/>
          <p:nvPr/>
        </p:nvSpPr>
        <p:spPr>
          <a:xfrm>
            <a:off x="91902" y="33830"/>
            <a:ext cx="498161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cs typeface="Arial"/>
              </a:rPr>
              <a:t>Internship Takeaways</a:t>
            </a:r>
          </a:p>
        </p:txBody>
      </p:sp>
      <p:graphicFrame>
        <p:nvGraphicFramePr>
          <p:cNvPr id="7" name="Google Shape;220;p23">
            <a:extLst>
              <a:ext uri="{FF2B5EF4-FFF2-40B4-BE49-F238E27FC236}">
                <a16:creationId xmlns:a16="http://schemas.microsoft.com/office/drawing/2014/main" id="{2DDBD2A1-F148-4478-DE59-0986034F4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33590"/>
              </p:ext>
            </p:extLst>
          </p:nvPr>
        </p:nvGraphicFramePr>
        <p:xfrm>
          <a:off x="3111499" y="1015999"/>
          <a:ext cx="6872485" cy="49240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409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S. No.</a:t>
                      </a:r>
                      <a:endParaRPr lang="en-US" sz="19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Times New Roman"/>
                        <a:cs typeface="Calibri"/>
                        <a:sym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 u="none" strike="noStrike" cap="none" dirty="0">
                          <a:latin typeface="Times New Roman"/>
                          <a:cs typeface="Calibri"/>
                        </a:rPr>
                        <a:t>Soft skills</a:t>
                      </a:r>
                      <a:endParaRPr lang="en-GB" b="1" dirty="0"/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Times New Roman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 u="none" strike="noStrike" cap="none" dirty="0">
                          <a:latin typeface="Times New Roman"/>
                          <a:cs typeface="Calibri"/>
                        </a:rPr>
                        <a:t>Technical skills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28575">
                      <a:solidFill>
                        <a:srgbClr val="EC7C3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16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67" marB="0">
                    <a:lnL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b="0" i="0" u="none" strike="noStrike" cap="none" noProof="0" dirty="0">
                        <a:latin typeface="Times New Roman"/>
                      </a:endParaRPr>
                    </a:p>
                    <a:p>
                      <a:pPr marL="6350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latin typeface="Times New Roman"/>
                        </a:rPr>
                        <a:t>Commercial Understanding</a:t>
                      </a:r>
                      <a:endParaRPr lang="en-GB" sz="1700" b="0" i="0" u="none" strike="noStrike" cap="none" noProof="0" dirty="0">
                        <a:latin typeface="Times New Roman"/>
                        <a:sym typeface="Calibri"/>
                      </a:endParaRP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</a:p>
                    <a:p>
                      <a:pPr marL="635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 dirty="0">
                          <a:latin typeface="Times New Roman"/>
                          <a:ea typeface="Calibri"/>
                          <a:cs typeface="Calibri"/>
                          <a:sym typeface="Calibri"/>
                        </a:rPr>
                        <a:t>                   Debugging</a:t>
                      </a: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20"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Calibri"/>
                          <a:ea typeface="Calibri"/>
                          <a:cs typeface="Calibri"/>
                        </a:rPr>
                        <a:t>2.</a:t>
                      </a:r>
                    </a:p>
                  </a:txBody>
                  <a:tcPr marL="0" marR="0" marT="33666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b="0" i="0" u="none" strike="noStrike" cap="none" noProof="0" dirty="0">
                        <a:latin typeface="Times New Roman"/>
                        <a:sym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latin typeface="Times New Roman"/>
                        </a:rPr>
                        <a:t>Independent and Self-learning</a:t>
                      </a:r>
                    </a:p>
                  </a:txBody>
                  <a:tcPr marL="0" marR="0" marT="33665" marB="0">
                    <a:lnL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C7C30"/>
                      </a:solidFill>
                    </a:lnR>
                    <a:lnT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Work with Computer Networks and idea about 5G Network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84589"/>
                  </a:ext>
                </a:extLst>
              </a:tr>
              <a:tr h="780520"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Calibri"/>
                          <a:ea typeface="Calibri"/>
                          <a:cs typeface="Calibri"/>
                        </a:rPr>
                        <a:t>3. 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b="0" i="0" u="none" strike="noStrike" cap="none" noProof="0" dirty="0">
                        <a:latin typeface="Times New Roman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latin typeface="Times New Roman"/>
                        </a:rPr>
                        <a:t>Critical Thinking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u="none" strike="noStrike" cap="none" dirty="0">
                        <a:latin typeface="Times New Roman"/>
                        <a:ea typeface="Calibri"/>
                        <a:cs typeface="Calibri"/>
                      </a:endParaRPr>
                    </a:p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strike="noStrike" cap="none" dirty="0">
                          <a:latin typeface="Times New Roman"/>
                          <a:ea typeface="Calibri"/>
                          <a:cs typeface="Calibri"/>
                        </a:rPr>
                        <a:t>Research skills 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40804"/>
                  </a:ext>
                </a:extLst>
              </a:tr>
              <a:tr h="727604"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Calibri"/>
                          <a:ea typeface="Calibri"/>
                          <a:cs typeface="Calibri"/>
                        </a:rPr>
                        <a:t>4.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b="0" i="0" u="none" strike="noStrike" cap="none" noProof="0" dirty="0">
                        <a:latin typeface="Times New Roman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latin typeface="Times New Roman"/>
                        </a:rPr>
                        <a:t>Inclusivity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Generating the </a:t>
                      </a:r>
                      <a:r>
                        <a:rPr lang="en-IN" sz="1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Network Topology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 cap="flat" cmpd="sng" algn="ctr">
                      <a:solidFill>
                        <a:srgbClr val="EC7C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824321"/>
                  </a:ext>
                </a:extLst>
              </a:tr>
              <a:tr h="833437"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900" u="none" strike="noStrike" cap="none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u="none" strike="noStrike" cap="none" dirty="0">
                          <a:latin typeface="Calibri"/>
                          <a:ea typeface="Calibri"/>
                          <a:cs typeface="Calibri"/>
                        </a:rPr>
                        <a:t>5.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700" b="0" i="0" u="none" strike="noStrike" cap="none" noProof="0" dirty="0">
                        <a:latin typeface="Times New Roman"/>
                      </a:endParaRPr>
                    </a:p>
                    <a:p>
                      <a:pPr marL="6350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latin typeface="Times New Roman"/>
                        </a:rPr>
                        <a:t>Communication skills</a:t>
                      </a:r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Linux </a:t>
                      </a:r>
                    </a:p>
                    <a:p>
                      <a:pPr marL="6350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0" i="0" u="none" strike="noStrike" cap="non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C++</a:t>
                      </a:r>
                      <a:endParaRPr lang="en-US" dirty="0"/>
                    </a:p>
                  </a:txBody>
                  <a:tcPr marL="0" marR="0" marT="33665" marB="0">
                    <a:lnL w="12700">
                      <a:solidFill>
                        <a:srgbClr val="EC7C30"/>
                      </a:solidFill>
                    </a:lnL>
                    <a:lnR w="12700">
                      <a:solidFill>
                        <a:srgbClr val="EC7C30"/>
                      </a:solidFill>
                    </a:lnR>
                    <a:lnT w="12700">
                      <a:solidFill>
                        <a:srgbClr val="EC7C30"/>
                      </a:solidFill>
                    </a:lnT>
                    <a:lnB w="12700">
                      <a:solidFill>
                        <a:srgbClr val="EC7C30"/>
                      </a:solidFill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3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10232</TotalTime>
  <Words>564</Words>
  <Application>Microsoft Office PowerPoint</Application>
  <PresentationFormat>Widescreen</PresentationFormat>
  <Paragraphs>178</Paragraphs>
  <Slides>10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Office Theme</vt:lpstr>
      <vt:lpstr>Office Theme</vt:lpstr>
      <vt:lpstr>Simulation of a NS3 framework towards a 5G Complete Network Platform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Raghavi</cp:lastModifiedBy>
  <cp:revision>551</cp:revision>
  <dcterms:created xsi:type="dcterms:W3CDTF">2023-06-01T17:23:32Z</dcterms:created>
  <dcterms:modified xsi:type="dcterms:W3CDTF">2023-07-31T15:12:42Z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2023-06-11T10:30:12Z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41f020e1-7f87-497b-a459-4f63708bde13</vt:lpwstr>
  </property>
  <property fmtid="{D5CDD505-2E9C-101B-9397-08002B2CF9AE}" pid="7" name="MSIP_Label_defa4170-0d19-0005-0004-bc88714345d2_ActionId">
    <vt:lpwstr>c6d5a76d-eeb3-48e0-a413-2c15fbf04eac</vt:lpwstr>
  </property>
  <property fmtid="{D5CDD505-2E9C-101B-9397-08002B2CF9AE}" pid="8" name="MSIP_Label_defa4170-0d19-0005-0004-bc88714345d2_ContentBits">
    <vt:lpwstr>0</vt:lpwstr>
  </property>
</Properties>
</file>