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5" r:id="rId2"/>
    <p:sldId id="259" r:id="rId3"/>
    <p:sldId id="275" r:id="rId4"/>
    <p:sldId id="266" r:id="rId5"/>
    <p:sldId id="268" r:id="rId6"/>
    <p:sldId id="276" r:id="rId7"/>
    <p:sldId id="277" r:id="rId8"/>
    <p:sldId id="273" r:id="rId9"/>
    <p:sldId id="278" r:id="rId10"/>
    <p:sldId id="274" r:id="rId11"/>
    <p:sldId id="27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22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7F7FD-98C9-4AA3-9E7F-101650BD1ED1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C8490-D017-4F9A-BDC8-F79F94708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1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C8490-D017-4F9A-BDC8-F79F94708C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51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C8490-D017-4F9A-BDC8-F79F94708C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1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C8490-D017-4F9A-BDC8-F79F94708CE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6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C8490-D017-4F9A-BDC8-F79F94708CE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1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2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64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2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80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5251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8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66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3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54913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3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1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5806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85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2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srishav/youtube-trending-video-dataset?select=CA_youtube_trending_data.csv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263" y="3708300"/>
            <a:ext cx="6696074" cy="1527729"/>
          </a:xfrm>
        </p:spPr>
        <p:txBody>
          <a:bodyPr anchor="t"/>
          <a:lstStyle/>
          <a:p>
            <a:pPr algn="ctr"/>
            <a:r>
              <a:rPr lang="en-US" dirty="0"/>
              <a:t>Raghavi Prem Kumar (22264121)</a:t>
            </a:r>
          </a:p>
          <a:p>
            <a:pPr algn="ctr"/>
            <a:r>
              <a:rPr lang="en-US" dirty="0"/>
              <a:t>Tripti Bharadwaj (22260190)</a:t>
            </a:r>
          </a:p>
          <a:p>
            <a:pPr algn="ctr"/>
            <a:r>
              <a:rPr lang="en-US" dirty="0"/>
              <a:t>Apoorva Vittal Gowda (22263504)</a:t>
            </a:r>
          </a:p>
          <a:p>
            <a:pPr algn="ctr"/>
            <a:r>
              <a:rPr lang="en-US" dirty="0"/>
              <a:t>Vasanthan Suresh (22260609)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D32E0D-7EAA-8247-2C9E-899D9FAE851E}"/>
              </a:ext>
            </a:extLst>
          </p:cNvPr>
          <p:cNvSpPr txBox="1">
            <a:spLocks/>
          </p:cNvSpPr>
          <p:nvPr/>
        </p:nvSpPr>
        <p:spPr>
          <a:xfrm>
            <a:off x="3850473" y="1507892"/>
            <a:ext cx="8130057" cy="13644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CA683 Data Analytics and Data Mining</a:t>
            </a:r>
          </a:p>
          <a:p>
            <a:pPr algn="ctr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</a:p>
          <a:p>
            <a:pPr algn="ctr"/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- 5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3853-D46F-C35B-C72A-252DD5DF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43887"/>
            <a:ext cx="9588692" cy="597836"/>
          </a:xfrm>
        </p:spPr>
        <p:txBody>
          <a:bodyPr/>
          <a:lstStyle/>
          <a:p>
            <a:pPr algn="ctr"/>
            <a:r>
              <a:rPr lang="en-IN" b="1" dirty="0"/>
              <a:t>CONCLUSION AND FUTURE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8BB6-C50C-982B-07EA-1E5AC193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F3731E-AA3E-CE9F-C803-48BAB2474720}"/>
              </a:ext>
            </a:extLst>
          </p:cNvPr>
          <p:cNvSpPr txBox="1">
            <a:spLocks/>
          </p:cNvSpPr>
          <p:nvPr/>
        </p:nvSpPr>
        <p:spPr>
          <a:xfrm>
            <a:off x="1051782" y="1570151"/>
            <a:ext cx="9898985" cy="42678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 with PCA and MCA combined gave the best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numerical variables that describe the video from different domains can be fit into just two principal components.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also proved the increase in stability of nonlinear models by reducing the features without reducing the variance in the data.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Decode thumbnails of the videos to extract like the number of faces, the colour of the thumbnail, etc.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the video framewise to understand the content of the video.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Combining content and descriptive features may help in improving the accuracy of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259795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3853-D46F-C35B-C72A-252DD5DF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43887"/>
            <a:ext cx="9588692" cy="597836"/>
          </a:xfrm>
        </p:spPr>
        <p:txBody>
          <a:bodyPr/>
          <a:lstStyle/>
          <a:p>
            <a:pPr algn="ctr"/>
            <a:r>
              <a:rPr lang="en-IN" b="1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8BB6-C50C-982B-07EA-1E5AC193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F3731E-AA3E-CE9F-C803-48BAB2474720}"/>
              </a:ext>
            </a:extLst>
          </p:cNvPr>
          <p:cNvSpPr txBox="1">
            <a:spLocks/>
          </p:cNvSpPr>
          <p:nvPr/>
        </p:nvSpPr>
        <p:spPr>
          <a:xfrm>
            <a:off x="1051782" y="1570151"/>
            <a:ext cx="9898985" cy="42678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Halim, Z., Hussain, S. and Ali, R.H., 2022. Identifying content unaware features influencing popularity of videos on </a:t>
            </a: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study based on seven regions.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 Systems with Applications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206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p.117836.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Nisa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M.U., Mahmood, D., Ahmed, G., Khan, S., Mohammed, M.A. and </a:t>
            </a: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Damaševičius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R., 2021. Optimizing Prediction of YouTube Video Popularity Using XGBoost. Electronics, 10(23), p.2962.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Trzciński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T. and </a:t>
            </a: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Rokita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P., 2017. Predicting popularity of online videos using support vector regression. IEEE Transactions on Multimedia, 19(11), pp.2561-2570</a:t>
            </a:r>
          </a:p>
          <a:p>
            <a:pPr marL="457200" indent="-457200">
              <a:buFont typeface="+mj-lt"/>
              <a:buAutoNum type="arabicPeriod"/>
            </a:pPr>
            <a:endParaRPr lang="en-US" sz="1800" b="0" i="0" u="none" strike="noStrike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4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81EBF7-F8E4-0C11-631E-AFEF4E247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THANK YOU !!!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1B123-2A62-33EC-6860-C0811EAC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18" y="136525"/>
            <a:ext cx="9255443" cy="120491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predict the number of views for a YouTube video using CHANNEL STATISTICS?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918" y="2272788"/>
            <a:ext cx="9970396" cy="42042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Youtubers earn money through ad revenue which follows a cost-per-view model i.e., more the ad views the video gets the more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 statistics and video statistics includes the features – subscriber count, likes, dislikes, comment count, title, video definition, video duration 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 we intend to analyze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video titles and other descriptive features to predict a video’s view.</a:t>
            </a:r>
          </a:p>
          <a:p>
            <a:endParaRPr lang="en-US" sz="1800" dirty="0">
              <a:latin typeface="Calibri"/>
              <a:ea typeface="Calibri" panose="020F0502020204030204" pitchFamily="34" charset="0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16963-D8BC-EDEC-CE09-DA3E40D58F02}"/>
              </a:ext>
            </a:extLst>
          </p:cNvPr>
          <p:cNvSpPr txBox="1"/>
          <p:nvPr/>
        </p:nvSpPr>
        <p:spPr>
          <a:xfrm>
            <a:off x="1143918" y="1607058"/>
            <a:ext cx="403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4527-A55D-994D-10C5-24FE3612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334734"/>
            <a:ext cx="5111750" cy="492580"/>
          </a:xfrm>
        </p:spPr>
        <p:txBody>
          <a:bodyPr/>
          <a:lstStyle/>
          <a:p>
            <a:r>
              <a:rPr lang="en-IN" b="1" dirty="0"/>
              <a:t>Previous research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6DA4-C656-4C49-4C46-BAFBDCFD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643" y="772108"/>
            <a:ext cx="11266714" cy="6085891"/>
          </a:xfrm>
        </p:spPr>
        <p:txBody>
          <a:bodyPr>
            <a:noAutofit/>
          </a:bodyPr>
          <a:lstStyle/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A467-C6EF-1462-A6D4-485215A8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673EF40-9D98-B49F-1F25-EBD3B1B74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9252"/>
              </p:ext>
            </p:extLst>
          </p:nvPr>
        </p:nvGraphicFramePr>
        <p:xfrm>
          <a:off x="545302" y="1333667"/>
          <a:ext cx="11101396" cy="42081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77938">
                  <a:extLst>
                    <a:ext uri="{9D8B030D-6E8A-4147-A177-3AD203B41FA5}">
                      <a16:colId xmlns:a16="http://schemas.microsoft.com/office/drawing/2014/main" val="239051146"/>
                    </a:ext>
                  </a:extLst>
                </a:gridCol>
                <a:gridCol w="2566930">
                  <a:extLst>
                    <a:ext uri="{9D8B030D-6E8A-4147-A177-3AD203B41FA5}">
                      <a16:colId xmlns:a16="http://schemas.microsoft.com/office/drawing/2014/main" val="2965245019"/>
                    </a:ext>
                  </a:extLst>
                </a:gridCol>
                <a:gridCol w="3624549">
                  <a:extLst>
                    <a:ext uri="{9D8B030D-6E8A-4147-A177-3AD203B41FA5}">
                      <a16:colId xmlns:a16="http://schemas.microsoft.com/office/drawing/2014/main" val="225280012"/>
                    </a:ext>
                  </a:extLst>
                </a:gridCol>
                <a:gridCol w="1031979">
                  <a:extLst>
                    <a:ext uri="{9D8B030D-6E8A-4147-A177-3AD203B41FA5}">
                      <a16:colId xmlns:a16="http://schemas.microsoft.com/office/drawing/2014/main" val="1373234124"/>
                    </a:ext>
                  </a:extLst>
                </a:gridCol>
              </a:tblGrid>
              <a:tr h="659384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OUTPUT/METHODS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478560"/>
                  </a:ext>
                </a:extLst>
              </a:tr>
              <a:tr h="86501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Content unaware features and its influence on popularity of a YouTube video – (Zahid et al.,) [1]</a:t>
                      </a:r>
                    </a:p>
                    <a:p>
                      <a:pPr algn="l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likes, dislikes, comment count, sentiments of the comments in terms of percentages, title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Output</a:t>
                      </a:r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– Derived column (trending/non trending ) </a:t>
                      </a:r>
                      <a:r>
                        <a:rPr lang="en-IN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Classification</a:t>
                      </a:r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– SVM, k-NN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567989"/>
                  </a:ext>
                </a:extLst>
              </a:tr>
              <a:tr h="117128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Optimizing Prediction of YouTube Video Popularity Using XGBoost – (Meher Un Nisha et al.,) 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Video Definition, Video Duration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Output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– Number of views</a:t>
                      </a:r>
                    </a:p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Regression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– XGBoost Regressor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2021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019250"/>
                  </a:ext>
                </a:extLst>
              </a:tr>
              <a:tr h="117128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Predicting popularity of video using number of Views – (Tomasz et al.,) [3]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Video features like frames, #faces in the video, dominant </a:t>
                      </a:r>
                      <a:r>
                        <a:rPr lang="en-IN" sz="1800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colour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likes, comments 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Output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– Number of views</a:t>
                      </a:r>
                    </a:p>
                    <a:p>
                      <a:pPr algn="l"/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Regression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– SVM Regressor</a:t>
                      </a:r>
                    </a:p>
                    <a:p>
                      <a:pPr algn="l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2017</a:t>
                      </a:r>
                    </a:p>
                    <a:p>
                      <a:pPr algn="ctr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96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32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B5E59-CE8E-AAE5-E897-2BFF2DB2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77DC45-1E20-EFDA-BD3E-391BA64DA9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074537"/>
              </p:ext>
            </p:extLst>
          </p:nvPr>
        </p:nvGraphicFramePr>
        <p:xfrm>
          <a:off x="1569867" y="2747253"/>
          <a:ext cx="8357456" cy="3627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78728">
                  <a:extLst>
                    <a:ext uri="{9D8B030D-6E8A-4147-A177-3AD203B41FA5}">
                      <a16:colId xmlns:a16="http://schemas.microsoft.com/office/drawing/2014/main" val="2902171708"/>
                    </a:ext>
                  </a:extLst>
                </a:gridCol>
                <a:gridCol w="4178728">
                  <a:extLst>
                    <a:ext uri="{9D8B030D-6E8A-4147-A177-3AD203B41FA5}">
                      <a16:colId xmlns:a16="http://schemas.microsoft.com/office/drawing/2014/main" val="72520890"/>
                    </a:ext>
                  </a:extLst>
                </a:gridCol>
              </a:tblGrid>
              <a:tr h="51883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/>
                        </a:rPr>
                        <a:t>X variables ( Independent)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/>
                        </a:rPr>
                        <a:t>Y variable ( Dependent)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69154"/>
                  </a:ext>
                </a:extLst>
              </a:tr>
              <a:tr h="123148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latin typeface="Calibri"/>
                        </a:rPr>
                        <a:t>From CSV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Calibri"/>
                        </a:rPr>
                        <a:t>Title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Calibri"/>
                        </a:rPr>
                        <a:t>Number of likes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Calibri"/>
                        </a:rPr>
                        <a:t>Number of dislikes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Calibri"/>
                        </a:rPr>
                        <a:t>Comment count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latin typeface="Calibri"/>
                        </a:rPr>
                        <a:t>From JSON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Calibri"/>
                        </a:rPr>
                        <a:t>Category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latin typeface="Calibri"/>
                        </a:rPr>
                        <a:t>From YouTube V3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latin typeface="Calibri"/>
                        </a:rPr>
                        <a:t>Subscriber 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latin typeface="Calibri"/>
                        </a:rPr>
                        <a:t>Video duration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latin typeface="Calibri"/>
                        </a:rPr>
                        <a:t>Video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libri"/>
                        </a:rPr>
                        <a:t>Number of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793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5DFCED-709B-C2A2-D6F6-976DE9BFB2A2}"/>
              </a:ext>
            </a:extLst>
          </p:cNvPr>
          <p:cNvSpPr txBox="1"/>
          <p:nvPr/>
        </p:nvSpPr>
        <p:spPr>
          <a:xfrm>
            <a:off x="1406581" y="654220"/>
            <a:ext cx="9770723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latin typeface="Calibri"/>
                <a:cs typeface="Calibri"/>
              </a:rPr>
              <a:t>Data Source: Kaggle (</a:t>
            </a:r>
            <a:r>
              <a:rPr lang="en-IN" dirty="0">
                <a:latin typeface="Calibri"/>
                <a:cs typeface="Calibri"/>
                <a:hlinkClick r:id="rId2"/>
              </a:rPr>
              <a:t>link</a:t>
            </a:r>
            <a:r>
              <a:rPr lang="en-IN" dirty="0">
                <a:latin typeface="Calibri"/>
                <a:cs typeface="Calibri"/>
              </a:rPr>
              <a:t>) , YouTube V3 API</a:t>
            </a:r>
          </a:p>
          <a:p>
            <a:endParaRPr lang="en-IN" dirty="0">
              <a:latin typeface="Calibri"/>
              <a:cs typeface="Calibri"/>
            </a:endParaRPr>
          </a:p>
          <a:p>
            <a:r>
              <a:rPr lang="en-IN" dirty="0">
                <a:latin typeface="Calibri"/>
                <a:cs typeface="Calibri"/>
              </a:rPr>
              <a:t>Details of trending YouTube videos uploaded on a Daily basis for several countries.</a:t>
            </a:r>
          </a:p>
          <a:p>
            <a:r>
              <a:rPr lang="en-IN" b="1" dirty="0">
                <a:latin typeface="Calibri"/>
                <a:cs typeface="Calibri"/>
              </a:rPr>
              <a:t>Time Period </a:t>
            </a:r>
            <a:r>
              <a:rPr lang="en-IN" dirty="0">
                <a:latin typeface="Calibri"/>
                <a:cs typeface="Calibri"/>
              </a:rPr>
              <a:t>– July 2020 to 4</a:t>
            </a:r>
            <a:r>
              <a:rPr lang="en-IN" baseline="30000" dirty="0">
                <a:latin typeface="Calibri"/>
                <a:cs typeface="Calibri"/>
              </a:rPr>
              <a:t>th</a:t>
            </a:r>
            <a:r>
              <a:rPr lang="en-IN" dirty="0">
                <a:latin typeface="Calibri"/>
                <a:cs typeface="Calibri"/>
              </a:rPr>
              <a:t> March 2023</a:t>
            </a:r>
          </a:p>
          <a:p>
            <a:r>
              <a:rPr lang="en-IN" b="1" dirty="0">
                <a:latin typeface="Calibri"/>
                <a:cs typeface="Calibri"/>
              </a:rPr>
              <a:t>Countries</a:t>
            </a:r>
            <a:r>
              <a:rPr lang="en-IN" dirty="0">
                <a:latin typeface="Calibri"/>
                <a:cs typeface="Calibri"/>
              </a:rPr>
              <a:t> – US, Canada, India, Great Britain    </a:t>
            </a:r>
          </a:p>
          <a:p>
            <a:r>
              <a:rPr lang="en-IN" b="1" dirty="0">
                <a:latin typeface="Calibri"/>
                <a:cs typeface="Calibri"/>
              </a:rPr>
              <a:t>Rows</a:t>
            </a:r>
            <a:r>
              <a:rPr lang="en-IN" dirty="0">
                <a:latin typeface="Calibri"/>
                <a:cs typeface="Calibri"/>
              </a:rPr>
              <a:t> ~ 7 million 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2F973-C47C-1DCF-52FB-19CA484B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178459"/>
            <a:ext cx="5111750" cy="492580"/>
          </a:xfrm>
        </p:spPr>
        <p:txBody>
          <a:bodyPr/>
          <a:lstStyle/>
          <a:p>
            <a:pPr algn="ctr"/>
            <a:r>
              <a:rPr lang="en-IN" b="1" dirty="0"/>
              <a:t>PROPOSED WORK</a:t>
            </a:r>
          </a:p>
        </p:txBody>
      </p:sp>
    </p:spTree>
    <p:extLst>
      <p:ext uri="{BB962C8B-B14F-4D97-AF65-F5344CB8AC3E}">
        <p14:creationId xmlns:p14="http://schemas.microsoft.com/office/powerpoint/2010/main" val="177478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1" y="239486"/>
            <a:ext cx="5138057" cy="80554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687" y="1349828"/>
            <a:ext cx="10711542" cy="4974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alibri"/>
                <a:ea typeface="Calibri" panose="020F0502020204030204" pitchFamily="34" charset="0"/>
                <a:cs typeface="Calibri"/>
              </a:rPr>
              <a:t>Pre-processing</a:t>
            </a:r>
          </a:p>
          <a:p>
            <a:r>
              <a:rPr lang="en-US" sz="1800" b="1" dirty="0">
                <a:latin typeface="Calibri"/>
                <a:ea typeface="Calibri" panose="020F0502020204030204" pitchFamily="34" charset="0"/>
                <a:cs typeface="Calibri"/>
              </a:rPr>
              <a:t>Considerations </a:t>
            </a:r>
            <a:endParaRPr lang="en-US" sz="1800" b="1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+mn-lt"/>
                <a:cs typeface="+mn-lt"/>
              </a:rPr>
              <a:t>Countries: US, GB, Canada, India </a:t>
            </a:r>
            <a:endParaRPr lang="en-US" sz="1800" dirty="0">
              <a:latin typeface="Calibri"/>
              <a:ea typeface="+mn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+mn-lt"/>
                <a:cs typeface="Calibri" panose="020F0502020204030204" pitchFamily="34" charset="0"/>
              </a:rPr>
              <a:t>Only English Titles using Google Translate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+mn-lt"/>
                <a:cs typeface="Calibri" panose="020F0502020204030204" pitchFamily="34" charset="0"/>
              </a:rPr>
              <a:t>De-duplication –Duplicate Video titles with maximum views and latest trending date was taken</a:t>
            </a:r>
          </a:p>
          <a:p>
            <a:endParaRPr lang="en-US" sz="1800" dirty="0">
              <a:latin typeface="Calibri"/>
              <a:ea typeface="+mn-lt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/>
                <a:ea typeface="+mn-lt"/>
                <a:cs typeface="Calibri" panose="020F0502020204030204" pitchFamily="34" charset="0"/>
              </a:rPr>
              <a:t>Combined the CSVs of the four countries.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/>
                <a:ea typeface="+mn-lt"/>
                <a:cs typeface="Calibri" panose="020F0502020204030204" pitchFamily="34" charset="0"/>
              </a:rPr>
              <a:t>Merged the category from JSON using category_id.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/>
                <a:ea typeface="+mn-lt"/>
                <a:cs typeface="Calibri" panose="020F0502020204030204" pitchFamily="34" charset="0"/>
              </a:rPr>
              <a:t>Included video statistics attributes like duration, video definition from YouTube API V3.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5DE9C1-0FA4-D2CE-AEE6-C8EC1827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07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1" y="239486"/>
            <a:ext cx="5138057" cy="80554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Feature extraction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425811-271A-1F8D-341A-3BF86FDA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F20D4D5-395D-F77A-1E21-4C40B4C8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08495"/>
              </p:ext>
            </p:extLst>
          </p:nvPr>
        </p:nvGraphicFramePr>
        <p:xfrm>
          <a:off x="1132115" y="1514324"/>
          <a:ext cx="9911442" cy="35475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3814">
                  <a:extLst>
                    <a:ext uri="{9D8B030D-6E8A-4147-A177-3AD203B41FA5}">
                      <a16:colId xmlns:a16="http://schemas.microsoft.com/office/drawing/2014/main" val="4112479728"/>
                    </a:ext>
                  </a:extLst>
                </a:gridCol>
                <a:gridCol w="3303814">
                  <a:extLst>
                    <a:ext uri="{9D8B030D-6E8A-4147-A177-3AD203B41FA5}">
                      <a16:colId xmlns:a16="http://schemas.microsoft.com/office/drawing/2014/main" val="3292775035"/>
                    </a:ext>
                  </a:extLst>
                </a:gridCol>
                <a:gridCol w="3303814">
                  <a:extLst>
                    <a:ext uri="{9D8B030D-6E8A-4147-A177-3AD203B41FA5}">
                      <a16:colId xmlns:a16="http://schemas.microsoft.com/office/drawing/2014/main" val="3571460284"/>
                    </a:ext>
                  </a:extLst>
                </a:gridCol>
              </a:tblGrid>
              <a:tr h="941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latin typeface="Calibri"/>
                          <a:cs typeface="Calibri"/>
                        </a:rPr>
                        <a:t>Title extracted features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IN" b="1" dirty="0">
                          <a:latin typeface="Calibri"/>
                          <a:cs typeface="Calibri"/>
                        </a:rPr>
                        <a:t>Date extracted features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API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574616"/>
                  </a:ext>
                </a:extLst>
              </a:tr>
              <a:tr h="2606480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dirty="0">
                          <a:latin typeface="Calibri"/>
                          <a:cs typeface="Calibri"/>
                        </a:rPr>
                        <a:t>Number of words 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dirty="0">
                          <a:latin typeface="Calibri"/>
                          <a:cs typeface="Calibri"/>
                        </a:rPr>
                        <a:t>Number of characters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dirty="0">
                          <a:latin typeface="Calibri"/>
                          <a:cs typeface="Calibri"/>
                        </a:rPr>
                        <a:t>Punctuations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dirty="0">
                          <a:latin typeface="Calibri"/>
                          <a:cs typeface="Calibri"/>
                        </a:rPr>
                        <a:t>Average word length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IN" dirty="0">
                          <a:latin typeface="Calibri"/>
                          <a:cs typeface="Calibri"/>
                        </a:rPr>
                        <a:t>Ratio of stop words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IN" dirty="0">
                          <a:latin typeface="Calibri"/>
                          <a:cs typeface="Calibri"/>
                        </a:rPr>
                        <a:t>Sentiment of the title – hugging face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dirty="0">
                          <a:latin typeface="Calibri"/>
                          <a:cs typeface="Calibri"/>
                        </a:rPr>
                        <a:t>Weekday/Weekend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dirty="0">
                          <a:latin typeface="Calibri"/>
                          <a:cs typeface="Calibri"/>
                        </a:rPr>
                        <a:t>Day of the week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dirty="0">
                          <a:latin typeface="Calibri"/>
                          <a:cs typeface="Calibri"/>
                        </a:rPr>
                        <a:t>Quarter of the year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dirty="0">
                          <a:latin typeface="Calibri"/>
                          <a:cs typeface="Calibri"/>
                        </a:rPr>
                        <a:t>Month of the year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dirty="0">
                          <a:latin typeface="Calibri"/>
                          <a:cs typeface="Calibri"/>
                        </a:rPr>
                        <a:t>Year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IN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dirty="0"/>
                        <a:t>Subscriber count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dirty="0"/>
                        <a:t>Video duration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IN" dirty="0"/>
                        <a:t>Video definition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6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0" y="-179617"/>
            <a:ext cx="5138057" cy="8055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32E04-6AF1-9E44-CEC7-20D4505F8BE7}"/>
              </a:ext>
            </a:extLst>
          </p:cNvPr>
          <p:cNvSpPr txBox="1"/>
          <p:nvPr/>
        </p:nvSpPr>
        <p:spPr>
          <a:xfrm>
            <a:off x="460112" y="751113"/>
            <a:ext cx="11188295" cy="7355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AutoNum type="arabicPeriod"/>
            </a:pPr>
            <a:r>
              <a:rPr lang="en-IN" sz="2000" dirty="0">
                <a:latin typeface="Calibri"/>
                <a:cs typeface="Calibri"/>
              </a:rPr>
              <a:t>Number of view counts was enormous</a:t>
            </a:r>
            <a:r>
              <a:rPr lang="en-US" sz="2000" dirty="0">
                <a:latin typeface="Calibri"/>
                <a:cs typeface="Calibri"/>
              </a:rPr>
              <a:t> thus; we converted it to a log scale for this variable to normalize.</a:t>
            </a:r>
          </a:p>
          <a:p>
            <a:pPr algn="just"/>
            <a:endParaRPr lang="en-US" dirty="0">
              <a:solidFill>
                <a:srgbClr val="31394D"/>
              </a:solidFill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31394D"/>
              </a:solidFill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31394D"/>
              </a:solidFill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31394D"/>
              </a:solidFill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31394D"/>
              </a:solidFill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31394D"/>
              </a:solidFill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31394D"/>
              </a:solidFill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31394D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dirty="0">
                <a:solidFill>
                  <a:srgbClr val="31394D"/>
                </a:solidFill>
                <a:latin typeface="Roboto" panose="02000000000000000000" pitchFamily="2" charset="0"/>
              </a:rPr>
              <a:t>2.    Correlation between view counts and other features are – </a:t>
            </a:r>
          </a:p>
          <a:p>
            <a:pPr algn="just"/>
            <a:r>
              <a:rPr lang="en-US" dirty="0">
                <a:solidFill>
                  <a:srgbClr val="31394D"/>
                </a:solidFill>
                <a:latin typeface="Roboto" panose="02000000000000000000" pitchFamily="2" charset="0"/>
              </a:rPr>
              <a:t>	Likes – 53.6 %</a:t>
            </a:r>
          </a:p>
          <a:p>
            <a:pPr algn="just"/>
            <a:r>
              <a:rPr lang="en-US" dirty="0">
                <a:solidFill>
                  <a:srgbClr val="31394D"/>
                </a:solidFill>
                <a:latin typeface="Roboto" panose="02000000000000000000" pitchFamily="2" charset="0"/>
              </a:rPr>
              <a:t>	Dislikes – 26.6 %</a:t>
            </a:r>
          </a:p>
          <a:p>
            <a:pPr algn="just"/>
            <a:r>
              <a:rPr lang="en-US" dirty="0">
                <a:solidFill>
                  <a:srgbClr val="31394D"/>
                </a:solidFill>
                <a:latin typeface="Roboto" panose="02000000000000000000" pitchFamily="2" charset="0"/>
              </a:rPr>
              <a:t>	Comment counts – 22.3 %</a:t>
            </a:r>
          </a:p>
          <a:p>
            <a:pPr algn="just"/>
            <a:r>
              <a:rPr lang="en-US" dirty="0">
                <a:solidFill>
                  <a:srgbClr val="31394D"/>
                </a:solidFill>
                <a:latin typeface="Roboto" panose="02000000000000000000" pitchFamily="2" charset="0"/>
              </a:rPr>
              <a:t>	Characters and words – 10.5 % and 9 %</a:t>
            </a:r>
          </a:p>
          <a:p>
            <a:pPr algn="just"/>
            <a:endParaRPr lang="en-US" dirty="0">
              <a:solidFill>
                <a:srgbClr val="31394D"/>
              </a:solidFill>
              <a:latin typeface="Roboto" panose="02000000000000000000" pitchFamily="2" charset="0"/>
            </a:endParaRPr>
          </a:p>
          <a:p>
            <a:pPr marL="342900" indent="-342900" algn="just">
              <a:buAutoNum type="arabicPeriod" startAt="3"/>
            </a:pPr>
            <a:r>
              <a:rPr lang="en-US" dirty="0">
                <a:solidFill>
                  <a:srgbClr val="31394D"/>
                </a:solidFill>
                <a:latin typeface="Roboto" panose="02000000000000000000" pitchFamily="2" charset="0"/>
              </a:rPr>
              <a:t> Multicollinearity checks using Variance Inflation factor (VIF ) showed high values for</a:t>
            </a:r>
          </a:p>
          <a:p>
            <a:pPr algn="just"/>
            <a:r>
              <a:rPr lang="en-US" dirty="0">
                <a:solidFill>
                  <a:srgbClr val="31394D"/>
                </a:solidFill>
                <a:latin typeface="Roboto" panose="02000000000000000000" pitchFamily="2" charset="0"/>
              </a:rPr>
              <a:t>       #characters,  #words, average word length , etc. </a:t>
            </a:r>
          </a:p>
          <a:p>
            <a:pPr algn="just"/>
            <a:endParaRPr lang="en-US" dirty="0">
              <a:solidFill>
                <a:srgbClr val="31394D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dirty="0">
                <a:solidFill>
                  <a:srgbClr val="31394D"/>
                </a:solidFill>
                <a:latin typeface="Roboto" panose="02000000000000000000" pitchFamily="2" charset="0"/>
              </a:rPr>
              <a:t>4.  Hence Principal Component Analysis (PCA) and Multiple Correspondence Analysis (MCA) were employed                                                     </a:t>
            </a:r>
          </a:p>
          <a:p>
            <a:pPr algn="just"/>
            <a:r>
              <a:rPr lang="en-US" dirty="0">
                <a:solidFill>
                  <a:srgbClr val="31394D"/>
                </a:solidFill>
                <a:latin typeface="Roboto" panose="02000000000000000000" pitchFamily="2" charset="0"/>
              </a:rPr>
              <a:t>	</a:t>
            </a:r>
          </a:p>
          <a:p>
            <a:pPr algn="just"/>
            <a:endParaRPr lang="en-US" dirty="0">
              <a:solidFill>
                <a:srgbClr val="31394D"/>
              </a:solidFill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31394D"/>
              </a:solidFill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31394D"/>
              </a:solidFill>
              <a:latin typeface="Roboto" panose="02000000000000000000" pitchFamily="2" charset="0"/>
            </a:endParaRPr>
          </a:p>
          <a:p>
            <a:pPr marL="342900" indent="-342900" algn="just">
              <a:buAutoNum type="arabicPeriod"/>
            </a:pPr>
            <a:endParaRPr lang="en-IN" dirty="0">
              <a:latin typeface="Calibri"/>
              <a:cs typeface="Calibri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F59EB4-4E51-A32B-1610-7389D583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35" y="1312046"/>
            <a:ext cx="30384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51B9579-B18F-7E75-71BF-B50C162B9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369196"/>
            <a:ext cx="29622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8C7CBE-BAB5-9ED1-B4A0-29F77E84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17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8748-6B0E-508E-C65A-2917E4A3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7" y="380539"/>
            <a:ext cx="9991725" cy="481252"/>
          </a:xfrm>
        </p:spPr>
        <p:txBody>
          <a:bodyPr/>
          <a:lstStyle/>
          <a:p>
            <a:pPr algn="ctr"/>
            <a:r>
              <a:rPr lang="en-IN" b="1" dirty="0"/>
              <a:t>MODEL Iterations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B31AC-DB3B-C3BC-A32D-ECC4D1BA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137" y="1204079"/>
            <a:ext cx="5579157" cy="5273382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457200" indent="-457200" algn="just">
              <a:buAutoNum type="arabicPeriod"/>
            </a:pP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Regressor and Support Vector Machine with RBF kernel were used based on research.</a:t>
            </a:r>
          </a:p>
          <a:p>
            <a:pPr marL="457200" indent="-457200" algn="just"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MAE ( Mean Absolute Error) and RMSE (Root Mean Square Error) were quite high when model was trained only using title features . Hence other features were included. </a:t>
            </a:r>
          </a:p>
          <a:p>
            <a:pPr marL="457200" indent="-457200" algn="just"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the literature and our analysis the highly correlated features are – </a:t>
            </a:r>
            <a:r>
              <a:rPr lang="en-US" sz="2000" b="0" i="0" u="none" strike="noStrike" dirty="0">
                <a:solidFill>
                  <a:srgbClr val="3139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Likes," "Dislikes“, "comment count</a:t>
            </a:r>
            <a:r>
              <a:rPr lang="en-US" sz="2000" b="0" i="0" u="none" strike="noStrike" dirty="0">
                <a:solidFill>
                  <a:srgbClr val="31394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dirty="0">
                <a:solidFill>
                  <a:srgbClr val="3139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title extracted features like #words, #characters,etc.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 -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Akaike information criterion(AIC) 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of each model was tested using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Absolute Error(MAE)</a:t>
            </a:r>
          </a:p>
          <a:p>
            <a:pPr marL="457200" indent="-457200"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10B7-FA79-E9D8-F023-F2425F29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FD5F79-01BA-83FC-4481-16F2B0319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6260"/>
              </p:ext>
            </p:extLst>
          </p:nvPr>
        </p:nvGraphicFramePr>
        <p:xfrm>
          <a:off x="7010400" y="1980612"/>
          <a:ext cx="4996543" cy="2896776"/>
        </p:xfrm>
        <a:graphic>
          <a:graphicData uri="http://schemas.openxmlformats.org/drawingml/2006/table">
            <a:tbl>
              <a:tblPr/>
              <a:tblGrid>
                <a:gridCol w="1663967">
                  <a:extLst>
                    <a:ext uri="{9D8B030D-6E8A-4147-A177-3AD203B41FA5}">
                      <a16:colId xmlns:a16="http://schemas.microsoft.com/office/drawing/2014/main" val="481265482"/>
                    </a:ext>
                  </a:extLst>
                </a:gridCol>
                <a:gridCol w="784385">
                  <a:extLst>
                    <a:ext uri="{9D8B030D-6E8A-4147-A177-3AD203B41FA5}">
                      <a16:colId xmlns:a16="http://schemas.microsoft.com/office/drawing/2014/main" val="757069077"/>
                    </a:ext>
                  </a:extLst>
                </a:gridCol>
                <a:gridCol w="784385">
                  <a:extLst>
                    <a:ext uri="{9D8B030D-6E8A-4147-A177-3AD203B41FA5}">
                      <a16:colId xmlns:a16="http://schemas.microsoft.com/office/drawing/2014/main" val="269702245"/>
                    </a:ext>
                  </a:extLst>
                </a:gridCol>
                <a:gridCol w="1763806">
                  <a:extLst>
                    <a:ext uri="{9D8B030D-6E8A-4147-A177-3AD203B41FA5}">
                      <a16:colId xmlns:a16="http://schemas.microsoft.com/office/drawing/2014/main" val="132024686"/>
                    </a:ext>
                  </a:extLst>
                </a:gridCol>
              </a:tblGrid>
              <a:tr h="1067232">
                <a:tc>
                  <a:txBody>
                    <a:bodyPr/>
                    <a:lstStyle/>
                    <a:p>
                      <a:pPr algn="l" fontAlgn="t"/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SVM AIC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 AIC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#features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73586"/>
                  </a:ext>
                </a:extLst>
              </a:tr>
              <a:tr h="60984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Extracted variables</a:t>
                      </a:r>
                      <a:endParaRPr lang="en-IN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Numerical - 16</a:t>
                      </a:r>
                      <a:b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Categorical - 27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69539"/>
                  </a:ext>
                </a:extLst>
              </a:tr>
              <a:tr h="60984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PCA and raw categorical</a:t>
                      </a:r>
                      <a:endParaRPr lang="en-IN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PCA components - 2 </a:t>
                      </a:r>
                      <a:b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Categorical - 27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9349"/>
                  </a:ext>
                </a:extLst>
              </a:tr>
              <a:tr h="60984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PCA and MCA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PCA components - 2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MCA components - 18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212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D95EB77-42DF-A9CF-40F5-BDDC3558AB06}"/>
              </a:ext>
            </a:extLst>
          </p:cNvPr>
          <p:cNvSpPr txBox="1"/>
          <p:nvPr/>
        </p:nvSpPr>
        <p:spPr>
          <a:xfrm>
            <a:off x="7808110" y="5062871"/>
            <a:ext cx="34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AIC Scores for the models used </a:t>
            </a:r>
          </a:p>
        </p:txBody>
      </p:sp>
    </p:spTree>
    <p:extLst>
      <p:ext uri="{BB962C8B-B14F-4D97-AF65-F5344CB8AC3E}">
        <p14:creationId xmlns:p14="http://schemas.microsoft.com/office/powerpoint/2010/main" val="407806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8748-6B0E-508E-C65A-2917E4A3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7" y="380539"/>
            <a:ext cx="9991725" cy="481252"/>
          </a:xfrm>
        </p:spPr>
        <p:txBody>
          <a:bodyPr/>
          <a:lstStyle/>
          <a:p>
            <a:pPr algn="ctr"/>
            <a:r>
              <a:rPr lang="en-IN" b="1" dirty="0"/>
              <a:t>MODEL Iterations and Evaluation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10B7-FA79-E9D8-F023-F2425F29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F72D65-3FD0-7415-2AED-26E2386BD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30921"/>
              </p:ext>
            </p:extLst>
          </p:nvPr>
        </p:nvGraphicFramePr>
        <p:xfrm>
          <a:off x="1375317" y="981307"/>
          <a:ext cx="9441366" cy="4772723"/>
        </p:xfrm>
        <a:graphic>
          <a:graphicData uri="http://schemas.openxmlformats.org/drawingml/2006/table">
            <a:tbl>
              <a:tblPr/>
              <a:tblGrid>
                <a:gridCol w="2304331">
                  <a:extLst>
                    <a:ext uri="{9D8B030D-6E8A-4147-A177-3AD203B41FA5}">
                      <a16:colId xmlns:a16="http://schemas.microsoft.com/office/drawing/2014/main" val="4289899255"/>
                    </a:ext>
                  </a:extLst>
                </a:gridCol>
                <a:gridCol w="1152167">
                  <a:extLst>
                    <a:ext uri="{9D8B030D-6E8A-4147-A177-3AD203B41FA5}">
                      <a16:colId xmlns:a16="http://schemas.microsoft.com/office/drawing/2014/main" val="2190043013"/>
                    </a:ext>
                  </a:extLst>
                </a:gridCol>
                <a:gridCol w="1152167">
                  <a:extLst>
                    <a:ext uri="{9D8B030D-6E8A-4147-A177-3AD203B41FA5}">
                      <a16:colId xmlns:a16="http://schemas.microsoft.com/office/drawing/2014/main" val="707047641"/>
                    </a:ext>
                  </a:extLst>
                </a:gridCol>
                <a:gridCol w="1152167">
                  <a:extLst>
                    <a:ext uri="{9D8B030D-6E8A-4147-A177-3AD203B41FA5}">
                      <a16:colId xmlns:a16="http://schemas.microsoft.com/office/drawing/2014/main" val="1625791207"/>
                    </a:ext>
                  </a:extLst>
                </a:gridCol>
                <a:gridCol w="1152167">
                  <a:extLst>
                    <a:ext uri="{9D8B030D-6E8A-4147-A177-3AD203B41FA5}">
                      <a16:colId xmlns:a16="http://schemas.microsoft.com/office/drawing/2014/main" val="4285121470"/>
                    </a:ext>
                  </a:extLst>
                </a:gridCol>
                <a:gridCol w="1344196">
                  <a:extLst>
                    <a:ext uri="{9D8B030D-6E8A-4147-A177-3AD203B41FA5}">
                      <a16:colId xmlns:a16="http://schemas.microsoft.com/office/drawing/2014/main" val="4035924751"/>
                    </a:ext>
                  </a:extLst>
                </a:gridCol>
                <a:gridCol w="1184171">
                  <a:extLst>
                    <a:ext uri="{9D8B030D-6E8A-4147-A177-3AD203B41FA5}">
                      <a16:colId xmlns:a16="http://schemas.microsoft.com/office/drawing/2014/main" val="1358095338"/>
                    </a:ext>
                  </a:extLst>
                </a:gridCol>
              </a:tblGrid>
              <a:tr h="911910">
                <a:tc>
                  <a:txBody>
                    <a:bodyPr/>
                    <a:lstStyle/>
                    <a:p>
                      <a:pPr algn="ctr" fontAlgn="b"/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09009"/>
                  </a:ext>
                </a:extLst>
              </a:tr>
              <a:tr h="1338257">
                <a:tc>
                  <a:txBody>
                    <a:bodyPr/>
                    <a:lstStyle/>
                    <a:p>
                      <a:pPr algn="ctr" fontAlgn="ctr"/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(test-train)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(test-train)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620698"/>
                  </a:ext>
                </a:extLst>
              </a:tr>
              <a:tr h="91191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Extracted variables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0.613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0.615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604755"/>
                  </a:ext>
                </a:extLst>
              </a:tr>
              <a:tr h="91191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PCA and raw categorical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0.608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0.609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0.379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0.406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0.027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181078"/>
                  </a:ext>
                </a:extLst>
              </a:tr>
              <a:tr h="69873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PCA and MCA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0.608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0.609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0.397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0.421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187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0B0DC81-D5C4-29C6-EEC3-799F6C797764}"/>
              </a:ext>
            </a:extLst>
          </p:cNvPr>
          <p:cNvSpPr txBox="1"/>
          <p:nvPr/>
        </p:nvSpPr>
        <p:spPr>
          <a:xfrm>
            <a:off x="2754351" y="5977054"/>
            <a:ext cx="725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MAE for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different Iterations (Train and Test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861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1049</Words>
  <Application>Microsoft Office PowerPoint</Application>
  <PresentationFormat>Widescreen</PresentationFormat>
  <Paragraphs>197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Tenorite</vt:lpstr>
      <vt:lpstr>Times New Roman</vt:lpstr>
      <vt:lpstr>1_Office Theme</vt:lpstr>
      <vt:lpstr>PowerPoint Presentation</vt:lpstr>
      <vt:lpstr>Can we predict the number of views for a YouTube video using CHANNEL STATISTICS? </vt:lpstr>
      <vt:lpstr>Previous research work</vt:lpstr>
      <vt:lpstr>PROPOSED WORK</vt:lpstr>
      <vt:lpstr>PRE-PROCESSING</vt:lpstr>
      <vt:lpstr>Feature extraction</vt:lpstr>
      <vt:lpstr>EXPLORATORY DATA ANALYSIS</vt:lpstr>
      <vt:lpstr>MODEL Iterations and Evaluation</vt:lpstr>
      <vt:lpstr>MODEL Iterations and Evaluation</vt:lpstr>
      <vt:lpstr>CONCLUSION AND FUTURE WORK</vt:lpstr>
      <vt:lpstr>REFERENCES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CA683 Data Analytics and Data Mining</dc:title>
  <dc:creator>vasanthan suresh</dc:creator>
  <cp:lastModifiedBy>vasanthan suresh</cp:lastModifiedBy>
  <cp:revision>75</cp:revision>
  <dcterms:created xsi:type="dcterms:W3CDTF">2023-01-30T14:00:07Z</dcterms:created>
  <dcterms:modified xsi:type="dcterms:W3CDTF">2023-04-13T15:00:05Z</dcterms:modified>
</cp:coreProperties>
</file>