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0590-1291-73C4-80A9-84C6E41E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58BF-6D9E-11D4-1116-F696A45D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7B0F-835E-88E3-DE9D-5C2D430F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C85F-1D8B-A2A0-90FD-F2342A87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5166-B9F3-B211-7279-79435157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6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43B4-1CB2-6F30-1238-EA9CC073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D5545-C71B-F9A4-AC27-10F8E464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063B-8E80-1C54-E828-D001109D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C87D-8F1A-CD03-37E0-2C83D00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7926-74F0-6287-9EE3-C922EA80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C3375-8D3D-4AA7-422B-74CFD969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28D9C-709E-98EA-0F05-DE9E2721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A25D-BC6E-34AD-11D0-8B334C23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DEC0-5FD4-3BDD-CD64-AE998B72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9AEB-7DBA-DC26-13F8-6BBCC6C3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9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21B3-E68B-5BFF-012D-A138B77F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E2B3-9BFB-78EA-2796-62BA16B4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04C2-93F8-9E3B-381E-6C5A5088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C4D1-79D8-9141-61F0-64378D45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A378-BF7D-5DB0-EF5B-CABBAE7B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60D-0163-E53F-8E4D-3FA1D5DE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3B2D-5ECD-F97C-70C5-59524C1D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477C-88CF-4EE3-ACC3-84B7F303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DA54-1F31-8940-0211-D976AE21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D070-9F56-65E7-E763-F7FF808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F11-1FDD-D715-B9B9-0D5BFDE2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A148-2AE0-FD0B-D696-59ADBAA84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5F18-FCF4-041E-1F6A-64DE18FB0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E78C-E9F1-F85B-01DD-B6AAC1E8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3FC32-B3C7-7971-A4B3-01592A0D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0BBB-958B-52C9-99A5-1BA518DC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9950-BEFC-38AB-5C87-024E3741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DC88-4CA3-AA3A-4D75-9B1AD820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A34E-E677-9C6A-6485-4CD9D7EE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27E7E-775A-E350-8966-9EA6E2798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B0AA7-AA6B-C1E6-ADC8-C8C07DB5B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7AB00-D66D-6D23-7511-0B88F390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517B2-EFAD-D493-CD63-279FC185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6298C-920D-C0D9-CF36-3838F90C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F56-445B-0ADE-7F58-34280E2A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F12D7-EDF6-DC31-8CB5-A7C42276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EA89-E726-0712-A81D-37DE8BA7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373CC-4CDF-2C75-E129-04B0248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6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74B1B-F855-E553-C9C8-4585A37A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A88E3-D43C-99A0-3BCC-53E47E78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D056-9B05-AA0B-C58C-2116BB10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A12-6AF7-F9EF-9398-2395ECD7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F392-63C8-CFAB-46E4-3A799A47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E6A3-ED9F-1932-63F1-F9AE0ED0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46AD-A0A0-4D75-39D1-BB72EB59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1C1F-CBC5-C4FB-3579-745FB243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466E-880C-6A6C-5D58-5A4CA852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0A73-F05B-C88A-362C-05C18AC6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893DC-F168-D1C5-4804-31C581C7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B3E1-3C4B-3BB6-2852-D034D672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8551-4282-E057-E932-9DD6A7F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C992-6C1C-FD86-A287-9070047A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1B6A-0E1D-8DE7-2972-2F13CF0C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B5EE-107B-8AEA-0564-05F72EEF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9E9EE-38F7-1CCE-F725-09258F8C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BFB5-F73B-61B4-BABF-4CFB36D7F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7643-B4CD-40AC-934B-F1BD8C6E58FB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4B16-ADF7-BC57-BFE1-3CC9D55B6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B52B-2003-4B8A-F453-3937902D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2A94-583F-4FDA-99EF-7F9932277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8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8173-EA97-DF2A-141A-2B7F7ADAA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0758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898FE-C446-4759-3B57-A7DCFAE38B07}"/>
              </a:ext>
            </a:extLst>
          </p:cNvPr>
          <p:cNvSpPr txBox="1"/>
          <p:nvPr/>
        </p:nvSpPr>
        <p:spPr>
          <a:xfrm>
            <a:off x="1419367" y="1496283"/>
            <a:ext cx="96353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C free() method</a:t>
            </a:r>
          </a:p>
          <a:p>
            <a:pPr algn="just"/>
            <a:r>
              <a:rPr lang="en-US" sz="2800" dirty="0"/>
              <a:t>“free” method in C is used to dynamically de-allocate the memory. The memory allocated using functions malloc() and </a:t>
            </a:r>
            <a:r>
              <a:rPr lang="en-US" sz="2800" dirty="0" err="1"/>
              <a:t>calloc</a:t>
            </a:r>
            <a:r>
              <a:rPr lang="en-US" sz="2800" dirty="0"/>
              <a:t>() is not de-allocated on their own. Hence the free() method is used, whenever the dynamic memory allocation takes place. It helps to reduce wastage of memory by freeing it.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Syntax: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free(</a:t>
            </a:r>
            <a:r>
              <a:rPr lang="en-US" sz="2800" dirty="0" err="1"/>
              <a:t>ptr</a:t>
            </a:r>
            <a:r>
              <a:rPr lang="en-US" sz="2800" dirty="0"/>
              <a:t>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134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3EA24-48FD-2EA3-788D-94A05570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F8FE1-A878-F108-E8FC-18953E0A6DD0}"/>
              </a:ext>
            </a:extLst>
          </p:cNvPr>
          <p:cNvSpPr txBox="1"/>
          <p:nvPr/>
        </p:nvSpPr>
        <p:spPr>
          <a:xfrm>
            <a:off x="374211" y="335845"/>
            <a:ext cx="609834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This pointer will hold the</a:t>
            </a:r>
          </a:p>
          <a:p>
            <a:r>
              <a:rPr lang="en-US" dirty="0"/>
              <a:t>    // base address of the block created</a:t>
            </a:r>
          </a:p>
          <a:p>
            <a:r>
              <a:rPr lang="en-US" dirty="0"/>
              <a:t>    int *</a:t>
            </a:r>
            <a:r>
              <a:rPr lang="en-US" dirty="0" err="1"/>
              <a:t>ptr</a:t>
            </a:r>
            <a:r>
              <a:rPr lang="en-US" dirty="0"/>
              <a:t>, *ptr1;</a:t>
            </a:r>
          </a:p>
          <a:p>
            <a:r>
              <a:rPr lang="en-US" dirty="0"/>
              <a:t>    int n,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Get the number of elements for the array</a:t>
            </a:r>
          </a:p>
          <a:p>
            <a:r>
              <a:rPr lang="en-US" dirty="0"/>
              <a:t>    n = 5;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number of elements: %d\n", n);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Dynamically allocate memory using malloc()</a:t>
            </a:r>
          </a:p>
          <a:p>
            <a:r>
              <a:rPr lang="en-US" dirty="0"/>
              <a:t>    </a:t>
            </a:r>
            <a:r>
              <a:rPr lang="en-US" dirty="0" err="1"/>
              <a:t>ptr</a:t>
            </a:r>
            <a:r>
              <a:rPr lang="en-US" dirty="0"/>
              <a:t> = (int*)malloc(n *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 Dynamically allocate memory using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r>
              <a:rPr lang="en-US" dirty="0"/>
              <a:t>    ptr1 = (int*)</a:t>
            </a:r>
            <a:r>
              <a:rPr lang="en-US" dirty="0" err="1"/>
              <a:t>calloc</a:t>
            </a:r>
            <a:r>
              <a:rPr lang="en-US" dirty="0"/>
              <a:t>(n, 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64E17-0146-C843-1F0C-33CBF5A2A16D}"/>
              </a:ext>
            </a:extLst>
          </p:cNvPr>
          <p:cNvSpPr txBox="1"/>
          <p:nvPr/>
        </p:nvSpPr>
        <p:spPr>
          <a:xfrm>
            <a:off x="5435221" y="0"/>
            <a:ext cx="609372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Check if the memory has been successfully</a:t>
            </a:r>
          </a:p>
          <a:p>
            <a:r>
              <a:rPr lang="en-US" dirty="0"/>
              <a:t>    // allocated by malloc or not</a:t>
            </a:r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 || ptr1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not allocated.\n");</a:t>
            </a:r>
          </a:p>
          <a:p>
            <a:r>
              <a:rPr lang="en-US" dirty="0"/>
              <a:t>        exit(0);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Memory has been successfully allocated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successfully allocated using malloc.\n");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Free the memory</a:t>
            </a:r>
          </a:p>
          <a:p>
            <a:r>
              <a:rPr lang="en-US" dirty="0"/>
              <a:t>    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("Malloc Memory successfully freed.\n");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Memory has been successfully allocated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nMemory</a:t>
            </a:r>
            <a:r>
              <a:rPr lang="en-US" dirty="0"/>
              <a:t> successfully allocated using </a:t>
            </a:r>
            <a:r>
              <a:rPr lang="en-US" dirty="0" err="1"/>
              <a:t>calloc</a:t>
            </a:r>
            <a:r>
              <a:rPr lang="en-US" dirty="0"/>
              <a:t>.\n");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Free the memory</a:t>
            </a:r>
          </a:p>
          <a:p>
            <a:r>
              <a:rPr lang="en-US" dirty="0"/>
              <a:t>        free(ptr1);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Calloc</a:t>
            </a:r>
            <a:r>
              <a:rPr lang="en-US" dirty="0"/>
              <a:t> Memory successfully freed.\n");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7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9FF2D-B91E-E4DE-E421-931B36787F5F}"/>
              </a:ext>
            </a:extLst>
          </p:cNvPr>
          <p:cNvSpPr txBox="1"/>
          <p:nvPr/>
        </p:nvSpPr>
        <p:spPr>
          <a:xfrm>
            <a:off x="875731" y="582067"/>
            <a:ext cx="1044053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C </a:t>
            </a:r>
            <a:r>
              <a:rPr lang="en-US" sz="2800" dirty="0" err="1">
                <a:solidFill>
                  <a:srgbClr val="FF0000"/>
                </a:solidFill>
              </a:rPr>
              <a:t>realloc</a:t>
            </a:r>
            <a:r>
              <a:rPr lang="en-US" sz="2800" dirty="0">
                <a:solidFill>
                  <a:srgbClr val="FF0000"/>
                </a:solidFill>
              </a:rPr>
              <a:t>() method</a:t>
            </a:r>
          </a:p>
          <a:p>
            <a:pPr algn="just"/>
            <a:r>
              <a:rPr lang="en-US" sz="2800" dirty="0"/>
              <a:t>“</a:t>
            </a:r>
            <a:r>
              <a:rPr lang="en-US" sz="2800" dirty="0" err="1"/>
              <a:t>realloc</a:t>
            </a:r>
            <a:r>
              <a:rPr lang="en-US" sz="2800" dirty="0"/>
              <a:t>” or “re-allocation” method in C is used to dynamically change the memory allocation of a previously allocated memory. In other words, if the memory previously allocated with the help of malloc or </a:t>
            </a:r>
            <a:r>
              <a:rPr lang="en-US" sz="2800" dirty="0" err="1"/>
              <a:t>calloc</a:t>
            </a:r>
            <a:r>
              <a:rPr lang="en-US" sz="2800" dirty="0"/>
              <a:t> is insufficient, </a:t>
            </a:r>
            <a:r>
              <a:rPr lang="en-US" sz="2800" dirty="0" err="1"/>
              <a:t>realloc</a:t>
            </a:r>
            <a:r>
              <a:rPr lang="en-US" sz="2800" dirty="0"/>
              <a:t> can be used to dynamically re-allocate memory. re-allocation of memory maintains the already present value and new blocks will be initialized with the default garbage value.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Syntax: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ptr</a:t>
            </a:r>
            <a:r>
              <a:rPr lang="en-US" sz="2800" dirty="0"/>
              <a:t> = </a:t>
            </a:r>
            <a:r>
              <a:rPr lang="en-US" sz="2800" dirty="0" err="1"/>
              <a:t>realloc</a:t>
            </a:r>
            <a:r>
              <a:rPr lang="en-US" sz="2800" dirty="0"/>
              <a:t>(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newSize</a:t>
            </a:r>
            <a:r>
              <a:rPr lang="en-US" sz="2800" dirty="0"/>
              <a:t>);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where </a:t>
            </a:r>
            <a:r>
              <a:rPr lang="en-US" sz="2800" dirty="0" err="1"/>
              <a:t>ptr</a:t>
            </a:r>
            <a:r>
              <a:rPr lang="en-US" sz="2800" dirty="0"/>
              <a:t> is reallocated with new size '</a:t>
            </a:r>
            <a:r>
              <a:rPr lang="en-US" sz="2800" dirty="0" err="1"/>
              <a:t>newSize</a:t>
            </a:r>
            <a:r>
              <a:rPr lang="en-US" sz="2800" dirty="0"/>
              <a:t>'.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846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8CC353-F568-A2B8-8436-23D4AEFD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3F5FD30-5ED2-1F56-5388-7DCB89FCD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25732"/>
            <a:ext cx="9883112" cy="73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stdlib.h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// This pointer will hold the base address of the block created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// Get the number of elements for the array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n = 5;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("Enter number of elements: %d\n", n);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// Dynamically allocate memory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*)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(n,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// Check if the memory has been successfully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// allocated by malloc or not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== NULL)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("Memory not allocated.\n");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exit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(0);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305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1D0484-2974-20EC-D29B-8FE9D4F10A12}"/>
              </a:ext>
            </a:extLst>
          </p:cNvPr>
          <p:cNvSpPr txBox="1"/>
          <p:nvPr/>
        </p:nvSpPr>
        <p:spPr>
          <a:xfrm>
            <a:off x="1380698" y="2302792"/>
            <a:ext cx="94306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// Print the elements of the array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printf</a:t>
            </a:r>
            <a:r>
              <a:rPr lang="en-US" sz="2000" dirty="0"/>
              <a:t>("The elements of the array are: ");</a:t>
            </a:r>
          </a:p>
          <a:p>
            <a:r>
              <a:rPr lang="en-US" sz="2000" dirty="0"/>
              <a:t>        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            </a:t>
            </a:r>
            <a:r>
              <a:rPr lang="en-US" sz="2000" dirty="0" err="1"/>
              <a:t>printf</a:t>
            </a:r>
            <a:r>
              <a:rPr lang="en-US" sz="2000" dirty="0"/>
              <a:t>("%d, ", </a:t>
            </a:r>
            <a:r>
              <a:rPr lang="en-US" sz="2000" dirty="0" err="1"/>
              <a:t>ptr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        } </a:t>
            </a:r>
          </a:p>
          <a:p>
            <a:r>
              <a:rPr lang="en-US" sz="2000" dirty="0"/>
              <a:t>        // Get the new size for the array</a:t>
            </a:r>
          </a:p>
          <a:p>
            <a:r>
              <a:rPr lang="en-US" sz="2000" dirty="0"/>
              <a:t>        n = 10;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printf</a:t>
            </a:r>
            <a:r>
              <a:rPr lang="en-US" sz="2000" dirty="0"/>
              <a:t>("\n\</a:t>
            </a:r>
            <a:r>
              <a:rPr lang="en-US" sz="2000" dirty="0" err="1"/>
              <a:t>nEnter</a:t>
            </a:r>
            <a:r>
              <a:rPr lang="en-US" sz="2000" dirty="0"/>
              <a:t> the new size of the array: %d\n", n);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       // Dynamically re-allocate memory using </a:t>
            </a:r>
            <a:r>
              <a:rPr lang="en-US" sz="2000" dirty="0" err="1"/>
              <a:t>realloc</a:t>
            </a:r>
            <a:r>
              <a:rPr lang="en-US" sz="2000" dirty="0"/>
              <a:t>()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ptr</a:t>
            </a:r>
            <a:r>
              <a:rPr lang="en-US" sz="2000" dirty="0"/>
              <a:t> = </a:t>
            </a:r>
            <a:r>
              <a:rPr lang="en-US" sz="2000" dirty="0" err="1"/>
              <a:t>realloc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, n * </a:t>
            </a:r>
            <a:r>
              <a:rPr lang="en-US" sz="2000" dirty="0" err="1"/>
              <a:t>sizeof</a:t>
            </a:r>
            <a:r>
              <a:rPr lang="en-US" sz="2000" dirty="0"/>
              <a:t>(int));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       // Memory has been successfully allocated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printf</a:t>
            </a:r>
            <a:r>
              <a:rPr lang="en-US" sz="2000" dirty="0"/>
              <a:t>("Memory successfully re-allocated using </a:t>
            </a:r>
            <a:r>
              <a:rPr lang="en-US" sz="2000" dirty="0" err="1"/>
              <a:t>realloc</a:t>
            </a:r>
            <a:r>
              <a:rPr lang="en-US" sz="2000" dirty="0"/>
              <a:t>.\n");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       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FEC60-A972-A61D-4AB0-1E598292687B}"/>
              </a:ext>
            </a:extLst>
          </p:cNvPr>
          <p:cNvSpPr txBox="1"/>
          <p:nvPr/>
        </p:nvSpPr>
        <p:spPr>
          <a:xfrm>
            <a:off x="1110018" y="240689"/>
            <a:ext cx="60937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        // Memory has been successfully allocated</a:t>
            </a:r>
          </a:p>
          <a:p>
            <a:r>
              <a:rPr lang="en-US" dirty="0"/>
              <a:t>        </a:t>
            </a:r>
            <a:r>
              <a:rPr lang="en-US" dirty="0" err="1"/>
              <a:t>printf</a:t>
            </a:r>
            <a:r>
              <a:rPr lang="en-US" dirty="0"/>
              <a:t>("Memory successfully allocated using </a:t>
            </a:r>
            <a:r>
              <a:rPr lang="en-US" dirty="0" err="1"/>
              <a:t>calloc</a:t>
            </a:r>
            <a:r>
              <a:rPr lang="en-US" dirty="0"/>
              <a:t>.\n");</a:t>
            </a:r>
          </a:p>
          <a:p>
            <a:r>
              <a:rPr lang="en-US" dirty="0"/>
              <a:t>         // Get the elements </a:t>
            </a:r>
            <a:r>
              <a:rPr lang="en-US" sz="2000" dirty="0"/>
              <a:t>of</a:t>
            </a:r>
            <a:r>
              <a:rPr lang="en-US" dirty="0"/>
              <a:t> the array</a:t>
            </a:r>
          </a:p>
          <a:p>
            <a:r>
              <a:rPr lang="en-US" dirty="0"/>
              <a:t>        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        }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26888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FD4181-A082-55C6-1596-BE91A587AD49}"/>
              </a:ext>
            </a:extLst>
          </p:cNvPr>
          <p:cNvSpPr txBox="1"/>
          <p:nvPr/>
        </p:nvSpPr>
        <p:spPr>
          <a:xfrm>
            <a:off x="2448636" y="716466"/>
            <a:ext cx="767800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// Get the new elements of the array</a:t>
            </a:r>
          </a:p>
          <a:p>
            <a:r>
              <a:rPr lang="en-US" sz="2400" dirty="0"/>
              <a:t>        for (</a:t>
            </a:r>
            <a:r>
              <a:rPr lang="en-US" sz="2400" dirty="0" err="1"/>
              <a:t>i</a:t>
            </a:r>
            <a:r>
              <a:rPr lang="en-US" sz="2400" dirty="0"/>
              <a:t> = 5; </a:t>
            </a:r>
            <a:r>
              <a:rPr lang="en-US" sz="2400" dirty="0" err="1"/>
              <a:t>i</a:t>
            </a:r>
            <a:r>
              <a:rPr lang="en-US" sz="2400" dirty="0"/>
              <a:t> &lt; n; ++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r>
              <a:rPr lang="en-US" sz="2400" dirty="0"/>
              <a:t>            </a:t>
            </a:r>
            <a:r>
              <a:rPr lang="en-US" sz="2400" dirty="0" err="1"/>
              <a:t>ptr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i</a:t>
            </a:r>
            <a:r>
              <a:rPr lang="en-US" sz="2400" dirty="0"/>
              <a:t> + 1;</a:t>
            </a:r>
          </a:p>
          <a:p>
            <a:r>
              <a:rPr lang="en-US" sz="2400" dirty="0"/>
              <a:t>        }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       // Print the elements of the array</a:t>
            </a:r>
          </a:p>
          <a:p>
            <a:r>
              <a:rPr lang="en-US" sz="2400" dirty="0"/>
              <a:t>        </a:t>
            </a:r>
            <a:r>
              <a:rPr lang="en-US" sz="2400" dirty="0" err="1"/>
              <a:t>printf</a:t>
            </a:r>
            <a:r>
              <a:rPr lang="en-US" sz="2400" dirty="0"/>
              <a:t>("The elements of the array are: ");</a:t>
            </a:r>
          </a:p>
          <a:p>
            <a:r>
              <a:rPr lang="en-US" sz="2400" dirty="0"/>
              <a:t>        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++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r>
              <a:rPr lang="en-US" sz="2400" dirty="0"/>
              <a:t>            </a:t>
            </a:r>
            <a:r>
              <a:rPr lang="en-US" sz="2400" dirty="0" err="1"/>
              <a:t>printf</a:t>
            </a:r>
            <a:r>
              <a:rPr lang="en-US" sz="2400" dirty="0"/>
              <a:t>("%d, ", </a:t>
            </a:r>
            <a:r>
              <a:rPr lang="en-US" sz="2400" dirty="0" err="1"/>
              <a:t>ptr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r>
              <a:rPr lang="en-US" sz="2400" dirty="0"/>
              <a:t>        }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       free(</a:t>
            </a:r>
            <a:r>
              <a:rPr lang="en-US" sz="2400" dirty="0" err="1"/>
              <a:t>ptr</a:t>
            </a:r>
            <a:r>
              <a:rPr lang="en-US" sz="2400" dirty="0"/>
              <a:t>);</a:t>
            </a:r>
          </a:p>
          <a:p>
            <a:r>
              <a:rPr lang="en-US" sz="2400" dirty="0"/>
              <a:t>    }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   return 0;</a:t>
            </a:r>
          </a:p>
          <a:p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293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72B57-0089-DB04-30BB-10CF20FDEDF6}"/>
              </a:ext>
            </a:extLst>
          </p:cNvPr>
          <p:cNvSpPr txBox="1"/>
          <p:nvPr/>
        </p:nvSpPr>
        <p:spPr>
          <a:xfrm>
            <a:off x="2282588" y="517183"/>
            <a:ext cx="87720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index = 0, </a:t>
            </a:r>
            <a:r>
              <a:rPr lang="en-US" sz="2400" dirty="0" err="1"/>
              <a:t>i</a:t>
            </a:r>
            <a:r>
              <a:rPr lang="en-US" sz="2400" dirty="0"/>
              <a:t> = 0, n,</a:t>
            </a:r>
          </a:p>
          <a:p>
            <a:r>
              <a:rPr lang="en-US" sz="2400" dirty="0"/>
              <a:t>        *marks; // this marks pointer hold the base address</a:t>
            </a:r>
          </a:p>
          <a:p>
            <a:r>
              <a:rPr lang="en-US" sz="2400" dirty="0"/>
              <a:t>                // of  the block created</a:t>
            </a:r>
          </a:p>
          <a:p>
            <a:r>
              <a:rPr lang="en-US" sz="2400" dirty="0"/>
              <a:t>    int </a:t>
            </a:r>
            <a:r>
              <a:rPr lang="en-US" sz="2400" dirty="0" err="1"/>
              <a:t>ans</a:t>
            </a:r>
            <a:r>
              <a:rPr lang="en-US" sz="2400" dirty="0"/>
              <a:t>;</a:t>
            </a:r>
          </a:p>
          <a:p>
            <a:r>
              <a:rPr lang="en-US" sz="2400" dirty="0"/>
              <a:t>    marks = (int*)malloc(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int)); // dynamically allocate memory using malloc</a:t>
            </a:r>
          </a:p>
          <a:p>
            <a:r>
              <a:rPr lang="en-US" sz="2400" dirty="0"/>
              <a:t>    // check if the memory is successfully allocated by</a:t>
            </a:r>
          </a:p>
          <a:p>
            <a:r>
              <a:rPr lang="en-US" sz="2400" dirty="0"/>
              <a:t>    // malloc or not?</a:t>
            </a:r>
          </a:p>
          <a:p>
            <a:r>
              <a:rPr lang="en-US" sz="2400" dirty="0"/>
              <a:t>    if (marks == NULL)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("memory cannot be allocated");</a:t>
            </a:r>
          </a:p>
          <a:p>
            <a:r>
              <a:rPr lang="en-US" sz="2400" dirty="0"/>
              <a:t>   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017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9D327-E02E-1BD3-C755-D40547A28B1F}"/>
              </a:ext>
            </a:extLst>
          </p:cNvPr>
          <p:cNvSpPr txBox="1"/>
          <p:nvPr/>
        </p:nvSpPr>
        <p:spPr>
          <a:xfrm>
            <a:off x="2312157" y="1159260"/>
            <a:ext cx="82375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else {</a:t>
            </a:r>
          </a:p>
          <a:p>
            <a:r>
              <a:rPr lang="en-US" sz="2400" dirty="0"/>
              <a:t>        // memory has successfully allocated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("Memory has been successfully allocated by "</a:t>
            </a:r>
          </a:p>
          <a:p>
            <a:r>
              <a:rPr lang="en-US" sz="2400" dirty="0"/>
              <a:t>               "using malloc\n");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("\n marks = %pc\n",</a:t>
            </a:r>
          </a:p>
          <a:p>
            <a:r>
              <a:rPr lang="en-US" sz="2400" dirty="0"/>
              <a:t>               marks); // print the base or beginning</a:t>
            </a:r>
          </a:p>
          <a:p>
            <a:r>
              <a:rPr lang="en-US" sz="2400" dirty="0"/>
              <a:t>                       // address of allocated memory</a:t>
            </a:r>
          </a:p>
          <a:p>
            <a:r>
              <a:rPr lang="en-US" sz="2400" dirty="0"/>
              <a:t>        do 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printf</a:t>
            </a:r>
            <a:r>
              <a:rPr lang="en-US" sz="2400" dirty="0"/>
              <a:t>("\n Enter Marks\n");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scanf</a:t>
            </a:r>
            <a:r>
              <a:rPr lang="en-US" sz="2400" dirty="0"/>
              <a:t>("%d", &amp;marks[index]); // Get the marks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printf</a:t>
            </a:r>
            <a:r>
              <a:rPr lang="en-US" sz="2400" dirty="0"/>
              <a:t>("would you like to add more(1/0): ");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scanf</a:t>
            </a:r>
            <a:r>
              <a:rPr lang="en-US" sz="2400" dirty="0"/>
              <a:t>("%d", &amp;</a:t>
            </a:r>
            <a:r>
              <a:rPr lang="en-US" sz="2400" dirty="0" err="1"/>
              <a:t>ans</a:t>
            </a:r>
            <a:r>
              <a:rPr lang="en-US" sz="2400" dirty="0"/>
              <a:t>);</a:t>
            </a:r>
          </a:p>
          <a:p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821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3406-0D8F-73E0-D736-57CDDC83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017F-B688-233F-2EEB-98D263A5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Dynamic Memory Allocation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can be defined as a procedure in which the size of a data structure (like Array) is changed during the runtime.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 provides some functions to achieve these tasks. There are 4 library functions provided by C defined under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&lt;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stdlib.h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&gt;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header file to facilitate dynamic memory allocation in C programming. They are: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malloc()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calloc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free()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realloc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57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C47BF-AE16-47DA-8C49-FC776F2400B2}"/>
              </a:ext>
            </a:extLst>
          </p:cNvPr>
          <p:cNvSpPr txBox="1"/>
          <p:nvPr/>
        </p:nvSpPr>
        <p:spPr>
          <a:xfrm>
            <a:off x="1313596" y="0"/>
            <a:ext cx="987756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(</a:t>
            </a:r>
            <a:r>
              <a:rPr lang="en-US" sz="2400" dirty="0" err="1"/>
              <a:t>ans</a:t>
            </a:r>
            <a:r>
              <a:rPr lang="en-US" sz="2400" dirty="0"/>
              <a:t> == 1) {</a:t>
            </a:r>
          </a:p>
          <a:p>
            <a:r>
              <a:rPr lang="en-US" sz="2400" dirty="0"/>
              <a:t>                index++;</a:t>
            </a:r>
          </a:p>
          <a:p>
            <a:r>
              <a:rPr lang="en-US" sz="2400" dirty="0"/>
              <a:t>                marks = (int*)</a:t>
            </a:r>
            <a:r>
              <a:rPr lang="en-US" sz="2400" dirty="0" err="1"/>
              <a:t>realloc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        marks,</a:t>
            </a:r>
          </a:p>
          <a:p>
            <a:r>
              <a:rPr lang="en-US" sz="2400" dirty="0"/>
              <a:t>                    (index + 1)</a:t>
            </a:r>
          </a:p>
          <a:p>
            <a:r>
              <a:rPr lang="en-US" sz="2400" dirty="0"/>
              <a:t>                        *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                int)); // Dynamically reallocate memory by using </a:t>
            </a:r>
            <a:r>
              <a:rPr lang="en-US" sz="2400" dirty="0" err="1"/>
              <a:t>realloc</a:t>
            </a:r>
            <a:endParaRPr lang="en-US" sz="2400" dirty="0"/>
          </a:p>
          <a:p>
            <a:r>
              <a:rPr lang="en-US" sz="2400" dirty="0"/>
              <a:t>                // check if the memory is successfully allocated by </a:t>
            </a:r>
            <a:r>
              <a:rPr lang="en-US" sz="2400" dirty="0" err="1"/>
              <a:t>realloc</a:t>
            </a:r>
            <a:r>
              <a:rPr lang="en-US" sz="2400" dirty="0"/>
              <a:t> or not?</a:t>
            </a:r>
          </a:p>
          <a:p>
            <a:r>
              <a:rPr lang="en-US" sz="2400" dirty="0"/>
              <a:t>                if (marks == NULL)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printf</a:t>
            </a:r>
            <a:r>
              <a:rPr lang="en-US" sz="2400" dirty="0"/>
              <a:t>("memory cannot be allocated");</a:t>
            </a:r>
          </a:p>
          <a:p>
            <a:r>
              <a:rPr lang="en-US" sz="2400" dirty="0"/>
              <a:t>                }</a:t>
            </a:r>
          </a:p>
          <a:p>
            <a:r>
              <a:rPr lang="en-US" sz="2400" dirty="0"/>
              <a:t>                else {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printf</a:t>
            </a:r>
            <a:r>
              <a:rPr lang="en-US" sz="2400" dirty="0"/>
              <a:t>("Memory has been successfully allocated using </a:t>
            </a:r>
            <a:r>
              <a:rPr lang="en-US" sz="2400" dirty="0" err="1"/>
              <a:t>realloc</a:t>
            </a:r>
            <a:r>
              <a:rPr lang="en-US" sz="2400" dirty="0"/>
              <a:t>:\n");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printf</a:t>
            </a:r>
            <a:r>
              <a:rPr lang="en-US" sz="2400" dirty="0"/>
              <a:t>(   "\n base address of marks are:%</a:t>
            </a:r>
            <a:r>
              <a:rPr lang="en-US" sz="2400" dirty="0" err="1"/>
              <a:t>pc",marks</a:t>
            </a:r>
            <a:r>
              <a:rPr lang="en-US" sz="2400" dirty="0"/>
              <a:t>); </a:t>
            </a:r>
          </a:p>
          <a:p>
            <a:r>
              <a:rPr lang="en-US" sz="2400" dirty="0"/>
              <a:t>           //print the base or beginning address of allocated memory</a:t>
            </a:r>
          </a:p>
          <a:p>
            <a:r>
              <a:rPr lang="en-US" sz="2400" dirty="0"/>
              <a:t>                }</a:t>
            </a:r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 while (</a:t>
            </a:r>
            <a:r>
              <a:rPr lang="en-US" sz="2400" dirty="0" err="1"/>
              <a:t>ans</a:t>
            </a:r>
            <a:r>
              <a:rPr lang="en-US" sz="2400" dirty="0"/>
              <a:t> == 1);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613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3B588-D183-B10F-8298-28FDDC43A1F1}"/>
              </a:ext>
            </a:extLst>
          </p:cNvPr>
          <p:cNvSpPr txBox="1"/>
          <p:nvPr/>
        </p:nvSpPr>
        <p:spPr>
          <a:xfrm>
            <a:off x="1433015" y="2139751"/>
            <a:ext cx="103722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// print the marks of the students</a:t>
            </a:r>
          </a:p>
          <a:p>
            <a:r>
              <a:rPr lang="en-US" sz="2400" dirty="0"/>
              <a:t>        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&lt;= index;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printf</a:t>
            </a:r>
            <a:r>
              <a:rPr lang="en-US" sz="2400" dirty="0"/>
              <a:t>("marks of students %d are: %d\n ", </a:t>
            </a:r>
            <a:r>
              <a:rPr lang="en-US" sz="2400" dirty="0" err="1"/>
              <a:t>i</a:t>
            </a:r>
            <a:r>
              <a:rPr lang="en-US" sz="2400" dirty="0"/>
              <a:t>,  marks[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  free(marks);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225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F0E012-EDE3-DFA7-05F7-B09EA754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8" y="1026941"/>
            <a:ext cx="8398411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2E4EF-68C6-66F7-08EC-F9725B8BF029}"/>
              </a:ext>
            </a:extLst>
          </p:cNvPr>
          <p:cNvSpPr txBox="1"/>
          <p:nvPr/>
        </p:nvSpPr>
        <p:spPr>
          <a:xfrm>
            <a:off x="1026994" y="1128301"/>
            <a:ext cx="89085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r>
              <a:rPr lang="en-IN" dirty="0"/>
              <a:t>struct course {</a:t>
            </a:r>
          </a:p>
          <a:p>
            <a:r>
              <a:rPr lang="en-IN" dirty="0"/>
              <a:t>  int marks;</a:t>
            </a:r>
          </a:p>
          <a:p>
            <a:r>
              <a:rPr lang="en-IN" dirty="0"/>
              <a:t>  char subject[30];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struct course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  int </a:t>
            </a:r>
            <a:r>
              <a:rPr lang="en-IN" dirty="0" err="1"/>
              <a:t>noOfRecords</a:t>
            </a:r>
            <a:r>
              <a:rPr lang="en-IN" dirty="0"/>
              <a:t>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("Enter the number of records: ");</a:t>
            </a:r>
          </a:p>
          <a:p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noOfRecords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// Memory allocation for </a:t>
            </a:r>
            <a:r>
              <a:rPr lang="en-IN" dirty="0" err="1"/>
              <a:t>noOfRecords</a:t>
            </a:r>
            <a:r>
              <a:rPr lang="en-IN" dirty="0"/>
              <a:t> structures</a:t>
            </a:r>
          </a:p>
          <a:p>
            <a:r>
              <a:rPr lang="en-IN" dirty="0"/>
              <a:t>  </a:t>
            </a:r>
            <a:r>
              <a:rPr lang="en-IN" dirty="0" err="1"/>
              <a:t>ptr</a:t>
            </a:r>
            <a:r>
              <a:rPr lang="en-IN" dirty="0"/>
              <a:t> = (struct course *)malloc(</a:t>
            </a:r>
            <a:r>
              <a:rPr lang="en-IN" dirty="0" err="1"/>
              <a:t>noOfRecords</a:t>
            </a:r>
            <a:r>
              <a:rPr lang="en-IN" dirty="0"/>
              <a:t> * </a:t>
            </a:r>
            <a:r>
              <a:rPr lang="en-IN" dirty="0" err="1"/>
              <a:t>sizeof</a:t>
            </a:r>
            <a:r>
              <a:rPr lang="en-IN" dirty="0"/>
              <a:t>(struct course));</a:t>
            </a:r>
          </a:p>
          <a:p>
            <a:r>
              <a:rPr lang="en-IN" dirty="0"/>
              <a:t>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noOfRecords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subject and marks:\n");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("%s %d", 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)-&gt;subject, &amp;(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)-&gt;marks);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D6F8D-042B-9299-C291-9E09DD315D3B}"/>
              </a:ext>
            </a:extLst>
          </p:cNvPr>
          <p:cNvSpPr txBox="1"/>
          <p:nvPr/>
        </p:nvSpPr>
        <p:spPr>
          <a:xfrm>
            <a:off x="6404212" y="1128301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("Displaying Information:\n");</a:t>
            </a:r>
          </a:p>
          <a:p>
            <a:r>
              <a:rPr lang="en-IN" dirty="0"/>
              <a:t>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noOfRecords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("%s\</a:t>
            </a:r>
            <a:r>
              <a:rPr lang="en-IN" dirty="0" err="1"/>
              <a:t>t%d</a:t>
            </a:r>
            <a:r>
              <a:rPr lang="en-IN" dirty="0"/>
              <a:t>\n", 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)-&gt;subject, 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)-&gt;marks);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F820C-BEC2-FA6B-0FD0-75C392F3918F}"/>
              </a:ext>
            </a:extLst>
          </p:cNvPr>
          <p:cNvSpPr txBox="1"/>
          <p:nvPr/>
        </p:nvSpPr>
        <p:spPr>
          <a:xfrm>
            <a:off x="1026994" y="341194"/>
            <a:ext cx="609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Example:Dynamic</a:t>
            </a:r>
            <a:r>
              <a:rPr lang="en-IN" sz="3600" dirty="0"/>
              <a:t> Structure </a:t>
            </a:r>
          </a:p>
        </p:txBody>
      </p:sp>
    </p:spTree>
    <p:extLst>
      <p:ext uri="{BB962C8B-B14F-4D97-AF65-F5344CB8AC3E}">
        <p14:creationId xmlns:p14="http://schemas.microsoft.com/office/powerpoint/2010/main" val="143925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AF1ADD-6C80-88E3-E867-79C65374EDE8}"/>
              </a:ext>
            </a:extLst>
          </p:cNvPr>
          <p:cNvSpPr txBox="1"/>
          <p:nvPr/>
        </p:nvSpPr>
        <p:spPr>
          <a:xfrm>
            <a:off x="1455760" y="428178"/>
            <a:ext cx="102949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C malloc() method</a:t>
            </a:r>
          </a:p>
          <a:p>
            <a:pPr algn="just"/>
            <a:r>
              <a:rPr lang="en-US" sz="2400" dirty="0"/>
              <a:t>The “malloc” or “memory allocation” method in C is used to dynamically allocate a single large block of memory with the specified size. It returns a pointer of type void which can be cast into a pointer of any form. It doesn’t Initialize memory at execution time so that it has initialized each block with the default garbage value initially.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Syntax: </a:t>
            </a:r>
            <a:endParaRPr lang="en-US" sz="2400" dirty="0"/>
          </a:p>
          <a:p>
            <a:pPr algn="just"/>
            <a:r>
              <a:rPr lang="en-US" sz="2400" dirty="0" err="1"/>
              <a:t>ptr</a:t>
            </a:r>
            <a:r>
              <a:rPr lang="en-US" sz="2400" dirty="0"/>
              <a:t> = (cast-type*) malloc(byte-size)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sz="2400" dirty="0" err="1"/>
              <a:t>ptr</a:t>
            </a:r>
            <a:r>
              <a:rPr lang="en-US" sz="2400" dirty="0"/>
              <a:t> = (int*) malloc(100 * 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the size of int is 4 bytes, this statement will allocate 400 bytes of memory. The pointer </a:t>
            </a:r>
            <a:r>
              <a:rPr lang="en-US" sz="2400" dirty="0" err="1"/>
              <a:t>ptr</a:t>
            </a:r>
            <a:r>
              <a:rPr lang="en-US" sz="2400" dirty="0"/>
              <a:t> holds the address of the first byte in the allocated memory.</a:t>
            </a:r>
          </a:p>
          <a:p>
            <a:pPr algn="just"/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90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2374DDB7-1845-D59B-56A2-5DB61D86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14550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0846-8FD9-DD3D-01DF-7FF07FEE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EEF4-7891-F2A7-9B2E-0141E0C3AFB7}"/>
              </a:ext>
            </a:extLst>
          </p:cNvPr>
          <p:cNvSpPr txBox="1"/>
          <p:nvPr/>
        </p:nvSpPr>
        <p:spPr>
          <a:xfrm>
            <a:off x="409433" y="1132766"/>
            <a:ext cx="532262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r>
              <a:rPr lang="en-US" sz="2000" dirty="0"/>
              <a:t> 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int*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    int n, </a:t>
            </a:r>
            <a:r>
              <a:rPr lang="en-US" sz="2000" dirty="0" err="1"/>
              <a:t>i</a:t>
            </a:r>
            <a:r>
              <a:rPr lang="en-US" sz="2000" dirty="0"/>
              <a:t>; </a:t>
            </a:r>
          </a:p>
          <a:p>
            <a:r>
              <a:rPr lang="en-US" sz="2000" dirty="0"/>
              <a:t>    // Get the number of elements for the array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number of elements:");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d",&amp;n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("Entered number of elements: %d\n", n);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Dynamically allocate memory using malloc()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ptr</a:t>
            </a:r>
            <a:r>
              <a:rPr lang="en-US" sz="2000" dirty="0"/>
              <a:t> = (int*)malloc(n * </a:t>
            </a:r>
            <a:r>
              <a:rPr lang="en-US" sz="2000" dirty="0" err="1"/>
              <a:t>sizeof</a:t>
            </a:r>
            <a:r>
              <a:rPr lang="en-US" sz="2000" dirty="0"/>
              <a:t>(int));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9EA49-BF56-CD7D-DE25-DB194CBA0017}"/>
              </a:ext>
            </a:extLst>
          </p:cNvPr>
          <p:cNvSpPr txBox="1"/>
          <p:nvPr/>
        </p:nvSpPr>
        <p:spPr>
          <a:xfrm>
            <a:off x="5923128" y="0"/>
            <a:ext cx="60937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Check if the memory has been successfully</a:t>
            </a:r>
          </a:p>
          <a:p>
            <a:r>
              <a:rPr lang="en-US" dirty="0"/>
              <a:t>    // allocated by malloc or not</a:t>
            </a:r>
          </a:p>
          <a:p>
            <a:r>
              <a:rPr lang="en-US" dirty="0"/>
              <a:t>    if 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not allocated.\n");</a:t>
            </a:r>
          </a:p>
          <a:p>
            <a:r>
              <a:rPr lang="en-US" dirty="0"/>
              <a:t>        exit(0);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{ </a:t>
            </a:r>
          </a:p>
          <a:p>
            <a:r>
              <a:rPr lang="en-US" dirty="0"/>
              <a:t>        // Memory has been successfully allocated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("Memory successfully allocated using malloc.\n");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Get the elements of the array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// Print the elements of the array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("The elements of the array are: ");</a:t>
            </a:r>
          </a:p>
          <a:p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("%d, ", </a:t>
            </a:r>
            <a:r>
              <a:rPr lang="en-US" dirty="0" err="1"/>
              <a:t>ptr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6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31C2-6CC5-7B97-E059-0C8E02D7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2875F-3121-BD5C-F282-537E66F38D63}"/>
              </a:ext>
            </a:extLst>
          </p:cNvPr>
          <p:cNvSpPr txBox="1"/>
          <p:nvPr/>
        </p:nvSpPr>
        <p:spPr>
          <a:xfrm>
            <a:off x="838201" y="798740"/>
            <a:ext cx="64629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#include&lt;stdio.h&gt;  </a:t>
            </a:r>
          </a:p>
          <a:p>
            <a:r>
              <a:rPr lang="en-IN" sz="2400" dirty="0"/>
              <a:t>#include&lt;stdlib.h&gt;  </a:t>
            </a:r>
          </a:p>
          <a:p>
            <a:r>
              <a:rPr lang="en-IN" sz="2400" dirty="0"/>
              <a:t>int main(){  </a:t>
            </a:r>
          </a:p>
          <a:p>
            <a:r>
              <a:rPr lang="en-IN" sz="2400" dirty="0"/>
              <a:t>  int </a:t>
            </a:r>
            <a:r>
              <a:rPr lang="en-IN" sz="2400" dirty="0" err="1"/>
              <a:t>n,i</a:t>
            </a:r>
            <a:r>
              <a:rPr lang="en-IN" sz="2400" dirty="0"/>
              <a:t>,*</a:t>
            </a:r>
            <a:r>
              <a:rPr lang="en-IN" sz="2400" dirty="0" err="1"/>
              <a:t>ptr,sum</a:t>
            </a:r>
            <a:r>
              <a:rPr lang="en-IN" sz="2400" dirty="0"/>
              <a:t>=0;   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("Enter number of elements: ");   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scanf</a:t>
            </a:r>
            <a:r>
              <a:rPr lang="en-IN" sz="2400" dirty="0"/>
              <a:t>("%</a:t>
            </a:r>
            <a:r>
              <a:rPr lang="en-IN" sz="2400" dirty="0" err="1"/>
              <a:t>d",&amp;n</a:t>
            </a:r>
            <a:r>
              <a:rPr lang="en-IN" sz="2400" dirty="0"/>
              <a:t>);   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ptr</a:t>
            </a:r>
            <a:r>
              <a:rPr lang="en-IN" sz="2400" dirty="0"/>
              <a:t>=(int*)malloc(n*</a:t>
            </a:r>
            <a:r>
              <a:rPr lang="en-IN" sz="2400" dirty="0" err="1"/>
              <a:t>sizeof</a:t>
            </a:r>
            <a:r>
              <a:rPr lang="en-IN" sz="2400" dirty="0"/>
              <a:t>(int));</a:t>
            </a:r>
          </a:p>
          <a:p>
            <a:r>
              <a:rPr lang="en-IN" sz="2400" dirty="0"/>
              <a:t>  //memory allocated using malloc    </a:t>
            </a:r>
          </a:p>
          <a:p>
            <a:r>
              <a:rPr lang="en-IN" sz="2400" dirty="0"/>
              <a:t>    if(</a:t>
            </a:r>
            <a:r>
              <a:rPr lang="en-IN" sz="2400" dirty="0" err="1"/>
              <a:t>ptr</a:t>
            </a:r>
            <a:r>
              <a:rPr lang="en-IN" sz="2400" dirty="0"/>
              <a:t>==NULL)                         </a:t>
            </a:r>
          </a:p>
          <a:p>
            <a:r>
              <a:rPr lang="en-IN" sz="2400" dirty="0"/>
              <a:t>    {    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("Sorry! unable to allocate memory");    </a:t>
            </a:r>
          </a:p>
          <a:p>
            <a:r>
              <a:rPr lang="en-IN" sz="2400" dirty="0"/>
              <a:t>        exit(0);    </a:t>
            </a:r>
          </a:p>
          <a:p>
            <a:r>
              <a:rPr lang="en-IN" sz="2400" dirty="0"/>
              <a:t>    }   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("Enter elements of array: ");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44FFD-1821-278C-40D4-2CB2E1F97E49}"/>
              </a:ext>
            </a:extLst>
          </p:cNvPr>
          <p:cNvSpPr txBox="1"/>
          <p:nvPr/>
        </p:nvSpPr>
        <p:spPr>
          <a:xfrm>
            <a:off x="7181996" y="2245322"/>
            <a:ext cx="47194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for(</a:t>
            </a:r>
            <a:r>
              <a:rPr lang="en-IN" sz="2400" dirty="0" err="1"/>
              <a:t>i</a:t>
            </a:r>
            <a:r>
              <a:rPr lang="en-IN" sz="2400" dirty="0"/>
              <a:t>=0;i&lt;n;++</a:t>
            </a:r>
            <a:r>
              <a:rPr lang="en-IN" sz="2400" dirty="0" err="1"/>
              <a:t>i</a:t>
            </a:r>
            <a:r>
              <a:rPr lang="en-IN" sz="2400" dirty="0"/>
              <a:t>)    </a:t>
            </a:r>
          </a:p>
          <a:p>
            <a:r>
              <a:rPr lang="en-IN" sz="2400" dirty="0"/>
              <a:t>    {    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scanf</a:t>
            </a:r>
            <a:r>
              <a:rPr lang="en-IN" sz="2400" dirty="0"/>
              <a:t>("%d",</a:t>
            </a:r>
            <a:r>
              <a:rPr lang="en-IN" sz="2400" dirty="0" err="1"/>
              <a:t>ptr+i</a:t>
            </a:r>
            <a:r>
              <a:rPr lang="en-IN" sz="2400" dirty="0"/>
              <a:t>);    </a:t>
            </a:r>
          </a:p>
          <a:p>
            <a:r>
              <a:rPr lang="en-IN" sz="2400" dirty="0"/>
              <a:t>        sum+=*(</a:t>
            </a:r>
            <a:r>
              <a:rPr lang="en-IN" sz="2400" dirty="0" err="1"/>
              <a:t>ptr+i</a:t>
            </a:r>
            <a:r>
              <a:rPr lang="en-IN" sz="2400" dirty="0"/>
              <a:t>);    </a:t>
            </a:r>
          </a:p>
          <a:p>
            <a:r>
              <a:rPr lang="en-IN" sz="2400" dirty="0"/>
              <a:t>    }    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("Sum=%</a:t>
            </a:r>
            <a:r>
              <a:rPr lang="en-IN" sz="2400" dirty="0" err="1"/>
              <a:t>d",sum</a:t>
            </a:r>
            <a:r>
              <a:rPr lang="en-IN" sz="2400" dirty="0"/>
              <a:t>);    </a:t>
            </a:r>
          </a:p>
          <a:p>
            <a:r>
              <a:rPr lang="en-IN" sz="2400" dirty="0"/>
              <a:t>    free(</a:t>
            </a:r>
            <a:r>
              <a:rPr lang="en-IN" sz="2400" dirty="0" err="1"/>
              <a:t>ptr</a:t>
            </a:r>
            <a:r>
              <a:rPr lang="en-IN" sz="2400" dirty="0"/>
              <a:t>);     </a:t>
            </a:r>
          </a:p>
          <a:p>
            <a:r>
              <a:rPr lang="en-IN" sz="2400" dirty="0"/>
              <a:t>return 0; 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949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9098-69CE-BB62-99A5-14DED325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239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F7D6D-8110-F635-A747-62D1808C1BC6}"/>
              </a:ext>
            </a:extLst>
          </p:cNvPr>
          <p:cNvSpPr txBox="1"/>
          <p:nvPr/>
        </p:nvSpPr>
        <p:spPr>
          <a:xfrm>
            <a:off x="838200" y="887105"/>
            <a:ext cx="10515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C </a:t>
            </a:r>
            <a:r>
              <a:rPr lang="en-US" sz="2400" dirty="0" err="1">
                <a:solidFill>
                  <a:srgbClr val="FF0000"/>
                </a:solidFill>
              </a:rPr>
              <a:t>calloc</a:t>
            </a:r>
            <a:r>
              <a:rPr lang="en-US" sz="2400" dirty="0">
                <a:solidFill>
                  <a:srgbClr val="FF0000"/>
                </a:solidFill>
              </a:rPr>
              <a:t>() method</a:t>
            </a:r>
          </a:p>
          <a:p>
            <a:pPr algn="just"/>
            <a:r>
              <a:rPr lang="en-US" sz="2400" dirty="0"/>
              <a:t>“</a:t>
            </a:r>
            <a:r>
              <a:rPr lang="en-US" sz="2400" dirty="0" err="1"/>
              <a:t>calloc</a:t>
            </a:r>
            <a:r>
              <a:rPr lang="en-US" sz="2400" dirty="0"/>
              <a:t>” or “contiguous allocation” method in C is used to dynamically allocate the specified number of blocks of memory of the specified type. it is very much similar to malloc() but has two different points and these are:</a:t>
            </a:r>
          </a:p>
          <a:p>
            <a:pPr algn="just"/>
            <a:r>
              <a:rPr lang="en-US" sz="2400" dirty="0"/>
              <a:t>It initializes each block with a default value ‘0’.</a:t>
            </a:r>
          </a:p>
          <a:p>
            <a:pPr algn="just"/>
            <a:r>
              <a:rPr lang="en-US" sz="2400" dirty="0"/>
              <a:t>It has two parameters or arguments as compare to malloc().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Syntax: </a:t>
            </a:r>
            <a:endParaRPr lang="en-US" sz="2400" dirty="0"/>
          </a:p>
          <a:p>
            <a:pPr algn="just"/>
            <a:r>
              <a:rPr lang="en-US" sz="2400" dirty="0" err="1"/>
              <a:t>ptr</a:t>
            </a:r>
            <a:r>
              <a:rPr lang="en-US" sz="2400" dirty="0"/>
              <a:t> = (cast-type*)</a:t>
            </a:r>
            <a:r>
              <a:rPr lang="en-US" sz="2400" dirty="0" err="1"/>
              <a:t>calloc</a:t>
            </a:r>
            <a:r>
              <a:rPr lang="en-US" sz="2400" dirty="0"/>
              <a:t>(n, element-size);</a:t>
            </a:r>
          </a:p>
          <a:p>
            <a:pPr algn="just"/>
            <a:r>
              <a:rPr lang="en-US" sz="2400" dirty="0"/>
              <a:t>here, n is the no. of elements and element-size is the size of each element.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Example: </a:t>
            </a:r>
            <a:endParaRPr lang="en-US" sz="2400" dirty="0"/>
          </a:p>
          <a:p>
            <a:pPr algn="just"/>
            <a:r>
              <a:rPr lang="en-US" sz="2400" dirty="0" err="1"/>
              <a:t>ptr</a:t>
            </a:r>
            <a:r>
              <a:rPr lang="en-US" sz="2400" dirty="0"/>
              <a:t> = (float*) </a:t>
            </a:r>
            <a:r>
              <a:rPr lang="en-US" sz="2400" dirty="0" err="1"/>
              <a:t>calloc</a:t>
            </a:r>
            <a:r>
              <a:rPr lang="en-US" sz="2400" dirty="0"/>
              <a:t>(25, </a:t>
            </a:r>
            <a:r>
              <a:rPr lang="en-US" sz="2400" dirty="0" err="1"/>
              <a:t>sizeof</a:t>
            </a:r>
            <a:r>
              <a:rPr lang="en-US" sz="2400" dirty="0"/>
              <a:t>(float));</a:t>
            </a:r>
          </a:p>
          <a:p>
            <a:pPr algn="just"/>
            <a:r>
              <a:rPr lang="en-US" sz="2400" dirty="0"/>
              <a:t>This statement allocates contiguous space in memory for 25 elements each with the size of the float.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402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A166738-C970-530F-8752-4AB02E86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14550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9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0D4510-6B8B-336F-9CD2-6EE60CEE249B}"/>
              </a:ext>
            </a:extLst>
          </p:cNvPr>
          <p:cNvSpPr txBox="1"/>
          <p:nvPr/>
        </p:nvSpPr>
        <p:spPr>
          <a:xfrm>
            <a:off x="469744" y="30562"/>
            <a:ext cx="609834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 </a:t>
            </a:r>
          </a:p>
          <a:p>
            <a:r>
              <a:rPr lang="en-US" sz="2000" dirty="0"/>
              <a:t>    // This pointer will hold the base address of the block</a:t>
            </a:r>
          </a:p>
          <a:p>
            <a:r>
              <a:rPr lang="en-US" sz="2000" dirty="0"/>
              <a:t>    int* 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r>
              <a:rPr lang="en-US" sz="2000" dirty="0"/>
              <a:t>    int n,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Get the number of elements for the array</a:t>
            </a:r>
          </a:p>
          <a:p>
            <a:r>
              <a:rPr lang="en-US" sz="2000" dirty="0"/>
              <a:t>    n = 5;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number of elements: %d\n", n);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Dynamically allocate memory using </a:t>
            </a:r>
            <a:r>
              <a:rPr lang="en-US" sz="2000" dirty="0" err="1"/>
              <a:t>calloc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ptr</a:t>
            </a:r>
            <a:r>
              <a:rPr lang="en-US" sz="2000" dirty="0"/>
              <a:t> = (int*)</a:t>
            </a:r>
            <a:r>
              <a:rPr lang="en-US" sz="2000" dirty="0" err="1"/>
              <a:t>calloc</a:t>
            </a:r>
            <a:r>
              <a:rPr lang="en-US" sz="2000" dirty="0"/>
              <a:t>(n, </a:t>
            </a:r>
            <a:r>
              <a:rPr lang="en-US" sz="2000" dirty="0" err="1"/>
              <a:t>sizeof</a:t>
            </a:r>
            <a:r>
              <a:rPr lang="en-US" sz="2000" dirty="0"/>
              <a:t>(int));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// Check if the memory has been successfully</a:t>
            </a:r>
          </a:p>
          <a:p>
            <a:r>
              <a:rPr lang="en-US" sz="2000" dirty="0"/>
              <a:t>    // allocated by </a:t>
            </a:r>
            <a:r>
              <a:rPr lang="en-US" sz="2000" dirty="0" err="1"/>
              <a:t>calloc</a:t>
            </a:r>
            <a:r>
              <a:rPr lang="en-US" sz="2000" dirty="0"/>
              <a:t> or not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ptr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("Memory not allocated.\n");</a:t>
            </a:r>
          </a:p>
          <a:p>
            <a:r>
              <a:rPr lang="en-US" sz="2000" dirty="0"/>
              <a:t>        exit(0);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1DDAE-336A-2BCA-DBE6-460B2D00BF3F}"/>
              </a:ext>
            </a:extLst>
          </p:cNvPr>
          <p:cNvSpPr txBox="1"/>
          <p:nvPr/>
        </p:nvSpPr>
        <p:spPr>
          <a:xfrm>
            <a:off x="6254087" y="549177"/>
            <a:ext cx="609372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 {</a:t>
            </a:r>
            <a:endParaRPr lang="en-US" sz="2000" dirty="0"/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    // Memory has been successfully allocated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("Memory successfully allocated using </a:t>
            </a:r>
            <a:r>
              <a:rPr lang="en-US" sz="2000" dirty="0" err="1"/>
              <a:t>calloc</a:t>
            </a:r>
            <a:r>
              <a:rPr lang="en-US" sz="2000" dirty="0"/>
              <a:t>.\n");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    // Get the elements of the array</a:t>
            </a:r>
          </a:p>
          <a:p>
            <a:r>
              <a:rPr lang="en-US" sz="2000" dirty="0"/>
              <a:t>    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ptr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</a:t>
            </a:r>
            <a:r>
              <a:rPr lang="en-US" sz="2000" dirty="0" err="1"/>
              <a:t>i</a:t>
            </a:r>
            <a:r>
              <a:rPr lang="en-US" sz="2000" dirty="0"/>
              <a:t> + 1;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    // Print the elements of the array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("The elements of the array are: ");</a:t>
            </a:r>
          </a:p>
          <a:p>
            <a:r>
              <a:rPr lang="en-US" sz="2000" dirty="0"/>
              <a:t>    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printf</a:t>
            </a:r>
            <a:r>
              <a:rPr lang="en-US" sz="2000" dirty="0"/>
              <a:t>("%d, ", </a:t>
            </a:r>
            <a:r>
              <a:rPr lang="en-US" sz="2000" dirty="0" err="1"/>
              <a:t>ptr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1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2418</Words>
  <Application>Microsoft Office PowerPoint</Application>
  <PresentationFormat>Widescreen</PresentationFormat>
  <Paragraphs>339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urw-din</vt:lpstr>
      <vt:lpstr>Office Theme</vt:lpstr>
      <vt:lpstr>Dynamic Memory Allocation</vt:lpstr>
      <vt:lpstr>Dynamic Memory Allocation in C</vt:lpstr>
      <vt:lpstr>PowerPoint Presentation</vt:lpstr>
      <vt:lpstr>PowerPoint Presentation</vt:lpstr>
      <vt:lpstr>Program</vt:lpstr>
      <vt:lpstr>Program2:</vt:lpstr>
      <vt:lpstr>Calloc()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Dr. Shally Vats [MUJ]</dc:creator>
  <cp:lastModifiedBy>Dr. Shally Vats [MUJ]</cp:lastModifiedBy>
  <cp:revision>4</cp:revision>
  <dcterms:created xsi:type="dcterms:W3CDTF">2022-08-29T06:49:04Z</dcterms:created>
  <dcterms:modified xsi:type="dcterms:W3CDTF">2022-09-06T04:48:33Z</dcterms:modified>
</cp:coreProperties>
</file>