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16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7T15:18:01.798"/>
    </inkml:context>
    <inkml:brush xml:id="br0">
      <inkml:brushProperty name="width" value="0.05" units="cm"/>
      <inkml:brushProperty name="height" value="0.05" units="cm"/>
    </inkml:brush>
  </inkml:definitions>
  <inkml:trace contextRef="#ctx0" brushRef="#br0">85 1493 4416 0 0,'-11'-3'1'0'0,"8"2"2"0"0,-1 0 0 0 0,1 0 1 0 0,0 1-1 0 0,0-1 0 0 0,-1 1 0 0 0,1 0 0 0 0,0-1 1 0 0,-1 1-1 0 0,1 1 0 0 0,0-1 0 0 0,-1 0 1 0 0,1 1-1 0 0,0 0 0 0 0,-4 1 0 0 0,6-2 3 0 0,1 0 1 0 0,0 0-1 0 0,0 0 0 0 0,0 0 0 0 0,0 0 1 0 0,0 0-1 0 0,0 0 0 0 0,0 0 0 0 0,0 0 0 0 0,-1 0 1 0 0,1 0-1 0 0,0 0 0 0 0,0 0 0 0 0,0-1 1 0 0,0 1-1 0 0,0 0 0 0 0,0 0 0 0 0,0 0 0 0 0,0 0 1 0 0,0 0-1 0 0,-1 0 0 0 0,1 0 0 0 0,0 0 1 0 0,0 0-1 0 0,0 0 0 0 0,0-1 0 0 0,0 1 0 0 0,0 0 1 0 0,0 0-1 0 0,0 0 0 0 0,0 0 0 0 0,0 0 1 0 0,0 0-1 0 0,0 0 0 0 0,0-1 0 0 0,0 1 0 0 0,0 0 1 0 0,0 0-1 0 0,0 0 0 0 0,0 0 0 0 0,0 0 1 0 0,0 0-1 0 0,0 0 0 0 0,0 0 0 0 0,0-1 0 0 0,0 1 1 0 0,0 0-1 0 0,0 0 0 0 0,0 0 0 0 0,0 0 1 0 0,0 0-1 0 0,1 0 0 0 0,-1 0 0 0 0,0 0 0 0 0,0-1 1 0 0,0 1-1 0 0,0 0 0 0 0,0 0 0 0 0,0 0 1 0 0,0 0-1 0 0,0 0 0 0 0,0 0 0 0 0,0 0 0 0 0,1 0 1 0 0,-1 0-1 0 0,0 0 0 0 0,0 0 0 0 0,0 0 1 0 0,0-1 34 0 0,1 1 1 0 0,-1-1-1 0 0,0 1 1 0 0,1-1-1 0 0,-1 1 1 0 0,1 0 0 0 0,-1-1-1 0 0,0 1 1 0 0,1-1-1 0 0,-1 1 1 0 0,1 0-1 0 0,-1-1 1 0 0,1 1 0 0 0,-1 0-1 0 0,1 0 1 0 0,-1-1-1 0 0,1 1 1 0 0,-1 0-1 0 0,1 0 1 0 0,0 0 0 0 0,0-1-1 0 0,17 1 568 0 0,-22 0-82 0 0,-31 0 790 0 0,35 0-1301 0 0,-1 0-1 0 0,1 0 1 0 0,-1 0-1 0 0,1 0 1 0 0,0 0-1 0 0,-1 0 1 0 0,1 0-1 0 0,-1-1 1 0 0,1 1-1 0 0,-1 0 1 0 0,1 0-1 0 0,0 0 1 0 0,-1-1-1 0 0,1 1 0 0 0,0 0 1 0 0,-1-1-1 0 0,1 1 1 0 0,0 0-1 0 0,-1-1 1 0 0,1 1-1 0 0,0 0 1 0 0,0-1-1 0 0,-1 1 1 0 0,1-1-1 0 0,0 1 1 0 0,0-1-1 0 0,0 1 1 0 0,0 0-1 0 0,-1-1 1 0 0,1 1-1 0 0,0-1 0 0 0,0 1 1 0 0,0-1-1 0 0,0 1 1 0 0,0-1-1 0 0,0 1 1 0 0,0-1-1 0 0,0 1 1 0 0,0 0-1 0 0,1-1 1 0 0,-1 1-1 0 0,0-1 1 0 0,0 1-1 0 0,0-1 1 0 0,0 1-1 0 0,1 0 1 0 0,-1-1-1 0 0,0 1 0 0 0,0-1 1 0 0,1 1-1 0 0,-1 0 1 0 0,0-1-1 0 0,1 1 1 0 0,-1 0-1 0 0,0 0 1 0 0,1-1-1 0 0,-1 1 1 0 0,1 0-1 0 0,-1 0 1 0 0,0-1-1 0 0,1 1 1 0 0,-1 0-1 0 0,1 0 1 0 0,-1 0-1 0 0,1 0 0 0 0,-1 0 1 0 0,1-1-1 0 0,14-4 299 0 0,-11 3-240 0 0,1 0-1 0 0,-1 1 1 0 0,1-1 0 0 0,0 1-1 0 0,0 0 1 0 0,-1 0-1 0 0,1 1 1 0 0,7-1 0 0 0,-10 2-49 0 0,0-1 1 0 0,-1 1-1 0 0,1 0 1 0 0,0-1 0 0 0,0 1-1 0 0,0 0 1 0 0,-1 0 0 0 0,1 0-1 0 0,-1 0 1 0 0,1 1-1 0 0,-1-1 1 0 0,1 0 0 0 0,-1 1-1 0 0,1-1 1 0 0,-1 1 0 0 0,0-1-1 0 0,0 1 1 0 0,0-1-1 0 0,0 1 1 0 0,0 0 0 0 0,0 0-1 0 0,-1-1 1 0 0,1 1-1 0 0,0 0 1 0 0,-1 0 0 0 0,1 4-1 0 0,9 17 136 0 0,1 1-1 0 0,1-2 1 0 0,0 1 0 0 0,2-2-1 0 0,30 37 1 0 0,-7-8 21 0 0,13 26 557 0 0,68 141 0 0 0,-96-160-127 0 0,-22-56-595 0 0,1 0 0 0 0,-1 0 0 0 0,0-1-1 0 0,1 1 1 0 0,-1 0 0 0 0,1 0 0 0 0,-1 0-1 0 0,1 0 1 0 0,0 0 0 0 0,-1-1 0 0 0,1 1-1 0 0,0 0 1 0 0,-1 0 0 0 0,1-1 0 0 0,0 1 0 0 0,0-1-1 0 0,0 1 1 0 0,-1-1 0 0 0,1 1 0 0 0,0-1-1 0 0,0 1 1 0 0,0-1 0 0 0,0 0 0 0 0,0 1-1 0 0,0-1 1 0 0,0 0 0 0 0,0 0 0 0 0,0 0 0 0 0,0 0-1 0 0,0 0 1 0 0,0 0 0 0 0,0 0 0 0 0,0 0-1 0 0,0 0 1 0 0,0 0 0 0 0,0-1 0 0 0,0 1-1 0 0,0 0 1 0 0,0-1 0 0 0,0 1 0 0 0,1-1-1 0 0,5-3 27 0 0,0-1-1 0 0,0 0 0 0 0,0 1 1 0 0,8-10-1 0 0,-2 3-8 0 0,10-10 34 0 0,0-1 0 0 0,-1-1 0 0 0,23-32 1 0 0,11-11-6 0 0,-18 24-7 0 0,-1-2 1 0 0,51-80 0 0 0,-38 43 8 0 0,91-111 0 0 0,-98 143-31 0 0,2 1 1 0 0,2 3 0 0 0,59-45-1 0 0,61-30 45 0 0,129-107 65 0 0,-258 189-117 0 0,-2-2 0 0 0,-2-1 1 0 0,45-71-1 0 0,-41 58-3 0 0,-4 5 6 0 0,-6 8 2 0 0,1 1 1 0 0,38-40 0 0 0,-44 58-15 0 0,-9 9 7 0 0,0-2 0 0 0,-1 1 0 0 0,20-30-1 0 0,-22 24 8 0 0,-7 13-21 0 0,0 0 0 0 0,0 0 0 0 0,1 1 1 0 0,0-1-1 0 0,0 1 0 0 0,0 0 1 0 0,8-7-1 0 0,5-2 27 0 0,1 0 1 0 0,25-14 0 0 0,-37 25-23 0 0,1 0 1 0 0,0 0-1 0 0,-1 1 1 0 0,1 0-1 0 0,1 0 1 0 0,-1 1 0 0 0,0 0-1 0 0,1 1 1 0 0,16-2-1 0 0,-3 3 19 0 0,-2-2-9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08T12:52:29.436"/>
    </inkml:context>
    <inkml:brush xml:id="br0">
      <inkml:brushProperty name="width" value="0.05" units="cm"/>
      <inkml:brushProperty name="height" value="0.05" units="cm"/>
    </inkml:brush>
  </inkml:definitions>
  <inkml:trace contextRef="#ctx0" brushRef="#br0">1 2683 8840 0 0,'0'0'1848'0'0,"5"-6"-1343"0"0,-2 1-420 0 0,1 0 1 0 0,0 1-1 0 0,0-1 0 0 0,1 1 0 0 0,-1 0 1 0 0,1 1-1 0 0,0-1 0 0 0,0 1 0 0 0,0 0 1 0 0,0 0-1 0 0,0 0 0 0 0,1 1 0 0 0,-1 0 1 0 0,1 0-1 0 0,0 1 0 0 0,0-1 0 0 0,9 0 1 0 0,-7 1-58 0 0,0 1 0 0 0,-1 1 0 0 0,1-1 0 0 0,0 1 1 0 0,-1 0-1 0 0,1 1 0 0 0,-1 0 0 0 0,1 0 1 0 0,-1 1-1 0 0,0 0 0 0 0,0 0 0 0 0,0 0 0 0 0,-1 1 1 0 0,1 0-1 0 0,-1 1 0 0 0,0-1 0 0 0,0 1 0 0 0,0 0 1 0 0,0 1-1 0 0,-1-1 0 0 0,0 1 0 0 0,0 0 1 0 0,-1 1-1 0 0,5 7 0 0 0,100 227 116 0 0,-94-194-110 0 0,-13-37-25 0 0,1-1 0 0 0,0 1 1 0 0,1-1-1 0 0,0 0 1 0 0,0 0-1 0 0,1 0 1 0 0,10 15-1 0 0,12 21 48 0 0,-23-37-27 0 0,0-1 0 0 0,0 1 0 0 0,1-1 0 0 0,11 13 0 0 0,-14-20-17 0 0,0 1-1 0 0,0-1 1 0 0,0 0 0 0 0,0 0-1 0 0,0 0 1 0 0,0 0 0 0 0,0 0 0 0 0,0 0-1 0 0,0-1 1 0 0,0 1 0 0 0,0-1-1 0 0,0 1 1 0 0,-1-1 0 0 0,1 0-1 0 0,0 0 1 0 0,3-2 0 0 0,-3 2-9 0 0,0 0 0 0 0,-1 0 0 0 0,1 0 0 0 0,-1-1 0 0 0,0 1 1 0 0,1 0-1 0 0,-1-1 0 0 0,0 1 0 0 0,0-1 0 0 0,0 0 0 0 0,0 1 0 0 0,2-4 0 0 0,165-312 218 0 0,171-252 176 0 0,-132 182-144 0 0,-140 253-185 0 0,-31 69-11 0 0,2 2 1 0 0,91-113-1 0 0,116-94 75 0 0,0 0-57 0 0,96-197 44 0 0,-302 405-94 0 0,3 1 1 0 0,2 3-1 0 0,91-92 0 0 0,-24 46 146 0 0,-109 103-127 0 0,-4 3-13 0 0,-10 9 5 0 0,-16 17 11 0 0,18-18-37 0 0,2 1 0 0 0,-1-1 1 0 0,1 2-1 0 0,1-1 1 0 0,0 1-1 0 0,-11 25 1 0 0,9-11-4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7T15:18:02.717"/>
    </inkml:context>
    <inkml:brush xml:id="br0">
      <inkml:brushProperty name="width" value="0.05" units="cm"/>
      <inkml:brushProperty name="height" value="0.05" units="cm"/>
    </inkml:brush>
  </inkml:definitions>
  <inkml:trace contextRef="#ctx0" brushRef="#br0">46 1 9040 0 0,'-36'6'417'0'0,"36"-6"-394"0"0,0 0-1 0 0,0 0 1 0 0,0 1 0 0 0,-1-1-1 0 0,1 0 1 0 0,0 0 0 0 0,0 0-1 0 0,-1 0 1 0 0,1 0-1 0 0,0 0 1 0 0,0 0 0 0 0,-1 0-1 0 0,1 0 1 0 0,0 0 0 0 0,0 1-1 0 0,-1-1 1 0 0,1 0 0 0 0,0-1-1 0 0,-1 1 1 0 0,1 0 0 0 0,0 0-1 0 0,0 0 1 0 0,-1 0-1 0 0,1 0 1 0 0,0 0 0 0 0,0 0-1 0 0,-1 0 1 0 0,1 0 0 0 0,0 0-1 0 0,0-1 1 0 0,0 1 0 0 0,-1 0-1 0 0,1 0 1 0 0,0 0 0 0 0,0 0-1 0 0,0-1 1 0 0,-1 1 0 0 0,1 0-1 0 0,0 0 1 0 0,0-1-1 0 0,0 1 1 0 0,0 0 0 0 0,11 1 515 0 0,-6 0-414 0 0,1 0 0 0 0,-1-1 0 0 0,1 1 0 0 0,0-1-1 0 0,-1 0 1 0 0,1 0 0 0 0,7-2 0 0 0,2 1 60 0 0,73 1-339 0 0,-86 0 129 0 0,-2 0 21 0 0,0 0 1 0 0,0 0 0 0 0,0 0-1 0 0,0 0 1 0 0,1 0 0 0 0,-1 0-1 0 0,0 0 1 0 0,0 0-1 0 0,0 0 1 0 0,0 0 0 0 0,0 0-1 0 0,1 0 1 0 0,-1 0 0 0 0,0 0-1 0 0,0 0 1 0 0,0 0 0 0 0,0 0-1 0 0,0 0 1 0 0,0 0-1 0 0,1 0 1 0 0,-1 0 0 0 0,0 0-1 0 0,0 0 1 0 0,0 0 0 0 0,0 1-1 0 0,0-1 1 0 0,0 0-1 0 0,0 0 1 0 0,0 0 0 0 0,1 0-1 0 0,-1 0 1 0 0,0 0 0 0 0,0 0-1 0 0,0 0 1 0 0,0 1 0 0 0,0-1-1 0 0,0 0 1 0 0,0 0-1 0 0,0 0 1 0 0,0 0 0 0 0,0 0-1 0 0,0 1 1 0 0,0-1 0 0 0,0 0-1 0 0,0 0 1 0 0,0 0 0 0 0,0 0-1 0 0,0 0 1 0 0,0 0-1 0 0,0 1 1 0 0,0-1 0 0 0,0 9-132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7T15:18:05.097"/>
    </inkml:context>
    <inkml:brush xml:id="br0">
      <inkml:brushProperty name="width" value="0.05" units="cm"/>
      <inkml:brushProperty name="height" value="0.05" units="cm"/>
      <inkml:brushProperty name="color" value="#E71224"/>
    </inkml:brush>
  </inkml:definitions>
  <inkml:trace contextRef="#ctx0" brushRef="#br0">1 2285 8032 0 0,'0'0'790'0'0,"9"0"-555"0"0,20 2 1 0 0,43 8 0 0 0,-44-8-143 0 0,-24-3-76 0 0,0 1-1 0 0,0 0 1 0 0,0 0-1 0 0,0 0 1 0 0,0 0 0 0 0,0 1-1 0 0,-1 0 1 0 0,1 0-1 0 0,0 0 1 0 0,0 0 0 0 0,0 1-1 0 0,-1-1 1 0 0,1 1-1 0 0,-1 0 1 0 0,5 3 0 0 0,33 29 112 0 0,-32-28-110 0 0,0 1 1 0 0,-1-1-1 0 0,0 2 0 0 0,-1-1 0 0 0,1 1 0 0 0,11 17 1 0 0,10 27 48 0 0,-1 1 0 0 0,-3 1 0 0 0,18 60 0 0 0,-36-96-35 0 0,1 1 0 0 0,0-1 1 0 0,1 0-1 0 0,22 32 0 0 0,-27-44-14 0 0,1 0 0 0 0,-1-1 0 0 0,1 0 0 0 0,0 1-1 0 0,0-2 1 0 0,0 1 0 0 0,1-1 0 0 0,-1 1 0 0 0,1-1 0 0 0,0-1-1 0 0,1 1 1 0 0,12 4 0 0 0,-14-7 4 0 0,0 1 0 0 0,1-1 0 0 0,-1 0 0 0 0,1-1-1 0 0,0 1 1 0 0,-1-1 0 0 0,1 0 0 0 0,-1-1 0 0 0,1 1 0 0 0,-1-1-1 0 0,1 0 1 0 0,-1-1 0 0 0,1 1 0 0 0,-1-1 0 0 0,0 0 0 0 0,0 0-1 0 0,5-4 1 0 0,16-10 59 0 0,-1-1 1 0 0,-1-1-1 0 0,-1-1 0 0 0,30-31 0 0 0,13-12 54 0 0,47-33 64 0 0,20-17 127 0 0,162-176-1 0 0,-188 161-162 0 0,36-41 27 0 0,176-137 119 0 0,-151 150-165 0 0,495-533 383 0 0,-383 374-300 0 0,22-27 81 0 0,-261 290-272 0 0,-13 12-3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7T15:18:06.289"/>
    </inkml:context>
    <inkml:brush xml:id="br0">
      <inkml:brushProperty name="width" value="0.05" units="cm"/>
      <inkml:brushProperty name="height" value="0.05" units="cm"/>
      <inkml:brushProperty name="color" value="#E71224"/>
    </inkml:brush>
  </inkml:definitions>
  <inkml:trace contextRef="#ctx0" brushRef="#br0">0 1418 1600 0 0,'0'0'657'0'0,"1"-8"-414"0"0,1-41 1386 0 0,-2 49-1345 0 0,3 0 153 0 0,1 0 0 0 0,-1 0-1 0 0,1 0 1 0 0,-1 1 0 0 0,1-1 0 0 0,5 3-1 0 0,-1 8-122 0 0,0 0 0 0 0,1 0 0 0 0,0-1 0 0 0,17 14 0 0 0,-1 1 198 0 0,-17-18-365 0 0,0 0 1 0 0,0 0-1 0 0,1 0 1 0 0,0-1-1 0 0,0 0 1 0 0,0-1-1 0 0,0 0 1 0 0,12 4-1 0 0,-16-7-48 0 0,1-1 1 0 0,0 1-1 0 0,-1-1 0 0 0,1 0 0 0 0,0 0 1 0 0,-1-1-1 0 0,1 0 0 0 0,0 0 0 0 0,0 0 1 0 0,-1-1-1 0 0,1 0 0 0 0,0 0 0 0 0,-1 0 1 0 0,1 0-1 0 0,0-1 0 0 0,9-5 0 0 0,320-197 1212 0 0,-154 86-959 0 0,284-213 344 0 0,-241 163-420 0 0,-139 107-178 0 0,8-4 27 0 0,-3-4-1 0 0,105-104 1 0 0,-59 18 18 0 0,1-11 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7T15:18:08.661"/>
    </inkml:context>
    <inkml:brush xml:id="br0">
      <inkml:brushProperty name="width" value="0.05" units="cm"/>
      <inkml:brushProperty name="height" value="0.05" units="cm"/>
      <inkml:brushProperty name="color" value="#E71224"/>
    </inkml:brush>
  </inkml:definitions>
  <inkml:trace contextRef="#ctx0" brushRef="#br0">1 1423 1800 0 0,'0'0'7278'0'0,"7"4"-6827"0"0,27 15 95 0 0,42 31 0 0 0,-51-31-269 0 0,1-2 0 0 0,1 0 1 0 0,1-2-1 0 0,46 19 1 0 0,-43-23-35 0 0,-14-5-25 0 0,0 0 0 0 0,22 4 0 0 0,-33-9-168 0 0,1-1 0 0 0,-1 1 0 0 0,0-1 0 0 0,1 0 0 0 0,-1-1 0 0 0,0 1 0 0 0,1-1 0 0 0,-1 0 0 0 0,0-1 1 0 0,7-2-1 0 0,6-5-2 0 0,0-1 0 0 0,-1 0 0 0 0,0-2 0 0 0,-1 0 0 0 0,0-1 0 0 0,17-16 1 0 0,-4 3-10 0 0,20-19 44 0 0,67-79 0 0 0,-68 69-27 0 0,61-53 0 0 0,-21 39 1 0 0,141-83-1 0 0,-56 41-9 0 0,-90 53-17 0 0,-2-4 0 0 0,130-127 0 0 0,-13-30 27 0 0,-1 4 20 0 0,-106 119-43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7T15:18:09.187"/>
    </inkml:context>
    <inkml:brush xml:id="br0">
      <inkml:brushProperty name="width" value="0.05" units="cm"/>
      <inkml:brushProperty name="height" value="0.05" units="cm"/>
      <inkml:brushProperty name="color" value="#E71224"/>
    </inkml:brush>
  </inkml:definitions>
  <inkml:trace contextRef="#ctx0" brushRef="#br0">5 1960 11256 0 0,'0'0'257'0'0,"-2"8"4"0"0,1-7-241 0 0,1 1-1 0 0,-1 0 0 0 0,1 0 1 0 0,0 0-1 0 0,-1-1 1 0 0,1 1-1 0 0,0 0 0 0 0,0 0 1 0 0,0 0-1 0 0,0 0 1 0 0,1-1-1 0 0,-1 1 0 0 0,0 0 1 0 0,2 3-1 0 0,-1-4 7 0 0,1 1 1 0 0,-1-1-1 0 0,1 0 0 0 0,-1 0 1 0 0,1 0-1 0 0,-1-1 0 0 0,1 1 0 0 0,-1 0 1 0 0,1 0-1 0 0,0-1 0 0 0,0 1 0 0 0,-1-1 1 0 0,1 0-1 0 0,0 1 0 0 0,0-1 1 0 0,-1 0-1 0 0,1 0 0 0 0,0 0 0 0 0,0 0 1 0 0,2-1-1 0 0,17 2 275 0 0,1 1 1 0 0,-1 1-1 0 0,39 11 0 0 0,30 5-13 0 0,-85-19-273 0 0,25 3 33 0 0,1 1 1 0 0,-1 2-1 0 0,0 0 1 0 0,-1 2-1 0 0,37 16 1 0 0,-36-11-20 0 0,-1 2 0 0 0,-1 1 0 0 0,0 1 0 0 0,-1 2 0 0 0,-1 0 0 0 0,-1 2 0 0 0,34 35 0 0 0,2 10 36 0 0,-37-43-34 0 0,-1 1 0 0 0,-1 1 0 0 0,-2 2 0 0 0,0 0-1 0 0,17 33 1 0 0,-28-42-17 0 0,-1 0 24 0 0,1-1 1 0 0,20 29-1 0 0,-26-41-26 0 0,1-1-1 0 0,-1 1 1 0 0,1-1 0 0 0,0 0-1 0 0,1 0 1 0 0,-1-1 0 0 0,1 1-1 0 0,0-1 1 0 0,-1 0 0 0 0,1-1 0 0 0,1 1-1 0 0,-1-1 1 0 0,0 0 0 0 0,8 2-1 0 0,-11-3-4 0 0,0-1 0 0 0,0 0-1 0 0,0 0 1 0 0,1 1 0 0 0,-1-1 0 0 0,0-1-1 0 0,0 1 1 0 0,0 0 0 0 0,0 0-1 0 0,0-1 1 0 0,0 1 0 0 0,0-1 0 0 0,0 0-1 0 0,0 0 1 0 0,0 0 0 0 0,0 0-1 0 0,0 0 1 0 0,2-2 0 0 0,38-38 96 0 0,96-133 38 0 0,-21 24-53 0 0,67-67 17 0 0,71-88 17 0 0,110-175 37 0 0,-88 135-69 0 0,198-262 50 0 0,-227 257-66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7T15:18:13.076"/>
    </inkml:context>
    <inkml:brush xml:id="br0">
      <inkml:brushProperty name="width" value="0.05" units="cm"/>
      <inkml:brushProperty name="height" value="0.05" units="cm"/>
      <inkml:brushProperty name="color" value="#E71224"/>
    </inkml:brush>
  </inkml:definitions>
  <inkml:trace contextRef="#ctx0" brushRef="#br0">50 1875 1600 0 0,'0'0'889'0'0,"-7"10"-435"0"0,2-4-302 0 0,0 0 0 0 0,1 1 0 0 0,0-1 0 0 0,0 1 0 0 0,1 0 0 0 0,-1 0 0 0 0,1 0 0 0 0,1 1 0 0 0,0-1 0 0 0,0 1 0 0 0,0 0 1 0 0,1-1-1 0 0,0 1 0 0 0,0 0 0 0 0,1 13 0 0 0,7 62 715 0 0,-6-58-511 0 0,1 0 1 0 0,1 0 0 0 0,1 0 0 0 0,1 0 0 0 0,10 30 0 0 0,-7-34-56 0 0,0 1 80 0 0,1 0 0 0 0,1 0 0 0 0,20 33 1 0 0,-26-50-323 0 0,-1 0 1 0 0,1 0 0 0 0,0 0 0 0 0,0-1 0 0 0,1 0 0 0 0,-1 1-1 0 0,1-2 1 0 0,0 1 0 0 0,0 0 0 0 0,0-1 0 0 0,0 0 0 0 0,1 0-1 0 0,-1-1 1 0 0,1 1 0 0 0,0-1 0 0 0,0-1 0 0 0,0 1 0 0 0,0-1-1 0 0,8 1 1 0 0,-10-2-31 0 0,1 0-1 0 0,-1-1 1 0 0,1 1-1 0 0,-1-1 1 0 0,1 0-1 0 0,-1 0 1 0 0,1-1-1 0 0,-1 1 1 0 0,0-1-1 0 0,5-3 1 0 0,40-25 82 0 0,-34 19-61 0 0,4-3 0 0 0,0 0 1 0 0,-2-1-1 0 0,0-1 0 0 0,0-1 0 0 0,27-36 1 0 0,59-106 130 0 0,-80 121-153 0 0,56-92 112 0 0,171-216 0 0 0,-164 245-75 0 0,159-195 132 0 0,-173 204-143 0 0,238-289 156 0 0,-50 96-60 0 0,-67 76-44 0 0,41-53 16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25T14:07:11.292"/>
    </inkml:context>
    <inkml:brush xml:id="br0">
      <inkml:brushProperty name="width" value="0.05" units="cm"/>
      <inkml:brushProperty name="height" value="0.05" units="cm"/>
    </inkml:brush>
  </inkml:definitions>
  <inkml:trace contextRef="#ctx0" brushRef="#br0">1 1826 3112 0 0,'0'0'573'0'0,"7"-6"-129"0"0,77-54 2289 0 0,-82 58-2638 0 0,-1 0 1 0 0,0 0-1 0 0,0 0 0 0 0,0 0 0 0 0,0-1 0 0 0,0 1 0 0 0,0 0 0 0 0,-1 0 0 0 0,1-1 0 0 0,-1 1 0 0 0,1 0 0 0 0,-1 0 0 0 0,0-1 0 0 0,0 1 0 0 0,0 0 0 0 0,0-1 0 0 0,0 1 0 0 0,-1 0 0 0 0,1-1 0 0 0,-1 1 0 0 0,0 0 0 0 0,1 0 0 0 0,-1-1 0 0 0,0 1 0 0 0,0 0 0 0 0,0 0 0 0 0,-1 0 0 0 0,1 0 0 0 0,0 0 0 0 0,-1 0 0 0 0,1 1 0 0 0,-4-4 0 0 0,3 4-39 0 0,0 0 0 0 0,0 0 0 0 0,1 0-1 0 0,-1 0 1 0 0,0 0 0 0 0,1 0 0 0 0,-1 0-1 0 0,1-1 1 0 0,-1 1 0 0 0,1-1 0 0 0,0 1-1 0 0,-1-1 1 0 0,1 1 0 0 0,0-1 0 0 0,0 0-1 0 0,0 0 1 0 0,0 0 0 0 0,1 1 0 0 0,-1-1-1 0 0,0 0 1 0 0,0-4 0 0 0,6 5 468 0 0,-4 1-484 0 0,-1 0-1 0 0,0 0 1 0 0,0 1-1 0 0,1-1 1 0 0,-1 0-1 0 0,0 0 1 0 0,0 0-1 0 0,1 0 1 0 0,-1 0 0 0 0,0 0-1 0 0,1 0 1 0 0,-1 0-1 0 0,0 0 1 0 0,0 0-1 0 0,1 0 1 0 0,-1 0-1 0 0,0 0 1 0 0,1-1-1 0 0,-1 1 1 0 0,0 0-1 0 0,0 0 1 0 0,1 0-1 0 0,-1 0 1 0 0,0 0-1 0 0,0 0 1 0 0,1-1-1 0 0,-1 1 1 0 0,0 0-1 0 0,0 0 1 0 0,0 0-1 0 0,0-1 1 0 0,1 1 0 0 0,-1 0-1 0 0,0 0 1 0 0,0-1-1 0 0,0 1 1 0 0,0-1-10 0 0,0 1 1 0 0,0 0-1 0 0,0-1 1 0 0,0 1-1 0 0,0-1 1 0 0,0 1 0 0 0,0 0-1 0 0,0-1 1 0 0,0 1-1 0 0,0-1 1 0 0,0 1-1 0 0,0 0 1 0 0,0-1-1 0 0,0 1 1 0 0,1 0 0 0 0,-1-1-1 0 0,0 1 1 0 0,0-1-1 0 0,0 1 1 0 0,0 0-1 0 0,1-1 1 0 0,-1 1 0 0 0,0 0-1 0 0,0 0 1 0 0,1-1-1 0 0,-1 1 1 0 0,0 0-1 0 0,1 0 1 0 0,-1-1-1 0 0,0 1 1 0 0,1 0 0 0 0,-1 0-1 0 0,0 0 1 0 0,1-1-1 0 0,-1 1 1 0 0,14 7 336 0 0,13 22-220 0 0,-14-10-96 0 0,-1 1-1 0 0,-1 1 1 0 0,0-1-1 0 0,-2 2 0 0 0,10 29 1 0 0,10 24 34 0 0,1-4 5 0 0,23 45 107 0 0,-40-92-149 0 0,-11-19-37 0 0,0 0 0 0 0,1 0 0 0 0,-1 0 0 0 0,1-1 0 0 0,0 1 0 0 0,0-1 0 0 0,1 0 0 0 0,-1 0 0 0 0,1 0 0 0 0,5 4 0 0 0,-4-3 15 0 0,-1 0 0 0 0,0 0 0 0 0,0 0 1 0 0,0 1-1 0 0,-1 0 0 0 0,1 0 0 0 0,-2 0 0 0 0,1 0 0 0 0,-1 0 0 0 0,3 10 0 0 0,7 16 46 0 0,-4-17-30 0 0,1-2 0 0 0,12 18 0 0 0,-8-14-5 0 0,-8-5 0 0 0,-3-9 20 0 0,7-14-36 0 0,9-15-4 0 0,18-25 11 0 0,109-266-10 0 0,-97 200-11 0 0,80-141 1 0 0,102-84 5 0 0,-143 237-4 0 0,149-141 0 0 0,-114 124 1 0 0,174-190 69 0 0,-53 56 9 0 0,-79 97 27 0 0,-143 141-95 0 0,-20 16-16 0 0,0 1-1 0 0,0 0 1 0 0,0-1 0 0 0,1 1 0 0 0,-1 0 0 0 0,0 0 0 0 0,1 0 0 0 0,-1 0 0 0 0,1 0 0 0 0,-1 1 0 0 0,1-1 0 0 0,-1 0 0 0 0,1 1 0 0 0,0-1 0 0 0,-1 1 0 0 0,1-1 0 0 0,0 1 0 0 0,-1 0 0 0 0,1 0 0 0 0,0 0 0 0 0,0 0 0 0 0,-1 0 0 0 0,1 0 0 0 0,0 0 0 0 0,-1 0 0 0 0,1 1 0 0 0,0-1 0 0 0,-1 1 0 0 0,4 1 0 0 0,-4-2 51 0 0,-17 21 148 0 0,4-8-174 0 0,1 2 0 0 0,0 0-1 0 0,1 0 1 0 0,-15 32 0 0 0,21-39-20 0 0,0 0 1 0 0,1 0-1 0 0,-1 1 1 0 0,2 0 0 0 0,-1 0-1 0 0,1 0 1 0 0,0 0 0 0 0,1 0-1 0 0,0 12 1 0 0,1 6 51 0 0,6 40-1 0 0,0-2 51 0 0,2 4 22 0 0,-4-47-12 0 0,0 35-1 0 0,-4-56-114 0 0,0-1-1 0 0,1 1 0 0 0,-1 0 0 0 0,0 0 0 0 0,0-1 0 0 0,0 1 0 0 0,1 0 0 0 0,-1-1 0 0 0,0 1 0 0 0,1 0 0 0 0,-1-1 0 0 0,1 1 0 0 0,-1 0 0 0 0,0-1 0 0 0,1 1 0 0 0,-1-1 1 0 0,1 1-1 0 0,0-1 0 0 0,-1 1 0 0 0,1 0 0 0 0,6 8 130 0 0,-7-14-89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25T14:07:14.320"/>
    </inkml:context>
    <inkml:brush xml:id="br0">
      <inkml:brushProperty name="width" value="0.05" units="cm"/>
      <inkml:brushProperty name="height" value="0.05" units="cm"/>
    </inkml:brush>
  </inkml:definitions>
  <inkml:trace contextRef="#ctx0" brushRef="#br0">1 1704 600 0 0,'0'0'72'0'0,"7"7"0"0"0,3 2-32 0 0,1-1 0 0 0,-1 0 0 0 0,1 0 0 0 0,14 6 0 0 0,-7-3 39 0 0,-16-10 1 0 0,1 1 0 0 0,0 0 0 0 0,0-1 0 0 0,0 1 1 0 0,0-1-1 0 0,0 0 0 0 0,0 0 0 0 0,0 0 0 0 0,0 0 0 0 0,0 0 0 0 0,7 0 2553 0 0,3-1-829 0 0,-14-1-1755 0 0,0 1-1 0 0,-1 0 1 0 0,1 0-1 0 0,0 0 1 0 0,-1 0 0 0 0,1 0-1 0 0,-1 0 1 0 0,1 0-1 0 0,0 1 1 0 0,-1-1 0 0 0,1 0-1 0 0,0 1 1 0 0,-1-1-1 0 0,1 1 1 0 0,0 0-1 0 0,0-1 1 0 0,0 1 0 0 0,-1 0-1 0 0,1 0 1 0 0,0-1-1 0 0,0 1 1 0 0,0 0 0 0 0,0 0-1 0 0,0 0 1 0 0,1 0-1 0 0,-1 0 1 0 0,0 1-1 0 0,0-1 1 0 0,1 0 0 0 0,-1 0-1 0 0,0 3 1 0 0,-17 13 1059 0 0,17-16-985 0 0,-1 0 0 0 0,0 1 0 0 0,0-1 0 0 0,0 1 0 0 0,1 0 1 0 0,-1-1-1 0 0,1 1 0 0 0,0 0 0 0 0,-1 0 0 0 0,-1 3 0 0 0,5 13 2607 0 0,-1-4-2740 0 0,-1-6 73 0 0,-1 0-1 0 0,0 0 0 0 0,-1 0 1 0 0,1 0-1 0 0,-1 0 1 0 0,-5 10-1 0 0,5-10 31 0 0,1-7-57 0 0,1 1 1 0 0,-1-1-1 0 0,1 0 0 0 0,0 1 1 0 0,0-1-1 0 0,0 1 1 0 0,-1-1-1 0 0,1 1 1 0 0,1-1-1 0 0,-1 0 1 0 0,0 1-1 0 0,0-1 1 0 0,0 1-1 0 0,1-1 1 0 0,-1 1-1 0 0,1-1 1 0 0,-1 0-1 0 0,1 1 1 0 0,0-1-1 0 0,-1 0 0 0 0,3 3 1 0 0,24 19 696 0 0,-9-10-636 0 0,88 92 415 0 0,-95-94-454 0 0,1 1 1 0 0,-1 1-1 0 0,16 25 1 0 0,-17-23 4 0 0,1-1 0 0 0,0 0 0 0 0,16 14 0 0 0,10 17 82 0 0,-20-22-105 0 0,-12-16-25 0 0,-1 0-1 0 0,-1-1 0 0 0,0 2 0 0 0,0-1 0 0 0,0 0 0 0 0,3 12 0 0 0,4 14 31 0 0,-8-26-35 0 0,0 0-1 0 0,-1 0 1 0 0,0 0-1 0 0,1 12 1 0 0,-2-12 2 0 0,1-1 1 0 0,-1 1 0 0 0,1-1-1 0 0,1 1 1 0 0,-1-1 0 0 0,6 13 0 0 0,-7-19-12 0 0,0 1 0 0 0,0-1 1 0 0,0 1-1 0 0,0 0 0 0 0,0-1 1 0 0,0 1-1 0 0,0-1 0 0 0,0 1 1 0 0,0-1-1 0 0,0 1 0 0 0,0 0 1 0 0,0-1-1 0 0,0 1 0 0 0,0-1 1 0 0,0 1-1 0 0,-1-1 0 0 0,1 1 1 0 0,0-1-1 0 0,0 1 0 0 0,-1-1 1 0 0,1 1-1 0 0,0-1 0 0 0,-1 1 1 0 0,1-1-1 0 0,0 1 0 0 0,-1-1 1 0 0,0 1-1 0 0,-15 11 25 0 0,10-8-10 0 0,5-3 74 0 0,21-10 646 0 0,5-19-707 0 0,-1-2 0 0 0,-1 0 0 0 0,27-50 1 0 0,26-36-13 0 0,-19 46 2 0 0,101-98-1 0 0,83-49 21 0 0,-75 71-24 0 0,-35 29 7 0 0,109-104 9 0 0,-139 116-15 0 0,154-152 40 0 0,273-208 115 0 0,-432 382-127 0 0,216-205 160 0 0,-234 213-128 0 0,-73 70-66 0 0,4-4 22 0 0,0 0-1 0 0,1 1 1 0 0,0 0-1 0 0,21-13 1 0 0,-30 21-28 0 0,-1 0 0 0 0,1-1-1 0 0,0 1 1 0 0,-1 0 0 0 0,1 0 0 0 0,-1 0-1 0 0,1 0 1 0 0,-1 0 0 0 0,1 0-1 0 0,-1 0 1 0 0,1 0 0 0 0,0 0 0 0 0,-1 0-1 0 0,1 0 1 0 0,-1 0 0 0 0,1 0 0 0 0,-1 0-1 0 0,1 1 1 0 0,-1-1 0 0 0,1 0 0 0 0,-1 0-1 0 0,1 1 1 0 0,-1-1 0 0 0,1 0 0 0 0,-1 1-1 0 0,1-1 1 0 0,-1 0 0 0 0,0 1 0 0 0,1-1-1 0 0,-1 1 1 0 0,0-1 0 0 0,1 1 0 0 0,-1-1-1 0 0,0 1 1 0 0,1-1 0 0 0,-1 1-1 0 0,0-1 1 0 0,0 1 0 0 0,0-1 0 0 0,0 1-1 0 0,1-1 1 0 0,-1 1 0 0 0,0-1 0 0 0,0 1-1 0 0,0-1 1 0 0,0 2 0 0 0,0 30 41 0 0,0-25-31 0 0,8 40 59 0 0,-6-39-63 0 0,-1 0-1 0 0,1-1 0 0 0,-1 1 0 0 0,0 0 1 0 0,-1 10-1 0 0,0-16-6 0 0,-1 0 1 0 0,1 1-1 0 0,-1-1 1 0 0,1 0-1 0 0,-1 0 0 0 0,0 0 1 0 0,0 0-1 0 0,0 0 1 0 0,0 0-1 0 0,0 0 1 0 0,0 0-1 0 0,0 0 0 0 0,-1-1 1 0 0,1 1-1 0 0,-1 0 1 0 0,1-1-1 0 0,-1 1 1 0 0,0-1-1 0 0,0 1 0 0 0,1-1 1 0 0,-1 0-1 0 0,-4 2 1 0 0,6-3-3 0 0,0 0 1 0 0,0 0 0 0 0,-1 0 0 0 0,1 1-1 0 0,0-1 1 0 0,0 0 0 0 0,0 0 0 0 0,0 0-1 0 0,0 0 1 0 0,0 0 0 0 0,-1 0-1 0 0,1 0 1 0 0,0 0 0 0 0,0 0 0 0 0,0 0-1 0 0,0 0 1 0 0,0 1 0 0 0,-1-1-1 0 0,1 0 1 0 0,0 0 0 0 0,0 0 0 0 0,0 0-1 0 0,0 0 1 0 0,-1 0 0 0 0,1 0-1 0 0,0 0 1 0 0,0 0 0 0 0,0 0 0 0 0,0-1-1 0 0,0 1 1 0 0,-1 0 0 0 0,1 0 0 0 0,0 0-1 0 0,0 0 1 0 0,0 0 0 0 0,0 0-1 0 0,0 0 1 0 0,-1 0 0 0 0,1 0 0 0 0,0 0-1 0 0,0 0 1 0 0,0-1 0 0 0,0 1-1 0 0,0 0 1 0 0,0 0 0 0 0,0 0 0 0 0,0 0-1 0 0,-1 0 1 0 0,1-1 0 0 0,0 1-1 0 0,0 0 1 0 0,0 0 0 0 0,0 0 0 0 0,0-1 15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xfrm>
            <a:off x="1143000" y="685800"/>
            <a:ext cx="4572000" cy="3429000"/>
          </a:xfrm>
          <a:prstGeom prst="rect">
            <a:avLst/>
          </a:prstGeom>
        </p:spPr>
        <p:txBody>
          <a:bodyPr/>
          <a:lstStyle/>
          <a:p>
            <a:endParaRPr/>
          </a:p>
        </p:txBody>
      </p:sp>
      <p:sp>
        <p:nvSpPr>
          <p:cNvPr id="135" name="Shape 13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sz="2400" i="1"/>
            </a:lvl1pPr>
          </a:lstStyle>
          <a:p>
            <a:r>
              <a:t>–Johnny Appleseed</a:t>
            </a:r>
          </a:p>
        </p:txBody>
      </p:sp>
      <p:sp>
        <p:nvSpPr>
          <p:cNvPr id="94" name="“Type a quote here.”"/>
          <p:cNvSpPr txBox="1">
            <a:spLocks noGrp="1"/>
          </p:cNvSpPr>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Subtitle">
    <p:bg>
      <p:bgPr>
        <a:solidFill>
          <a:srgbClr val="FFFFFF"/>
        </a:solidFill>
        <a:effectLst/>
      </p:bgPr>
    </p:bg>
    <p:spTree>
      <p:nvGrpSpPr>
        <p:cNvPr id="1" name=""/>
        <p:cNvGrpSpPr/>
        <p:nvPr/>
      </p:nvGrpSpPr>
      <p:grpSpPr>
        <a:xfrm>
          <a:off x="0" y="0"/>
          <a:ext cx="0" cy="0"/>
          <a:chOff x="0" y="0"/>
          <a:chExt cx="0" cy="0"/>
        </a:xfrm>
      </p:grpSpPr>
      <p:sp>
        <p:nvSpPr>
          <p:cNvPr id="117" name="Title Text"/>
          <p:cNvSpPr txBox="1">
            <a:spLocks noGrp="1"/>
          </p:cNvSpPr>
          <p:nvPr>
            <p:ph type="title"/>
          </p:nvPr>
        </p:nvSpPr>
        <p:spPr>
          <a:xfrm>
            <a:off x="948266" y="2445173"/>
            <a:ext cx="11108268" cy="2479041"/>
          </a:xfrm>
          <a:prstGeom prst="rect">
            <a:avLst/>
          </a:prstGeom>
        </p:spPr>
        <p:txBody>
          <a:bodyPr lIns="27093" tIns="27093" rIns="27093" bIns="27093" anchor="b"/>
          <a:lstStyle>
            <a:lvl1pPr defTabSz="587022">
              <a:defRPr sz="7800"/>
            </a:lvl1pPr>
          </a:lstStyle>
          <a:p>
            <a:r>
              <a:t>Title Text</a:t>
            </a:r>
          </a:p>
        </p:txBody>
      </p:sp>
      <p:sp>
        <p:nvSpPr>
          <p:cNvPr id="118" name="Body Level One…"/>
          <p:cNvSpPr txBox="1">
            <a:spLocks noGrp="1"/>
          </p:cNvSpPr>
          <p:nvPr>
            <p:ph type="body" sz="quarter" idx="1"/>
          </p:nvPr>
        </p:nvSpPr>
        <p:spPr>
          <a:xfrm>
            <a:off x="948266" y="4991946"/>
            <a:ext cx="11108268" cy="846668"/>
          </a:xfrm>
          <a:prstGeom prst="rect">
            <a:avLst/>
          </a:prstGeom>
        </p:spPr>
        <p:txBody>
          <a:bodyPr lIns="27093" tIns="27093" rIns="27093" bIns="27093" anchor="t"/>
          <a:lstStyle>
            <a:lvl1pPr marL="0" indent="0" algn="ctr" defTabSz="587022">
              <a:spcBef>
                <a:spcPts val="0"/>
              </a:spcBef>
              <a:buClrTx/>
              <a:buSzTx/>
              <a:buNone/>
              <a:defRPr sz="3800"/>
            </a:lvl1pPr>
            <a:lvl2pPr marL="0" indent="0" algn="ctr" defTabSz="587022">
              <a:spcBef>
                <a:spcPts val="0"/>
              </a:spcBef>
              <a:buClrTx/>
              <a:buSzTx/>
              <a:buNone/>
              <a:defRPr sz="3800"/>
            </a:lvl2pPr>
            <a:lvl3pPr marL="0" indent="0" algn="ctr" defTabSz="587022">
              <a:spcBef>
                <a:spcPts val="0"/>
              </a:spcBef>
              <a:buClrTx/>
              <a:buSzTx/>
              <a:buNone/>
              <a:defRPr sz="3800"/>
            </a:lvl3pPr>
            <a:lvl4pPr marL="0" indent="0" algn="ctr" defTabSz="587022">
              <a:spcBef>
                <a:spcPts val="0"/>
              </a:spcBef>
              <a:buClrTx/>
              <a:buSzTx/>
              <a:buNone/>
              <a:defRPr sz="3800"/>
            </a:lvl4pPr>
            <a:lvl5pPr marL="0" indent="0" algn="ctr" defTabSz="587022">
              <a:spcBef>
                <a:spcPts val="0"/>
              </a:spcBef>
              <a:buClrTx/>
              <a:buSzTx/>
              <a:buNone/>
              <a:defRPr sz="3800"/>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xfrm>
            <a:off x="6352591" y="8195733"/>
            <a:ext cx="292846" cy="276894"/>
          </a:xfrm>
          <a:prstGeom prst="rect">
            <a:avLst/>
          </a:prstGeom>
        </p:spPr>
        <p:txBody>
          <a:bodyPr lIns="27093" tIns="27093" rIns="27093" bIns="27093"/>
          <a:lstStyle>
            <a:lvl1pPr defTabSz="587022">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Subtitle">
    <p:bg>
      <p:bgPr>
        <a:solidFill>
          <a:srgbClr val="FFFFFF"/>
        </a:solidFill>
        <a:effectLst/>
      </p:bgPr>
    </p:bg>
    <p:spTree>
      <p:nvGrpSpPr>
        <p:cNvPr id="1" name=""/>
        <p:cNvGrpSpPr/>
        <p:nvPr/>
      </p:nvGrpSpPr>
      <p:grpSpPr>
        <a:xfrm>
          <a:off x="0" y="0"/>
          <a:ext cx="0" cy="0"/>
          <a:chOff x="0" y="0"/>
          <a:chExt cx="0" cy="0"/>
        </a:xfrm>
      </p:grpSpPr>
      <p:sp>
        <p:nvSpPr>
          <p:cNvPr id="126" name="Title Text"/>
          <p:cNvSpPr txBox="1">
            <a:spLocks noGrp="1"/>
          </p:cNvSpPr>
          <p:nvPr>
            <p:ph type="title"/>
          </p:nvPr>
        </p:nvSpPr>
        <p:spPr>
          <a:xfrm>
            <a:off x="948266" y="2445173"/>
            <a:ext cx="11108268" cy="2479041"/>
          </a:xfrm>
          <a:prstGeom prst="rect">
            <a:avLst/>
          </a:prstGeom>
        </p:spPr>
        <p:txBody>
          <a:bodyPr lIns="27093" tIns="27093" rIns="27093" bIns="27093" anchor="b"/>
          <a:lstStyle>
            <a:lvl1pPr defTabSz="587022">
              <a:defRPr sz="7800"/>
            </a:lvl1pPr>
          </a:lstStyle>
          <a:p>
            <a:r>
              <a:t>Title Text</a:t>
            </a:r>
          </a:p>
        </p:txBody>
      </p:sp>
      <p:sp>
        <p:nvSpPr>
          <p:cNvPr id="127" name="Body Level One…"/>
          <p:cNvSpPr txBox="1">
            <a:spLocks noGrp="1"/>
          </p:cNvSpPr>
          <p:nvPr>
            <p:ph type="body" sz="quarter" idx="1"/>
          </p:nvPr>
        </p:nvSpPr>
        <p:spPr>
          <a:xfrm>
            <a:off x="948266" y="4991946"/>
            <a:ext cx="11108268" cy="846668"/>
          </a:xfrm>
          <a:prstGeom prst="rect">
            <a:avLst/>
          </a:prstGeom>
        </p:spPr>
        <p:txBody>
          <a:bodyPr lIns="27093" tIns="27093" rIns="27093" bIns="27093" anchor="t"/>
          <a:lstStyle>
            <a:lvl1pPr marL="0" indent="0" algn="ctr" defTabSz="587022">
              <a:spcBef>
                <a:spcPts val="0"/>
              </a:spcBef>
              <a:buClrTx/>
              <a:buSzTx/>
              <a:buNone/>
              <a:defRPr sz="3800"/>
            </a:lvl1pPr>
            <a:lvl2pPr marL="0" indent="0" algn="ctr" defTabSz="587022">
              <a:spcBef>
                <a:spcPts val="0"/>
              </a:spcBef>
              <a:buClrTx/>
              <a:buSzTx/>
              <a:buNone/>
              <a:defRPr sz="3800"/>
            </a:lvl2pPr>
            <a:lvl3pPr marL="0" indent="0" algn="ctr" defTabSz="587022">
              <a:spcBef>
                <a:spcPts val="0"/>
              </a:spcBef>
              <a:buClrTx/>
              <a:buSzTx/>
              <a:buNone/>
              <a:defRPr sz="3800"/>
            </a:lvl3pPr>
            <a:lvl4pPr marL="0" indent="0" algn="ctr" defTabSz="587022">
              <a:spcBef>
                <a:spcPts val="0"/>
              </a:spcBef>
              <a:buClrTx/>
              <a:buSzTx/>
              <a:buNone/>
              <a:defRPr sz="3800"/>
            </a:lvl4pPr>
            <a:lvl5pPr marL="0" indent="0" algn="ctr" defTabSz="587022">
              <a:spcBef>
                <a:spcPts val="0"/>
              </a:spcBef>
              <a:buClrTx/>
              <a:buSzTx/>
              <a:buNone/>
              <a:defRPr sz="3800"/>
            </a:lvl5pPr>
          </a:lstStyle>
          <a:p>
            <a:r>
              <a:t>Body Level One</a:t>
            </a:r>
          </a:p>
          <a:p>
            <a:pPr lvl="1"/>
            <a:r>
              <a:t>Body Level Two</a:t>
            </a:r>
          </a:p>
          <a:p>
            <a:pPr lvl="2"/>
            <a:r>
              <a:t>Body Level Three</a:t>
            </a:r>
          </a:p>
          <a:p>
            <a:pPr lvl="3"/>
            <a:r>
              <a:t>Body Level Four</a:t>
            </a:r>
          </a:p>
          <a:p>
            <a:pPr lvl="4"/>
            <a:r>
              <a:t>Body Level Five</a:t>
            </a:r>
          </a:p>
        </p:txBody>
      </p:sp>
      <p:sp>
        <p:nvSpPr>
          <p:cNvPr id="128" name="Slide Number"/>
          <p:cNvSpPr txBox="1">
            <a:spLocks noGrp="1"/>
          </p:cNvSpPr>
          <p:nvPr>
            <p:ph type="sldNum" sz="quarter" idx="2"/>
          </p:nvPr>
        </p:nvSpPr>
        <p:spPr>
          <a:xfrm>
            <a:off x="6352590" y="8195733"/>
            <a:ext cx="292846" cy="276894"/>
          </a:xfrm>
          <a:prstGeom prst="rect">
            <a:avLst/>
          </a:prstGeom>
        </p:spPr>
        <p:txBody>
          <a:bodyPr lIns="27093" tIns="27093" rIns="27093" bIns="27093"/>
          <a:lstStyle>
            <a:lvl1pPr defTabSz="587022">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73100"/>
            <a:ext cx="9758016"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8919"/>
            <a:ext cx="5334001" cy="82169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buClrTx/>
            </a:lvl1pPr>
            <a:lvl2pPr>
              <a:buClrTx/>
            </a:lvl2pPr>
            <a:lvl3pPr>
              <a:buClrTx/>
            </a:lvl3pPr>
            <a:lvl4pPr>
              <a:buClrTx/>
            </a:lvl4pPr>
            <a:lvl5pPr>
              <a:buClrTx/>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image" Target="../media/image12.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customXml" Target="../ink/ink4.xml"/><Relationship Id="rId1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marketplace.visualstudio.com/items?itemName=sidthesloth.html5-boilerplate" TargetMode="External"/><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marketplace.visualstudio.com/items?itemName=sidthesloth.html5-boilerplate" TargetMode="External"/><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www.cis.upenn.edu/~matuszek/cit594-2012/Pages/backtracking.html" TargetMode="External"/><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marketplace.visualstudio.com/items?itemName=sidthesloth.html5-boilerplate" TargetMode="External"/><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marketplace.visualstudio.com/items?itemName=sidthesloth.html5-boilerplate" TargetMode="External"/><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hyperlink" Target="https://developer.mozilla.org/en-US/docs/Web/JavaScript/Reference/Lexical_grammar#Reserved_keywords_as_of_ECMAScript_2015"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1.tif"/><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2.tif"/><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24.tif"/><Relationship Id="rId4" Type="http://schemas.openxmlformats.org/officeDocument/2006/relationships/image" Target="../media/image23.tif"/></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png"/><Relationship Id="rId1" Type="http://schemas.openxmlformats.org/officeDocument/2006/relationships/slideLayout" Target="../slideLayouts/slideLayout14.xml"/><Relationship Id="rId6" Type="http://schemas.openxmlformats.org/officeDocument/2006/relationships/image" Target="../media/image25.png"/><Relationship Id="rId5" Type="http://schemas.openxmlformats.org/officeDocument/2006/relationships/customXml" Target="../ink/ink9.xml"/><Relationship Id="rId4" Type="http://schemas.openxmlformats.org/officeDocument/2006/relationships/image" Target="../media/image180.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www.cis.upenn.edu/~matuszek/cit594-2012/Pages/backtracking.html" TargetMode="External"/><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hyperlink" Target="https://www.cis.upenn.edu/~matuszek/cit594-2012/Pages/backtracking.html" TargetMode="External"/><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4.xml"/><Relationship Id="rId5" Type="http://schemas.openxmlformats.org/officeDocument/2006/relationships/image" Target="../media/image32.png"/><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www.cis.upenn.edu/~matuszek/cit594-2012/Pages/backtracking.html" TargetMode="External"/><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www.cis.upenn.edu/~matuszek/cit594-2012/Pages/backtracking.html" TargetMode="External"/><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www.cis.upenn.edu/~matuszek/cit594-2012/Pages/backtracking.html" TargetMode="External"/><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www.cis.upenn.edu/~matuszek/cit594-2012/Pages/backtracking.html" TargetMode="External"/><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7.jpeg"/><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https://www.cis.upenn.edu/~matuszek/cit594-2012/Pages/backtracking.html" TargetMode="External"/><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6.tif"/><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37" name="PrepBytes_Logo.png" descr="PrepBytes_Logo.png"/>
          <p:cNvPicPr>
            <a:picLocks noChangeAspect="1"/>
          </p:cNvPicPr>
          <p:nvPr/>
        </p:nvPicPr>
        <p:blipFill>
          <a:blip r:embed="rId2"/>
          <a:stretch>
            <a:fillRect/>
          </a:stretch>
        </p:blipFill>
        <p:spPr>
          <a:xfrm>
            <a:off x="10438944" y="465317"/>
            <a:ext cx="2032115" cy="530725"/>
          </a:xfrm>
          <a:prstGeom prst="rect">
            <a:avLst/>
          </a:prstGeom>
          <a:ln w="12700">
            <a:miter lim="400000"/>
          </a:ln>
          <a:effectLst>
            <a:reflection stA="50000" endPos="40000" dir="5400000" sy="-100000" algn="bl" rotWithShape="0"/>
          </a:effectLst>
        </p:spPr>
      </p:pic>
      <p:sp>
        <p:nvSpPr>
          <p:cNvPr id="138" name="Javascript"/>
          <p:cNvSpPr txBox="1"/>
          <p:nvPr/>
        </p:nvSpPr>
        <p:spPr>
          <a:xfrm>
            <a:off x="4213755" y="5325295"/>
            <a:ext cx="4869050" cy="18456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5200"/>
              </a:lnSpc>
              <a:defRPr sz="8400" b="0">
                <a:latin typeface="Helvetica"/>
                <a:ea typeface="Helvetica"/>
                <a:cs typeface="Helvetica"/>
                <a:sym typeface="Helvetica"/>
              </a:defRPr>
            </a:lvl1pPr>
          </a:lstStyle>
          <a:p>
            <a:r>
              <a:t>Javascript</a:t>
            </a:r>
          </a:p>
        </p:txBody>
      </p:sp>
      <p:pic>
        <p:nvPicPr>
          <p:cNvPr id="139" name="Picture 2" descr="Picture 2"/>
          <p:cNvPicPr>
            <a:picLocks noChangeAspect="1"/>
          </p:cNvPicPr>
          <p:nvPr/>
        </p:nvPicPr>
        <p:blipFill>
          <a:blip r:embed="rId3"/>
          <a:stretch>
            <a:fillRect/>
          </a:stretch>
        </p:blipFill>
        <p:spPr>
          <a:xfrm>
            <a:off x="5255687" y="2741309"/>
            <a:ext cx="2785188" cy="2785188"/>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85" name="PrepBytes_Logo.png" descr="PrepBytes_Logo.png"/>
          <p:cNvPicPr>
            <a:picLocks noChangeAspect="1"/>
          </p:cNvPicPr>
          <p:nvPr/>
        </p:nvPicPr>
        <p:blipFill>
          <a:blip r:embed="rId2"/>
          <a:stretch>
            <a:fillRect/>
          </a:stretch>
        </p:blipFill>
        <p:spPr>
          <a:xfrm>
            <a:off x="10267925" y="208626"/>
            <a:ext cx="2351744" cy="614203"/>
          </a:xfrm>
          <a:prstGeom prst="rect">
            <a:avLst/>
          </a:prstGeom>
          <a:ln w="12700">
            <a:miter lim="400000"/>
          </a:ln>
          <a:effectLst>
            <a:reflection stA="50000" endPos="40000" dir="5400000" sy="-100000" algn="bl" rotWithShape="0"/>
          </a:effectLst>
        </p:spPr>
      </p:pic>
      <p:pic>
        <p:nvPicPr>
          <p:cNvPr id="186" name="Picture 3" descr="Picture 3"/>
          <p:cNvPicPr>
            <a:picLocks noChangeAspect="1"/>
          </p:cNvPicPr>
          <p:nvPr/>
        </p:nvPicPr>
        <p:blipFill>
          <a:blip r:embed="rId3"/>
          <a:stretch>
            <a:fillRect/>
          </a:stretch>
        </p:blipFill>
        <p:spPr>
          <a:xfrm>
            <a:off x="1873893" y="4660507"/>
            <a:ext cx="2554930" cy="1469477"/>
          </a:xfrm>
          <a:prstGeom prst="rect">
            <a:avLst/>
          </a:prstGeom>
          <a:ln w="12700">
            <a:miter lim="400000"/>
          </a:ln>
        </p:spPr>
      </p:pic>
      <p:pic>
        <p:nvPicPr>
          <p:cNvPr id="187" name="Picture 5" descr="Picture 5"/>
          <p:cNvPicPr>
            <a:picLocks noChangeAspect="1"/>
          </p:cNvPicPr>
          <p:nvPr/>
        </p:nvPicPr>
        <p:blipFill>
          <a:blip r:embed="rId4"/>
          <a:stretch>
            <a:fillRect/>
          </a:stretch>
        </p:blipFill>
        <p:spPr>
          <a:xfrm>
            <a:off x="3460478" y="3103839"/>
            <a:ext cx="1995950" cy="1729824"/>
          </a:xfrm>
          <a:prstGeom prst="rect">
            <a:avLst/>
          </a:prstGeom>
          <a:ln w="12700">
            <a:miter lim="400000"/>
          </a:ln>
        </p:spPr>
      </p:pic>
      <p:pic>
        <p:nvPicPr>
          <p:cNvPr id="188" name="Picture 7" descr="Picture 7"/>
          <p:cNvPicPr>
            <a:picLocks noChangeAspect="1"/>
          </p:cNvPicPr>
          <p:nvPr/>
        </p:nvPicPr>
        <p:blipFill>
          <a:blip r:embed="rId5"/>
          <a:stretch>
            <a:fillRect/>
          </a:stretch>
        </p:blipFill>
        <p:spPr>
          <a:xfrm>
            <a:off x="990047" y="2777285"/>
            <a:ext cx="1981530" cy="1981529"/>
          </a:xfrm>
          <a:prstGeom prst="rect">
            <a:avLst/>
          </a:prstGeom>
          <a:ln w="12700">
            <a:miter lim="400000"/>
          </a:ln>
        </p:spPr>
      </p:pic>
      <p:pic>
        <p:nvPicPr>
          <p:cNvPr id="189" name="Picture 18" descr="Picture 18"/>
          <p:cNvPicPr>
            <a:picLocks noChangeAspect="1"/>
          </p:cNvPicPr>
          <p:nvPr/>
        </p:nvPicPr>
        <p:blipFill>
          <a:blip r:embed="rId6"/>
          <a:stretch>
            <a:fillRect/>
          </a:stretch>
        </p:blipFill>
        <p:spPr>
          <a:xfrm>
            <a:off x="8174710" y="2948335"/>
            <a:ext cx="2040833" cy="2040833"/>
          </a:xfrm>
          <a:prstGeom prst="rect">
            <a:avLst/>
          </a:prstGeom>
          <a:ln w="12700">
            <a:miter lim="400000"/>
          </a:ln>
        </p:spPr>
      </p:pic>
      <p:sp>
        <p:nvSpPr>
          <p:cNvPr id="190" name="TextBox 19"/>
          <p:cNvSpPr txBox="1"/>
          <p:nvPr/>
        </p:nvSpPr>
        <p:spPr>
          <a:xfrm>
            <a:off x="2042388" y="7009338"/>
            <a:ext cx="2705908" cy="7526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sz="4800" b="0">
                <a:latin typeface="Gill Sans"/>
                <a:ea typeface="Gill Sans"/>
                <a:cs typeface="Gill Sans"/>
                <a:sym typeface="Gill Sans"/>
              </a:defRPr>
            </a:lvl1pPr>
          </a:lstStyle>
          <a:p>
            <a:r>
              <a:t>Client side</a:t>
            </a:r>
          </a:p>
        </p:txBody>
      </p:sp>
      <p:sp>
        <p:nvSpPr>
          <p:cNvPr id="191" name="TextBox 24"/>
          <p:cNvSpPr txBox="1"/>
          <p:nvPr/>
        </p:nvSpPr>
        <p:spPr>
          <a:xfrm>
            <a:off x="8007627" y="7009338"/>
            <a:ext cx="2826161" cy="7526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sz="4800" b="0">
                <a:latin typeface="Gill Sans"/>
                <a:ea typeface="Gill Sans"/>
                <a:cs typeface="Gill Sans"/>
                <a:sym typeface="Gill Sans"/>
              </a:defRPr>
            </a:lvl1pPr>
          </a:lstStyle>
          <a:p>
            <a:r>
              <a:t>Server side</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52" name="Function"/>
          <p:cNvSpPr txBox="1"/>
          <p:nvPr/>
        </p:nvSpPr>
        <p:spPr>
          <a:xfrm>
            <a:off x="817793" y="1074307"/>
            <a:ext cx="7825000"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Promises, async, await in JS</a:t>
            </a:r>
          </a:p>
        </p:txBody>
      </p:sp>
      <p:sp>
        <p:nvSpPr>
          <p:cNvPr id="653" name="async function try() {…"/>
          <p:cNvSpPr txBox="1"/>
          <p:nvPr/>
        </p:nvSpPr>
        <p:spPr>
          <a:xfrm>
            <a:off x="1112636" y="3614481"/>
            <a:ext cx="10974568" cy="3416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defRPr sz="2500" b="0">
                <a:solidFill>
                  <a:schemeClr val="accent4">
                    <a:hueOff val="468000"/>
                    <a:satOff val="-4761"/>
                    <a:lumOff val="10196"/>
                  </a:schemeClr>
                </a:solidFill>
                <a:latin typeface="Courier New"/>
                <a:ea typeface="Courier New"/>
                <a:cs typeface="Courier New"/>
                <a:sym typeface="Courier New"/>
              </a:defRPr>
            </a:pPr>
            <a:r>
              <a:t>async function try() {</a:t>
            </a:r>
          </a:p>
          <a:p>
            <a:pPr algn="l" defTabSz="457200">
              <a:defRPr sz="2500" b="0">
                <a:solidFill>
                  <a:schemeClr val="accent4">
                    <a:hueOff val="468000"/>
                    <a:satOff val="-4761"/>
                    <a:lumOff val="10196"/>
                  </a:schemeClr>
                </a:solidFill>
                <a:latin typeface="Courier New"/>
                <a:ea typeface="Courier New"/>
                <a:cs typeface="Courier New"/>
                <a:sym typeface="Courier New"/>
              </a:defRPr>
            </a:pPr>
            <a:r>
              <a:t>  let myPromise = new Promise(function(resolve, reject) {</a:t>
            </a:r>
          </a:p>
          <a:p>
            <a:pPr algn="l" defTabSz="457200">
              <a:defRPr sz="2500" b="0">
                <a:solidFill>
                  <a:schemeClr val="accent4">
                    <a:hueOff val="468000"/>
                    <a:satOff val="-4761"/>
                    <a:lumOff val="10196"/>
                  </a:schemeClr>
                </a:solidFill>
                <a:latin typeface="Courier New"/>
                <a:ea typeface="Courier New"/>
                <a:cs typeface="Courier New"/>
                <a:sym typeface="Courier New"/>
              </a:defRPr>
            </a:pPr>
            <a:r>
              <a:t>    resolve(“Hello World");</a:t>
            </a:r>
          </a:p>
          <a:p>
            <a:pPr algn="l" defTabSz="457200">
              <a:defRPr sz="2500" b="0">
                <a:solidFill>
                  <a:schemeClr val="accent4">
                    <a:hueOff val="468000"/>
                    <a:satOff val="-4761"/>
                    <a:lumOff val="10196"/>
                  </a:schemeClr>
                </a:solidFill>
                <a:latin typeface="Courier New"/>
                <a:ea typeface="Courier New"/>
                <a:cs typeface="Courier New"/>
                <a:sym typeface="Courier New"/>
              </a:defRPr>
            </a:pPr>
            <a:r>
              <a:t>  });</a:t>
            </a:r>
          </a:p>
          <a:p>
            <a:pPr algn="l" defTabSz="457200">
              <a:defRPr sz="2500" b="0">
                <a:solidFill>
                  <a:schemeClr val="accent4">
                    <a:hueOff val="468000"/>
                    <a:satOff val="-4761"/>
                    <a:lumOff val="10196"/>
                  </a:schemeClr>
                </a:solidFill>
                <a:latin typeface="Courier New"/>
                <a:ea typeface="Courier New"/>
                <a:cs typeface="Courier New"/>
                <a:sym typeface="Courier New"/>
              </a:defRPr>
            </a:pPr>
            <a:r>
              <a:t>  const result = await myPromise;</a:t>
            </a:r>
          </a:p>
          <a:p>
            <a:pPr lvl="1" indent="0" algn="l" defTabSz="457200">
              <a:defRPr sz="2500" b="0">
                <a:solidFill>
                  <a:schemeClr val="accent4">
                    <a:hueOff val="468000"/>
                    <a:satOff val="-4761"/>
                    <a:lumOff val="10196"/>
                  </a:schemeClr>
                </a:solidFill>
                <a:latin typeface="Courier New"/>
                <a:ea typeface="Courier New"/>
                <a:cs typeface="Courier New"/>
                <a:sym typeface="Courier New"/>
              </a:defRPr>
            </a:pPr>
            <a:r>
              <a:t>  return result;</a:t>
            </a:r>
          </a:p>
          <a:p>
            <a:pPr algn="l" defTabSz="457200">
              <a:defRPr sz="2500" b="0">
                <a:solidFill>
                  <a:schemeClr val="accent4">
                    <a:hueOff val="468000"/>
                    <a:satOff val="-4761"/>
                    <a:lumOff val="10196"/>
                  </a:schemeClr>
                </a:solidFill>
                <a:latin typeface="Courier New"/>
                <a:ea typeface="Courier New"/>
                <a:cs typeface="Courier New"/>
                <a:sym typeface="Courier New"/>
              </a:defRPr>
            </a:pPr>
            <a:r>
              <a:t>}</a:t>
            </a:r>
          </a:p>
          <a:p>
            <a:pPr algn="l" defTabSz="457200">
              <a:defRPr sz="2500" b="0">
                <a:solidFill>
                  <a:schemeClr val="accent4">
                    <a:hueOff val="468000"/>
                    <a:satOff val="-4761"/>
                    <a:lumOff val="10196"/>
                  </a:schemeClr>
                </a:solidFill>
                <a:latin typeface="Courier New"/>
                <a:ea typeface="Courier New"/>
                <a:cs typeface="Courier New"/>
                <a:sym typeface="Courier New"/>
              </a:defRPr>
            </a:pPr>
            <a:endParaRPr/>
          </a:p>
          <a:p>
            <a:pPr algn="l" defTabSz="457200">
              <a:defRPr sz="2500" b="0">
                <a:solidFill>
                  <a:schemeClr val="accent4">
                    <a:hueOff val="468000"/>
                    <a:satOff val="-4761"/>
                    <a:lumOff val="10196"/>
                  </a:schemeClr>
                </a:solidFill>
                <a:latin typeface="Courier New"/>
                <a:ea typeface="Courier New"/>
                <a:cs typeface="Courier New"/>
                <a:sym typeface="Courier New"/>
              </a:defRPr>
            </a:pPr>
            <a:r>
              <a:t>try();</a:t>
            </a:r>
          </a:p>
        </p:txBody>
      </p:sp>
      <p:pic>
        <p:nvPicPr>
          <p:cNvPr id="654"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56" name="Function"/>
          <p:cNvSpPr txBox="1"/>
          <p:nvPr/>
        </p:nvSpPr>
        <p:spPr>
          <a:xfrm>
            <a:off x="879207" y="547415"/>
            <a:ext cx="6053945"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Async and Await in JS</a:t>
            </a:r>
          </a:p>
        </p:txBody>
      </p:sp>
      <p:sp>
        <p:nvSpPr>
          <p:cNvPr id="657" name="Function without parameters…"/>
          <p:cNvSpPr txBox="1"/>
          <p:nvPr/>
        </p:nvSpPr>
        <p:spPr>
          <a:xfrm>
            <a:off x="980463" y="2469227"/>
            <a:ext cx="10779798" cy="5007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Lucida Grande"/>
                <a:ea typeface="Lucida Grande"/>
                <a:cs typeface="Lucida Grande"/>
                <a:sym typeface="Lucida Grande"/>
              </a:defRPr>
            </a:pPr>
            <a:r>
              <a:t>An async keyword will be added to a function when you want that function to perform in a asynchronous way in JS.</a:t>
            </a: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r>
              <a:t>For this asynchronous behaviour we have to write await keyword in the line where we want the code to hold.</a:t>
            </a: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r>
              <a:t>Note : If async keyword is not added in the function then we cannot write await in that function.</a:t>
            </a:r>
          </a:p>
        </p:txBody>
      </p:sp>
      <p:pic>
        <p:nvPicPr>
          <p:cNvPr id="658"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60" name="PrepBytes_Logo.png" descr="PrepBytes_Logo.png"/>
          <p:cNvPicPr>
            <a:picLocks noChangeAspect="1"/>
          </p:cNvPicPr>
          <p:nvPr/>
        </p:nvPicPr>
        <p:blipFill>
          <a:blip r:embed="rId2"/>
          <a:stretch>
            <a:fillRect/>
          </a:stretch>
        </p:blipFill>
        <p:spPr>
          <a:xfrm>
            <a:off x="10320990" y="110039"/>
            <a:ext cx="2351744" cy="614202"/>
          </a:xfrm>
          <a:prstGeom prst="rect">
            <a:avLst/>
          </a:prstGeom>
          <a:ln w="12700">
            <a:miter lim="400000"/>
          </a:ln>
        </p:spPr>
      </p:pic>
      <p:sp>
        <p:nvSpPr>
          <p:cNvPr id="661" name="Maps"/>
          <p:cNvSpPr txBox="1"/>
          <p:nvPr/>
        </p:nvSpPr>
        <p:spPr>
          <a:xfrm>
            <a:off x="1436700" y="431514"/>
            <a:ext cx="8731364"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Debouncing and Throttling in JS</a:t>
            </a:r>
          </a:p>
        </p:txBody>
      </p:sp>
      <p:sp>
        <p:nvSpPr>
          <p:cNvPr id="662"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663" name="Let sayings = new Map()…"/>
          <p:cNvSpPr txBox="1"/>
          <p:nvPr/>
        </p:nvSpPr>
        <p:spPr>
          <a:xfrm>
            <a:off x="817097" y="5026675"/>
            <a:ext cx="12058100" cy="282788"/>
          </a:xfrm>
          <a:prstGeom prst="rect">
            <a:avLst/>
          </a:prstGeom>
          <a:ln w="12700">
            <a:miter lim="400000"/>
          </a:ln>
        </p:spPr>
        <p:txBody>
          <a:bodyPr lIns="27093" tIns="27093" rIns="27093" bIns="27093" anchor="ctr">
            <a:spAutoFit/>
          </a:bodyPr>
          <a:lstStyle/>
          <a:p>
            <a:pPr algn="l" defTabSz="457200">
              <a:defRPr sz="1500" b="0">
                <a:solidFill>
                  <a:srgbClr val="000000"/>
                </a:solidFill>
                <a:latin typeface="Verdana"/>
                <a:ea typeface="Verdana"/>
                <a:cs typeface="Verdana"/>
                <a:sym typeface="Verdana"/>
              </a:defRPr>
            </a:pPr>
            <a:endParaRPr/>
          </a:p>
        </p:txBody>
      </p:sp>
      <p:sp>
        <p:nvSpPr>
          <p:cNvPr id="664" name="Let sayings = new Map()…"/>
          <p:cNvSpPr txBox="1"/>
          <p:nvPr/>
        </p:nvSpPr>
        <p:spPr>
          <a:xfrm>
            <a:off x="817097" y="2408729"/>
            <a:ext cx="12058100" cy="55186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lvl="1" indent="0" algn="l" defTabSz="587022">
              <a:lnSpc>
                <a:spcPts val="3900"/>
              </a:lnSpc>
              <a:defRPr sz="3200" b="0">
                <a:solidFill>
                  <a:srgbClr val="56C1FF"/>
                </a:solidFill>
                <a:latin typeface="Courier"/>
                <a:ea typeface="Courier"/>
                <a:cs typeface="Courier"/>
                <a:sym typeface="Courier"/>
              </a:defRPr>
            </a:pPr>
            <a:r>
              <a:t>These two techniques are used to limit the number of times a function can execute.</a:t>
            </a:r>
          </a:p>
          <a:p>
            <a:pPr lvl="1" indent="0" algn="l" defTabSz="587022">
              <a:lnSpc>
                <a:spcPts val="3900"/>
              </a:lnSpc>
              <a:defRPr sz="3200" b="0">
                <a:solidFill>
                  <a:srgbClr val="56C1FF"/>
                </a:solidFill>
                <a:latin typeface="Courier"/>
                <a:ea typeface="Courier"/>
                <a:cs typeface="Courier"/>
                <a:sym typeface="Courier"/>
              </a:defRPr>
            </a:pPr>
            <a:endParaRPr/>
          </a:p>
          <a:p>
            <a:pPr lvl="1" indent="0" algn="l" defTabSz="587022">
              <a:lnSpc>
                <a:spcPts val="3900"/>
              </a:lnSpc>
              <a:defRPr sz="3200" b="0">
                <a:solidFill>
                  <a:srgbClr val="56C1FF"/>
                </a:solidFill>
                <a:latin typeface="Courier"/>
                <a:ea typeface="Courier"/>
                <a:cs typeface="Courier"/>
                <a:sym typeface="Courier"/>
              </a:defRPr>
            </a:pPr>
            <a:r>
              <a:t>Normally its developer who decide how and when the functions should be called, but with event listeners this job becomes difficult. Example: If we have an event listener that on maximising and minimising the screen we are calling a function then this function will get called a lot of times if the user will keep on increase and decrease the screen size.</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66" name="PrepBytes_Logo.png" descr="PrepBytes_Logo.png"/>
          <p:cNvPicPr>
            <a:picLocks noChangeAspect="1"/>
          </p:cNvPicPr>
          <p:nvPr/>
        </p:nvPicPr>
        <p:blipFill>
          <a:blip r:embed="rId2"/>
          <a:stretch>
            <a:fillRect/>
          </a:stretch>
        </p:blipFill>
        <p:spPr>
          <a:xfrm>
            <a:off x="10320990" y="110039"/>
            <a:ext cx="2351744" cy="614202"/>
          </a:xfrm>
          <a:prstGeom prst="rect">
            <a:avLst/>
          </a:prstGeom>
          <a:ln w="12700">
            <a:miter lim="400000"/>
          </a:ln>
        </p:spPr>
      </p:pic>
      <p:sp>
        <p:nvSpPr>
          <p:cNvPr id="667" name="Maps"/>
          <p:cNvSpPr txBox="1"/>
          <p:nvPr/>
        </p:nvSpPr>
        <p:spPr>
          <a:xfrm>
            <a:off x="1436700" y="431514"/>
            <a:ext cx="8731364"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Debouncing and Throttling in JS</a:t>
            </a:r>
          </a:p>
        </p:txBody>
      </p:sp>
      <p:sp>
        <p:nvSpPr>
          <p:cNvPr id="668"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669" name="Let sayings = new Map()…"/>
          <p:cNvSpPr txBox="1"/>
          <p:nvPr/>
        </p:nvSpPr>
        <p:spPr>
          <a:xfrm>
            <a:off x="817097" y="5026675"/>
            <a:ext cx="12058100" cy="282788"/>
          </a:xfrm>
          <a:prstGeom prst="rect">
            <a:avLst/>
          </a:prstGeom>
          <a:ln w="12700">
            <a:miter lim="400000"/>
          </a:ln>
        </p:spPr>
        <p:txBody>
          <a:bodyPr lIns="27093" tIns="27093" rIns="27093" bIns="27093" anchor="ctr">
            <a:spAutoFit/>
          </a:bodyPr>
          <a:lstStyle/>
          <a:p>
            <a:pPr algn="l" defTabSz="457200">
              <a:defRPr sz="1500" b="0">
                <a:solidFill>
                  <a:srgbClr val="000000"/>
                </a:solidFill>
                <a:latin typeface="Verdana"/>
                <a:ea typeface="Verdana"/>
                <a:cs typeface="Verdana"/>
                <a:sym typeface="Verdana"/>
              </a:defRPr>
            </a:pPr>
            <a:endParaRPr/>
          </a:p>
        </p:txBody>
      </p:sp>
      <p:sp>
        <p:nvSpPr>
          <p:cNvPr id="670" name="Let sayings = new Map()…"/>
          <p:cNvSpPr txBox="1"/>
          <p:nvPr/>
        </p:nvSpPr>
        <p:spPr>
          <a:xfrm>
            <a:off x="627956" y="2657085"/>
            <a:ext cx="12058101" cy="50219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lvl="1" indent="0" algn="l" defTabSz="587022">
              <a:lnSpc>
                <a:spcPts val="3900"/>
              </a:lnSpc>
              <a:defRPr sz="3200" b="0">
                <a:solidFill>
                  <a:srgbClr val="56C1FF"/>
                </a:solidFill>
                <a:latin typeface="Courier"/>
                <a:ea typeface="Courier"/>
                <a:cs typeface="Courier"/>
                <a:sym typeface="Courier"/>
              </a:defRPr>
            </a:pPr>
            <a:r>
              <a:rPr b="1" u="sng"/>
              <a:t>Throttling</a:t>
            </a:r>
            <a:r>
              <a:t> : It is technique in which no matter how many times the user fires the event, the attached function will be executed only once in a given time interval.</a:t>
            </a:r>
          </a:p>
          <a:p>
            <a:pPr lvl="1" indent="0" algn="l" defTabSz="587022">
              <a:lnSpc>
                <a:spcPts val="3900"/>
              </a:lnSpc>
              <a:defRPr sz="3200" b="0">
                <a:solidFill>
                  <a:srgbClr val="56C1FF"/>
                </a:solidFill>
                <a:latin typeface="Courier"/>
                <a:ea typeface="Courier"/>
                <a:cs typeface="Courier"/>
                <a:sym typeface="Courier"/>
              </a:defRPr>
            </a:pPr>
            <a:endParaRPr/>
          </a:p>
          <a:p>
            <a:pPr lvl="1" indent="0" algn="l" defTabSz="587022">
              <a:lnSpc>
                <a:spcPts val="3900"/>
              </a:lnSpc>
              <a:defRPr sz="3200" b="0">
                <a:solidFill>
                  <a:srgbClr val="56C1FF"/>
                </a:solidFill>
                <a:latin typeface="Courier"/>
                <a:ea typeface="Courier"/>
                <a:cs typeface="Courier"/>
                <a:sym typeface="Courier"/>
              </a:defRPr>
            </a:pPr>
            <a:endParaRPr/>
          </a:p>
          <a:p>
            <a:pPr lvl="1" indent="0" algn="l" defTabSz="587022">
              <a:lnSpc>
                <a:spcPts val="3900"/>
              </a:lnSpc>
              <a:defRPr sz="3200" u="sng">
                <a:solidFill>
                  <a:srgbClr val="56C1FF"/>
                </a:solidFill>
                <a:latin typeface="Courier"/>
                <a:ea typeface="Courier"/>
                <a:cs typeface="Courier"/>
                <a:sym typeface="Courier"/>
              </a:defRPr>
            </a:pPr>
            <a:r>
              <a:t>Debouncing</a:t>
            </a:r>
            <a:r>
              <a:rPr b="0" u="none"/>
              <a:t> : In this technique no matter how many times user fires the event, the attached function will be executed only after the specified time once the user stops firing the event.</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72" name="PrepBytes_Logo.png" descr="PrepBytes_Logo.png"/>
          <p:cNvPicPr>
            <a:picLocks noChangeAspect="1"/>
          </p:cNvPicPr>
          <p:nvPr/>
        </p:nvPicPr>
        <p:blipFill>
          <a:blip r:embed="rId2"/>
          <a:stretch>
            <a:fillRect/>
          </a:stretch>
        </p:blipFill>
        <p:spPr>
          <a:xfrm>
            <a:off x="10320990" y="110039"/>
            <a:ext cx="2351744" cy="614202"/>
          </a:xfrm>
          <a:prstGeom prst="rect">
            <a:avLst/>
          </a:prstGeom>
          <a:ln w="12700">
            <a:miter lim="400000"/>
          </a:ln>
        </p:spPr>
      </p:pic>
      <p:sp>
        <p:nvSpPr>
          <p:cNvPr id="673" name="Maps"/>
          <p:cNvSpPr txBox="1"/>
          <p:nvPr/>
        </p:nvSpPr>
        <p:spPr>
          <a:xfrm>
            <a:off x="3668080" y="431514"/>
            <a:ext cx="4268604"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Event Listeners</a:t>
            </a:r>
          </a:p>
        </p:txBody>
      </p:sp>
      <p:sp>
        <p:nvSpPr>
          <p:cNvPr id="674"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675" name="Let sayings = new Map()…"/>
          <p:cNvSpPr txBox="1"/>
          <p:nvPr/>
        </p:nvSpPr>
        <p:spPr>
          <a:xfrm>
            <a:off x="817097" y="5026675"/>
            <a:ext cx="12058100" cy="282788"/>
          </a:xfrm>
          <a:prstGeom prst="rect">
            <a:avLst/>
          </a:prstGeom>
          <a:ln w="12700">
            <a:miter lim="400000"/>
          </a:ln>
        </p:spPr>
        <p:txBody>
          <a:bodyPr lIns="27093" tIns="27093" rIns="27093" bIns="27093" anchor="ctr">
            <a:spAutoFit/>
          </a:bodyPr>
          <a:lstStyle/>
          <a:p>
            <a:pPr algn="l" defTabSz="457200">
              <a:defRPr sz="1500" b="0">
                <a:solidFill>
                  <a:srgbClr val="000000"/>
                </a:solidFill>
                <a:latin typeface="Verdana"/>
                <a:ea typeface="Verdana"/>
                <a:cs typeface="Verdana"/>
                <a:sym typeface="Verdana"/>
              </a:defRPr>
            </a:pPr>
            <a:endParaRPr/>
          </a:p>
        </p:txBody>
      </p:sp>
      <p:sp>
        <p:nvSpPr>
          <p:cNvPr id="676" name="Let sayings = new Map()…"/>
          <p:cNvSpPr txBox="1"/>
          <p:nvPr/>
        </p:nvSpPr>
        <p:spPr>
          <a:xfrm>
            <a:off x="627956" y="2905440"/>
            <a:ext cx="12058101" cy="45252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An event listener is a function applied on any HTML element. </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Event listener takes minimum two parameters.</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First parameter is event name like click, mouseout, mousemove, resize</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Second parameter will be the function which needs to be executed after the event has happened.</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addEventListener, removeEventListener</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78" name="PrepBytes_Logo.png" descr="PrepBytes_Logo.png"/>
          <p:cNvPicPr>
            <a:picLocks noChangeAspect="1"/>
          </p:cNvPicPr>
          <p:nvPr/>
        </p:nvPicPr>
        <p:blipFill>
          <a:blip r:embed="rId2"/>
          <a:stretch>
            <a:fillRect/>
          </a:stretch>
        </p:blipFill>
        <p:spPr>
          <a:xfrm>
            <a:off x="10320990" y="110039"/>
            <a:ext cx="2351744" cy="614202"/>
          </a:xfrm>
          <a:prstGeom prst="rect">
            <a:avLst/>
          </a:prstGeom>
          <a:ln w="12700">
            <a:miter lim="400000"/>
          </a:ln>
        </p:spPr>
      </p:pic>
      <p:sp>
        <p:nvSpPr>
          <p:cNvPr id="679" name="Maps"/>
          <p:cNvSpPr txBox="1"/>
          <p:nvPr/>
        </p:nvSpPr>
        <p:spPr>
          <a:xfrm>
            <a:off x="3668080" y="431514"/>
            <a:ext cx="4268604"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Event Listeners</a:t>
            </a:r>
          </a:p>
        </p:txBody>
      </p:sp>
      <p:sp>
        <p:nvSpPr>
          <p:cNvPr id="680"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681" name="Let sayings = new Map()…"/>
          <p:cNvSpPr txBox="1"/>
          <p:nvPr/>
        </p:nvSpPr>
        <p:spPr>
          <a:xfrm>
            <a:off x="817097" y="5026675"/>
            <a:ext cx="12058100" cy="282788"/>
          </a:xfrm>
          <a:prstGeom prst="rect">
            <a:avLst/>
          </a:prstGeom>
          <a:ln w="12700">
            <a:miter lim="400000"/>
          </a:ln>
        </p:spPr>
        <p:txBody>
          <a:bodyPr lIns="27093" tIns="27093" rIns="27093" bIns="27093" anchor="ctr">
            <a:spAutoFit/>
          </a:bodyPr>
          <a:lstStyle/>
          <a:p>
            <a:pPr algn="l" defTabSz="457200">
              <a:defRPr sz="1500" b="0">
                <a:solidFill>
                  <a:srgbClr val="000000"/>
                </a:solidFill>
                <a:latin typeface="Verdana"/>
                <a:ea typeface="Verdana"/>
                <a:cs typeface="Verdana"/>
                <a:sym typeface="Verdana"/>
              </a:defRPr>
            </a:pPr>
            <a:endParaRPr/>
          </a:p>
        </p:txBody>
      </p:sp>
      <p:sp>
        <p:nvSpPr>
          <p:cNvPr id="682" name="Let sayings = new Map()…"/>
          <p:cNvSpPr txBox="1"/>
          <p:nvPr/>
        </p:nvSpPr>
        <p:spPr>
          <a:xfrm>
            <a:off x="627956" y="2152833"/>
            <a:ext cx="12058101" cy="270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lvl="1" indent="0" algn="l" defTabSz="587022">
              <a:lnSpc>
                <a:spcPts val="3900"/>
              </a:lnSpc>
              <a:defRPr sz="3200" b="0">
                <a:solidFill>
                  <a:srgbClr val="56C1FF"/>
                </a:solidFill>
                <a:latin typeface="Courier"/>
                <a:ea typeface="Courier"/>
                <a:cs typeface="Courier"/>
                <a:sym typeface="Courier"/>
              </a:defRPr>
            </a:pPr>
            <a:r>
              <a:t>Example : addEventListener</a:t>
            </a:r>
          </a:p>
          <a:p>
            <a:pPr lvl="5" indent="0" algn="l" defTabSz="587022">
              <a:lnSpc>
                <a:spcPts val="3900"/>
              </a:lnSpc>
              <a:defRPr sz="3200" b="0">
                <a:solidFill>
                  <a:srgbClr val="56C1FF"/>
                </a:solidFill>
                <a:latin typeface="Courier"/>
                <a:ea typeface="Courier"/>
                <a:cs typeface="Courier"/>
                <a:sym typeface="Courier"/>
              </a:defRPr>
            </a:pPr>
            <a:r>
              <a:t>       </a:t>
            </a:r>
          </a:p>
          <a:p>
            <a:pPr lvl="6" indent="0" algn="l" defTabSz="587022">
              <a:lnSpc>
                <a:spcPts val="3900"/>
              </a:lnSpc>
              <a:defRPr sz="2000" b="0">
                <a:solidFill>
                  <a:srgbClr val="56C1FF"/>
                </a:solidFill>
                <a:latin typeface="Courier"/>
                <a:ea typeface="Courier"/>
                <a:cs typeface="Courier"/>
                <a:sym typeface="Courier"/>
              </a:defRPr>
            </a:pPr>
            <a:r>
              <a:t>      </a:t>
            </a:r>
            <a:r>
              <a:rPr>
                <a:solidFill>
                  <a:schemeClr val="accent4">
                    <a:hueOff val="468000"/>
                    <a:satOff val="-4761"/>
                    <a:lumOff val="10196"/>
                  </a:schemeClr>
                </a:solidFill>
              </a:rPr>
              <a:t>document.getElementById(“submitBtn")</a:t>
            </a:r>
          </a:p>
          <a:p>
            <a:pPr lvl="6" indent="0" algn="l" defTabSz="587022">
              <a:lnSpc>
                <a:spcPts val="3900"/>
              </a:lnSpc>
              <a:defRPr sz="2000" b="0">
                <a:solidFill>
                  <a:schemeClr val="accent4">
                    <a:hueOff val="468000"/>
                    <a:satOff val="-4761"/>
                    <a:lumOff val="10196"/>
                  </a:schemeClr>
                </a:solidFill>
                <a:latin typeface="Courier"/>
                <a:ea typeface="Courier"/>
                <a:cs typeface="Courier"/>
                <a:sym typeface="Courier"/>
              </a:defRPr>
            </a:pPr>
            <a:r>
              <a:t>            .addEventListener(“click”,function(){alert(“Hello World !!”)});</a:t>
            </a:r>
          </a:p>
          <a:p>
            <a:pPr algn="l" defTabSz="457200">
              <a:defRPr sz="1700" b="0">
                <a:latin typeface="Helvetica"/>
                <a:ea typeface="Helvetica"/>
                <a:cs typeface="Helvetica"/>
                <a:sym typeface="Helvetica"/>
              </a:defRPr>
            </a:pPr>
            <a:endParaRPr sz="1500">
              <a:solidFill>
                <a:srgbClr val="000000"/>
              </a:solidFill>
              <a:latin typeface="Verdana"/>
              <a:ea typeface="Verdana"/>
              <a:cs typeface="Verdana"/>
              <a:sym typeface="Verdana"/>
            </a:endParaRPr>
          </a:p>
        </p:txBody>
      </p:sp>
      <p:sp>
        <p:nvSpPr>
          <p:cNvPr id="683" name="Let sayings = new Map()…"/>
          <p:cNvSpPr txBox="1"/>
          <p:nvPr/>
        </p:nvSpPr>
        <p:spPr>
          <a:xfrm>
            <a:off x="627956" y="5274134"/>
            <a:ext cx="12058101" cy="270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lvl="1" indent="0" algn="l" defTabSz="587022">
              <a:lnSpc>
                <a:spcPts val="3900"/>
              </a:lnSpc>
              <a:defRPr sz="3200" b="0">
                <a:solidFill>
                  <a:srgbClr val="56C1FF"/>
                </a:solidFill>
                <a:latin typeface="Courier"/>
                <a:ea typeface="Courier"/>
                <a:cs typeface="Courier"/>
                <a:sym typeface="Courier"/>
              </a:defRPr>
            </a:pPr>
            <a:r>
              <a:t>Example : removeEventListener</a:t>
            </a:r>
          </a:p>
          <a:p>
            <a:pPr lvl="5" indent="0" algn="l" defTabSz="587022">
              <a:lnSpc>
                <a:spcPts val="3900"/>
              </a:lnSpc>
              <a:defRPr sz="3200" b="0">
                <a:solidFill>
                  <a:srgbClr val="56C1FF"/>
                </a:solidFill>
                <a:latin typeface="Courier"/>
                <a:ea typeface="Courier"/>
                <a:cs typeface="Courier"/>
                <a:sym typeface="Courier"/>
              </a:defRPr>
            </a:pPr>
            <a:r>
              <a:t>       </a:t>
            </a:r>
          </a:p>
          <a:p>
            <a:pPr lvl="6" indent="0" algn="l" defTabSz="587022">
              <a:lnSpc>
                <a:spcPts val="3900"/>
              </a:lnSpc>
              <a:defRPr sz="2000" b="0">
                <a:solidFill>
                  <a:srgbClr val="56C1FF"/>
                </a:solidFill>
                <a:latin typeface="Courier"/>
                <a:ea typeface="Courier"/>
                <a:cs typeface="Courier"/>
                <a:sym typeface="Courier"/>
              </a:defRPr>
            </a:pPr>
            <a:r>
              <a:t>      </a:t>
            </a:r>
            <a:r>
              <a:rPr>
                <a:solidFill>
                  <a:schemeClr val="accent4">
                    <a:hueOff val="468000"/>
                    <a:satOff val="-4761"/>
                    <a:lumOff val="10196"/>
                  </a:schemeClr>
                </a:solidFill>
              </a:rPr>
              <a:t>document.getElementById(“submitBtn")</a:t>
            </a:r>
          </a:p>
          <a:p>
            <a:pPr lvl="6" indent="0" algn="l" defTabSz="587022">
              <a:lnSpc>
                <a:spcPts val="3900"/>
              </a:lnSpc>
              <a:defRPr sz="2000" b="0">
                <a:solidFill>
                  <a:schemeClr val="accent4">
                    <a:hueOff val="468000"/>
                    <a:satOff val="-4761"/>
                    <a:lumOff val="10196"/>
                  </a:schemeClr>
                </a:solidFill>
                <a:latin typeface="Courier"/>
                <a:ea typeface="Courier"/>
                <a:cs typeface="Courier"/>
                <a:sym typeface="Courier"/>
              </a:defRPr>
            </a:pPr>
            <a:r>
              <a:t>            .removeEventListener(“click”,function(){alert(“Hello World !!”)});</a:t>
            </a:r>
            <a:endParaRPr>
              <a:solidFill>
                <a:srgbClr val="FFFFFF"/>
              </a:solidFill>
            </a:endParaRPr>
          </a:p>
          <a:p>
            <a:pPr algn="l" defTabSz="457200">
              <a:defRPr sz="1700" b="0">
                <a:latin typeface="Helvetica"/>
                <a:ea typeface="Helvetica"/>
                <a:cs typeface="Helvetica"/>
                <a:sym typeface="Helvetica"/>
              </a:defRPr>
            </a:pPr>
            <a:endParaRPr sz="1500">
              <a:solidFill>
                <a:srgbClr val="000000"/>
              </a:solidFill>
              <a:latin typeface="Verdana"/>
              <a:ea typeface="Verdana"/>
              <a:cs typeface="Verdana"/>
              <a:sym typeface="Verdana"/>
            </a:endParaRP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85" name="Function"/>
          <p:cNvSpPr txBox="1"/>
          <p:nvPr/>
        </p:nvSpPr>
        <p:spPr>
          <a:xfrm>
            <a:off x="1121385" y="1074307"/>
            <a:ext cx="3489041"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ES6 v/s ES5</a:t>
            </a:r>
          </a:p>
        </p:txBody>
      </p:sp>
      <p:sp>
        <p:nvSpPr>
          <p:cNvPr id="686" name="Function without parameters…"/>
          <p:cNvSpPr txBox="1"/>
          <p:nvPr/>
        </p:nvSpPr>
        <p:spPr>
          <a:xfrm>
            <a:off x="1223644" y="3126045"/>
            <a:ext cx="10779798" cy="55043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marL="444500" indent="-444500" algn="l" defTabSz="587022">
              <a:lnSpc>
                <a:spcPts val="3900"/>
              </a:lnSpc>
              <a:buSzPct val="145000"/>
              <a:buChar char="•"/>
              <a:defRPr sz="3200" b="0">
                <a:solidFill>
                  <a:srgbClr val="56C1FF"/>
                </a:solidFill>
                <a:latin typeface="Lucida Grande"/>
                <a:ea typeface="Lucida Grande"/>
                <a:cs typeface="Lucida Grande"/>
                <a:sym typeface="Lucida Grande"/>
              </a:defRPr>
            </a:pPr>
            <a:r>
              <a:t>New variable declaration ways got added like let and const in ES6 , earlier in ES5 we had only var.</a:t>
            </a:r>
          </a:p>
          <a:p>
            <a:pPr marL="444500" indent="-444500" algn="l" defTabSz="587022">
              <a:lnSpc>
                <a:spcPts val="3900"/>
              </a:lnSpc>
              <a:buSzPct val="145000"/>
              <a:buChar char="•"/>
              <a:defRPr sz="3200" b="0">
                <a:solidFill>
                  <a:srgbClr val="56C1FF"/>
                </a:solidFill>
                <a:latin typeface="Lucida Grande"/>
                <a:ea typeface="Lucida Grande"/>
                <a:cs typeface="Lucida Grande"/>
                <a:sym typeface="Lucida Grande"/>
              </a:defRPr>
            </a:pPr>
            <a:r>
              <a:t>In ES6, we have got arrow functions which was not present in ES5.</a:t>
            </a:r>
          </a:p>
          <a:p>
            <a:pPr marL="444500" indent="-444500" algn="l" defTabSz="587022">
              <a:lnSpc>
                <a:spcPts val="3900"/>
              </a:lnSpc>
              <a:buSzPct val="145000"/>
              <a:buChar char="•"/>
              <a:defRPr sz="3200" b="0">
                <a:solidFill>
                  <a:srgbClr val="56C1FF"/>
                </a:solidFill>
                <a:latin typeface="Lucida Grande"/>
                <a:ea typeface="Lucida Grande"/>
                <a:cs typeface="Lucida Grande"/>
                <a:sym typeface="Lucida Grande"/>
              </a:defRPr>
            </a:pPr>
            <a:r>
              <a:t>Spread operator which gets used while working with objects also got added in ES6.</a:t>
            </a:r>
          </a:p>
          <a:p>
            <a:pPr marL="444500" indent="-444500" algn="l" defTabSz="587022">
              <a:lnSpc>
                <a:spcPts val="3900"/>
              </a:lnSpc>
              <a:buSzPct val="145000"/>
              <a:buChar char="•"/>
              <a:defRPr sz="3200" b="0">
                <a:solidFill>
                  <a:srgbClr val="56C1FF"/>
                </a:solidFill>
                <a:latin typeface="Lucida Grande"/>
                <a:ea typeface="Lucida Grande"/>
                <a:cs typeface="Lucida Grande"/>
                <a:sym typeface="Lucida Grande"/>
              </a:defRPr>
            </a:pPr>
            <a:r>
              <a:t>New primitive datatype got added known as “symbol” Ex: var user = Symbol();</a:t>
            </a: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endParaRPr/>
          </a:p>
        </p:txBody>
      </p:sp>
      <p:pic>
        <p:nvPicPr>
          <p:cNvPr id="687"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89" name="PrepBytes_Logo.png" descr="PrepBytes_Logo.png"/>
          <p:cNvPicPr>
            <a:picLocks noChangeAspect="1"/>
          </p:cNvPicPr>
          <p:nvPr/>
        </p:nvPicPr>
        <p:blipFill>
          <a:blip r:embed="rId2"/>
          <a:stretch>
            <a:fillRect/>
          </a:stretch>
        </p:blipFill>
        <p:spPr>
          <a:xfrm>
            <a:off x="10320990" y="110039"/>
            <a:ext cx="2351744" cy="614202"/>
          </a:xfrm>
          <a:prstGeom prst="rect">
            <a:avLst/>
          </a:prstGeom>
          <a:ln w="12700">
            <a:miter lim="400000"/>
          </a:ln>
        </p:spPr>
      </p:pic>
      <p:sp>
        <p:nvSpPr>
          <p:cNvPr id="690" name="Maps"/>
          <p:cNvSpPr txBox="1"/>
          <p:nvPr/>
        </p:nvSpPr>
        <p:spPr>
          <a:xfrm>
            <a:off x="490987" y="728735"/>
            <a:ext cx="11757635"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Storage in JS : Local, Session and Cookies</a:t>
            </a:r>
          </a:p>
        </p:txBody>
      </p:sp>
      <p:sp>
        <p:nvSpPr>
          <p:cNvPr id="691"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692" name="Let sayings = new Map()…"/>
          <p:cNvSpPr txBox="1"/>
          <p:nvPr/>
        </p:nvSpPr>
        <p:spPr>
          <a:xfrm>
            <a:off x="817097" y="5026675"/>
            <a:ext cx="12058100" cy="282788"/>
          </a:xfrm>
          <a:prstGeom prst="rect">
            <a:avLst/>
          </a:prstGeom>
          <a:ln w="12700">
            <a:miter lim="400000"/>
          </a:ln>
        </p:spPr>
        <p:txBody>
          <a:bodyPr lIns="27093" tIns="27093" rIns="27093" bIns="27093" anchor="ctr">
            <a:spAutoFit/>
          </a:bodyPr>
          <a:lstStyle/>
          <a:p>
            <a:pPr algn="l" defTabSz="457200">
              <a:defRPr sz="1500" b="0">
                <a:solidFill>
                  <a:srgbClr val="000000"/>
                </a:solidFill>
                <a:latin typeface="Verdana"/>
                <a:ea typeface="Verdana"/>
                <a:cs typeface="Verdana"/>
                <a:sym typeface="Verdana"/>
              </a:defRPr>
            </a:pPr>
            <a:endParaRPr/>
          </a:p>
        </p:txBody>
      </p:sp>
      <p:sp>
        <p:nvSpPr>
          <p:cNvPr id="693" name="Let sayings = new Map()…"/>
          <p:cNvSpPr txBox="1"/>
          <p:nvPr/>
        </p:nvSpPr>
        <p:spPr>
          <a:xfrm>
            <a:off x="627956" y="2408729"/>
            <a:ext cx="12058101" cy="55186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lvl="1" indent="0" algn="l" defTabSz="587022">
              <a:lnSpc>
                <a:spcPts val="3900"/>
              </a:lnSpc>
              <a:defRPr sz="3200" b="0">
                <a:solidFill>
                  <a:srgbClr val="56C1FF"/>
                </a:solidFill>
                <a:latin typeface="Courier"/>
                <a:ea typeface="Courier"/>
                <a:cs typeface="Courier"/>
                <a:sym typeface="Courier"/>
              </a:defRPr>
            </a:pPr>
            <a:r>
              <a:rPr b="1"/>
              <a:t>Cookies </a:t>
            </a:r>
            <a:r>
              <a:t>: </a:t>
            </a:r>
          </a:p>
          <a:p>
            <a:pPr lvl="1" indent="0" algn="l" defTabSz="587022">
              <a:lnSpc>
                <a:spcPts val="3900"/>
              </a:lnSpc>
              <a:defRPr sz="3200" b="0">
                <a:solidFill>
                  <a:srgbClr val="56C1FF"/>
                </a:solidFill>
                <a:latin typeface="Courier"/>
                <a:ea typeface="Courier"/>
                <a:cs typeface="Courier"/>
                <a:sym typeface="Courier"/>
              </a:defRPr>
            </a:pPr>
            <a:endParaRP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Cookies stores very small amount of data.</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This data can be sent back to the server with the server calls</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This data’s expiration can be set from either client or server side</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They are mostly used by server side.</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They are accessible from any window and tab</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Example : JWT Tokens</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95" name="PrepBytes_Logo.png" descr="PrepBytes_Logo.png"/>
          <p:cNvPicPr>
            <a:picLocks noChangeAspect="1"/>
          </p:cNvPicPr>
          <p:nvPr/>
        </p:nvPicPr>
        <p:blipFill>
          <a:blip r:embed="rId2"/>
          <a:stretch>
            <a:fillRect/>
          </a:stretch>
        </p:blipFill>
        <p:spPr>
          <a:xfrm>
            <a:off x="10320990" y="110039"/>
            <a:ext cx="2351744" cy="614202"/>
          </a:xfrm>
          <a:prstGeom prst="rect">
            <a:avLst/>
          </a:prstGeom>
          <a:ln w="12700">
            <a:miter lim="400000"/>
          </a:ln>
        </p:spPr>
      </p:pic>
      <p:sp>
        <p:nvSpPr>
          <p:cNvPr id="696" name="Maps"/>
          <p:cNvSpPr txBox="1"/>
          <p:nvPr/>
        </p:nvSpPr>
        <p:spPr>
          <a:xfrm>
            <a:off x="490987" y="728735"/>
            <a:ext cx="11757635"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Storage in JS : Local, Session and Cookies</a:t>
            </a:r>
          </a:p>
        </p:txBody>
      </p:sp>
      <p:sp>
        <p:nvSpPr>
          <p:cNvPr id="697"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698" name="Let sayings = new Map()…"/>
          <p:cNvSpPr txBox="1"/>
          <p:nvPr/>
        </p:nvSpPr>
        <p:spPr>
          <a:xfrm>
            <a:off x="817097" y="5026675"/>
            <a:ext cx="12058100" cy="282788"/>
          </a:xfrm>
          <a:prstGeom prst="rect">
            <a:avLst/>
          </a:prstGeom>
          <a:ln w="12700">
            <a:miter lim="400000"/>
          </a:ln>
        </p:spPr>
        <p:txBody>
          <a:bodyPr lIns="27093" tIns="27093" rIns="27093" bIns="27093" anchor="ctr">
            <a:spAutoFit/>
          </a:bodyPr>
          <a:lstStyle/>
          <a:p>
            <a:pPr algn="l" defTabSz="457200">
              <a:defRPr sz="1500" b="0">
                <a:solidFill>
                  <a:srgbClr val="000000"/>
                </a:solidFill>
                <a:latin typeface="Verdana"/>
                <a:ea typeface="Verdana"/>
                <a:cs typeface="Verdana"/>
                <a:sym typeface="Verdana"/>
              </a:defRPr>
            </a:pPr>
            <a:endParaRPr/>
          </a:p>
        </p:txBody>
      </p:sp>
      <p:sp>
        <p:nvSpPr>
          <p:cNvPr id="699" name="Let sayings = new Map()…"/>
          <p:cNvSpPr txBox="1"/>
          <p:nvPr/>
        </p:nvSpPr>
        <p:spPr>
          <a:xfrm>
            <a:off x="581430" y="2852177"/>
            <a:ext cx="12058100" cy="50219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lvl="1" indent="0" algn="l" defTabSz="587022">
              <a:lnSpc>
                <a:spcPts val="3900"/>
              </a:lnSpc>
              <a:defRPr sz="3200" b="0">
                <a:solidFill>
                  <a:srgbClr val="56C1FF"/>
                </a:solidFill>
                <a:latin typeface="Courier"/>
                <a:ea typeface="Courier"/>
                <a:cs typeface="Courier"/>
                <a:sym typeface="Courier"/>
              </a:defRPr>
            </a:pPr>
            <a:r>
              <a:rPr b="1"/>
              <a:t>Local Storage </a:t>
            </a:r>
            <a:r>
              <a:t>: </a:t>
            </a:r>
          </a:p>
          <a:p>
            <a:pPr lvl="1" indent="0" algn="l" defTabSz="587022">
              <a:lnSpc>
                <a:spcPts val="3900"/>
              </a:lnSpc>
              <a:defRPr sz="3200" b="0">
                <a:solidFill>
                  <a:srgbClr val="56C1FF"/>
                </a:solidFill>
                <a:latin typeface="Courier"/>
                <a:ea typeface="Courier"/>
                <a:cs typeface="Courier"/>
                <a:sym typeface="Courier"/>
              </a:defRPr>
            </a:pPr>
            <a:endParaRP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It stores very large amount of data.</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It has no expiration data and store data in key-value pair.</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This data can never be accessed by server.</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It can be accessible from any window.</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Example : User credentials</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endParaRP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01" name="PrepBytes_Logo.png" descr="PrepBytes_Logo.png"/>
          <p:cNvPicPr>
            <a:picLocks noChangeAspect="1"/>
          </p:cNvPicPr>
          <p:nvPr/>
        </p:nvPicPr>
        <p:blipFill>
          <a:blip r:embed="rId2"/>
          <a:stretch>
            <a:fillRect/>
          </a:stretch>
        </p:blipFill>
        <p:spPr>
          <a:xfrm>
            <a:off x="10320990" y="110039"/>
            <a:ext cx="2351744" cy="614202"/>
          </a:xfrm>
          <a:prstGeom prst="rect">
            <a:avLst/>
          </a:prstGeom>
          <a:ln w="12700">
            <a:miter lim="400000"/>
          </a:ln>
        </p:spPr>
      </p:pic>
      <p:sp>
        <p:nvSpPr>
          <p:cNvPr id="702" name="Maps"/>
          <p:cNvSpPr txBox="1"/>
          <p:nvPr/>
        </p:nvSpPr>
        <p:spPr>
          <a:xfrm>
            <a:off x="490987" y="728735"/>
            <a:ext cx="11757635"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Storage in JS : Local, Session and Cookies</a:t>
            </a:r>
          </a:p>
        </p:txBody>
      </p:sp>
      <p:sp>
        <p:nvSpPr>
          <p:cNvPr id="703"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704" name="Let sayings = new Map()…"/>
          <p:cNvSpPr txBox="1"/>
          <p:nvPr/>
        </p:nvSpPr>
        <p:spPr>
          <a:xfrm>
            <a:off x="817097" y="5026675"/>
            <a:ext cx="12058100" cy="282788"/>
          </a:xfrm>
          <a:prstGeom prst="rect">
            <a:avLst/>
          </a:prstGeom>
          <a:ln w="12700">
            <a:miter lim="400000"/>
          </a:ln>
        </p:spPr>
        <p:txBody>
          <a:bodyPr lIns="27093" tIns="27093" rIns="27093" bIns="27093" anchor="ctr">
            <a:spAutoFit/>
          </a:bodyPr>
          <a:lstStyle/>
          <a:p>
            <a:pPr algn="l" defTabSz="457200">
              <a:defRPr sz="1500" b="0">
                <a:solidFill>
                  <a:srgbClr val="000000"/>
                </a:solidFill>
                <a:latin typeface="Verdana"/>
                <a:ea typeface="Verdana"/>
                <a:cs typeface="Verdana"/>
                <a:sym typeface="Verdana"/>
              </a:defRPr>
            </a:pPr>
            <a:endParaRPr/>
          </a:p>
        </p:txBody>
      </p:sp>
      <p:sp>
        <p:nvSpPr>
          <p:cNvPr id="705" name="Let sayings = new Map()…"/>
          <p:cNvSpPr txBox="1"/>
          <p:nvPr/>
        </p:nvSpPr>
        <p:spPr>
          <a:xfrm>
            <a:off x="608450" y="2968593"/>
            <a:ext cx="12058101" cy="55186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lvl="1" indent="0" algn="l" defTabSz="587022">
              <a:lnSpc>
                <a:spcPts val="3900"/>
              </a:lnSpc>
              <a:defRPr sz="3200" b="0">
                <a:solidFill>
                  <a:srgbClr val="56C1FF"/>
                </a:solidFill>
                <a:latin typeface="Courier"/>
                <a:ea typeface="Courier"/>
                <a:cs typeface="Courier"/>
                <a:sym typeface="Courier"/>
              </a:defRPr>
            </a:pPr>
            <a:r>
              <a:rPr b="1"/>
              <a:t>Session Storage </a:t>
            </a:r>
            <a:r>
              <a:t>: </a:t>
            </a:r>
          </a:p>
          <a:p>
            <a:pPr lvl="1" indent="0" algn="l" defTabSz="587022">
              <a:lnSpc>
                <a:spcPts val="3900"/>
              </a:lnSpc>
              <a:defRPr sz="3200" b="0">
                <a:solidFill>
                  <a:srgbClr val="56C1FF"/>
                </a:solidFill>
                <a:latin typeface="Courier"/>
                <a:ea typeface="Courier"/>
                <a:cs typeface="Courier"/>
                <a:sym typeface="Courier"/>
              </a:defRPr>
            </a:pPr>
            <a:endParaRP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It stores very large amount of data.</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It has no expiration data and store data in key-value pair.</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This data can never be accessed by server.</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It cannot be accessible by every window, although can be accessible in the same tab.</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Example : Banking</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93" name="PrepBytes_Logo.png" descr="PrepBytes_Logo.png"/>
          <p:cNvPicPr>
            <a:picLocks noChangeAspect="1"/>
          </p:cNvPicPr>
          <p:nvPr/>
        </p:nvPicPr>
        <p:blipFill>
          <a:blip r:embed="rId2"/>
          <a:stretch>
            <a:fillRect/>
          </a:stretch>
        </p:blipFill>
        <p:spPr>
          <a:xfrm>
            <a:off x="10294945" y="249156"/>
            <a:ext cx="2351744" cy="614203"/>
          </a:xfrm>
          <a:prstGeom prst="rect">
            <a:avLst/>
          </a:prstGeom>
          <a:ln w="12700">
            <a:miter lim="400000"/>
          </a:ln>
          <a:effectLst>
            <a:reflection stA="50000" endPos="40000" dir="5400000" sy="-100000" algn="bl" rotWithShape="0"/>
          </a:effectLst>
        </p:spPr>
      </p:pic>
      <p:sp>
        <p:nvSpPr>
          <p:cNvPr id="194" name="alert"/>
          <p:cNvSpPr txBox="1"/>
          <p:nvPr/>
        </p:nvSpPr>
        <p:spPr>
          <a:xfrm>
            <a:off x="2348158" y="1703822"/>
            <a:ext cx="6631578"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Add JS to HTML Page</a:t>
            </a:r>
          </a:p>
        </p:txBody>
      </p:sp>
      <p:sp>
        <p:nvSpPr>
          <p:cNvPr id="195" name="Execution Context…"/>
          <p:cNvSpPr txBox="1"/>
          <p:nvPr/>
        </p:nvSpPr>
        <p:spPr>
          <a:xfrm>
            <a:off x="1120007" y="3885967"/>
            <a:ext cx="11177136" cy="4918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marL="472281" indent="-472281" algn="l" defTabSz="587022">
              <a:lnSpc>
                <a:spcPct val="120000"/>
              </a:lnSpc>
              <a:buSzPct val="145000"/>
              <a:buChar char="•"/>
              <a:defRPr sz="3400" b="0">
                <a:solidFill>
                  <a:srgbClr val="0082CC"/>
                </a:solidFill>
                <a:latin typeface="+mn-lt"/>
                <a:ea typeface="+mn-ea"/>
                <a:cs typeface="+mn-cs"/>
                <a:sym typeface="Helvetica Neue Medium"/>
              </a:defRPr>
            </a:pPr>
            <a:r>
              <a:t>We can use script tag in &lt;body&gt; tag of HTML file.</a:t>
            </a:r>
          </a:p>
          <a:p>
            <a:pPr marL="472281" indent="-472281" algn="l" defTabSz="587022">
              <a:lnSpc>
                <a:spcPct val="120000"/>
              </a:lnSpc>
              <a:buSzPct val="145000"/>
              <a:buChar char="•"/>
              <a:defRPr sz="3400" b="0">
                <a:solidFill>
                  <a:srgbClr val="0082CC"/>
                </a:solidFill>
                <a:latin typeface="+mn-lt"/>
                <a:ea typeface="+mn-ea"/>
                <a:cs typeface="+mn-cs"/>
                <a:sym typeface="Helvetica Neue Medium"/>
              </a:defRPr>
            </a:pPr>
            <a:r>
              <a:t>This script tag should be placed at the end of body tag means after complete HTML code.</a:t>
            </a:r>
          </a:p>
          <a:p>
            <a:pPr marL="472281" indent="-472281" algn="l" defTabSz="587022">
              <a:lnSpc>
                <a:spcPct val="120000"/>
              </a:lnSpc>
              <a:buSzPct val="145000"/>
              <a:buChar char="•"/>
              <a:defRPr sz="3400" b="0">
                <a:solidFill>
                  <a:srgbClr val="0082CC"/>
                </a:solidFill>
                <a:latin typeface="+mn-lt"/>
                <a:ea typeface="+mn-ea"/>
                <a:cs typeface="+mn-cs"/>
                <a:sym typeface="Helvetica Neue Medium"/>
              </a:defRPr>
            </a:pPr>
            <a:r>
              <a:t>&lt;script src=“./index.js”&gt;&lt;/script&gt;</a:t>
            </a:r>
          </a:p>
          <a:p>
            <a:pPr algn="l" defTabSz="587022">
              <a:lnSpc>
                <a:spcPct val="120000"/>
              </a:lnSpc>
              <a:defRPr sz="3400" b="0">
                <a:solidFill>
                  <a:srgbClr val="0082CC"/>
                </a:solidFill>
                <a:latin typeface="+mn-lt"/>
                <a:ea typeface="+mn-ea"/>
                <a:cs typeface="+mn-cs"/>
                <a:sym typeface="Helvetica Neue Medium"/>
              </a:defRPr>
            </a:pPr>
            <a:endParaRPr/>
          </a:p>
          <a:p>
            <a:pPr algn="l" defTabSz="587022">
              <a:lnSpc>
                <a:spcPct val="120000"/>
              </a:lnSpc>
              <a:defRPr sz="3400" b="0">
                <a:solidFill>
                  <a:srgbClr val="0082CC"/>
                </a:solidFill>
                <a:latin typeface="+mn-lt"/>
                <a:ea typeface="+mn-ea"/>
                <a:cs typeface="+mn-cs"/>
                <a:sym typeface="Helvetica Neue Medium"/>
              </a:defRPr>
            </a:pPr>
            <a:endParaRPr/>
          </a:p>
          <a:p>
            <a:pPr algn="l" defTabSz="587022">
              <a:lnSpc>
                <a:spcPct val="120000"/>
              </a:lnSpc>
              <a:defRPr sz="3400" b="0">
                <a:solidFill>
                  <a:srgbClr val="0082CC"/>
                </a:solidFill>
                <a:latin typeface="+mn-lt"/>
                <a:ea typeface="+mn-ea"/>
                <a:cs typeface="+mn-cs"/>
                <a:sym typeface="Helvetica Neue Medium"/>
              </a:defRPr>
            </a:pPr>
            <a:endParaRP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07" name="PrepBytes_Logo.png" descr="PrepBytes_Logo.png"/>
          <p:cNvPicPr>
            <a:picLocks noChangeAspect="1"/>
          </p:cNvPicPr>
          <p:nvPr/>
        </p:nvPicPr>
        <p:blipFill>
          <a:blip r:embed="rId2"/>
          <a:stretch>
            <a:fillRect/>
          </a:stretch>
        </p:blipFill>
        <p:spPr>
          <a:xfrm>
            <a:off x="10320990" y="110039"/>
            <a:ext cx="2351744" cy="614202"/>
          </a:xfrm>
          <a:prstGeom prst="rect">
            <a:avLst/>
          </a:prstGeom>
          <a:ln w="12700">
            <a:miter lim="400000"/>
          </a:ln>
        </p:spPr>
      </p:pic>
      <p:sp>
        <p:nvSpPr>
          <p:cNvPr id="708" name="Maps"/>
          <p:cNvSpPr txBox="1"/>
          <p:nvPr/>
        </p:nvSpPr>
        <p:spPr>
          <a:xfrm>
            <a:off x="878525" y="661185"/>
            <a:ext cx="11247750"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Type Error, Syntax Error, Reference Error</a:t>
            </a:r>
          </a:p>
        </p:txBody>
      </p:sp>
      <p:sp>
        <p:nvSpPr>
          <p:cNvPr id="709"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710" name="Let sayings = new Map()…"/>
          <p:cNvSpPr txBox="1"/>
          <p:nvPr/>
        </p:nvSpPr>
        <p:spPr>
          <a:xfrm>
            <a:off x="817097" y="5026675"/>
            <a:ext cx="12058100" cy="282788"/>
          </a:xfrm>
          <a:prstGeom prst="rect">
            <a:avLst/>
          </a:prstGeom>
          <a:ln w="12700">
            <a:miter lim="400000"/>
          </a:ln>
        </p:spPr>
        <p:txBody>
          <a:bodyPr lIns="27093" tIns="27093" rIns="27093" bIns="27093" anchor="ctr">
            <a:spAutoFit/>
          </a:bodyPr>
          <a:lstStyle/>
          <a:p>
            <a:pPr algn="l" defTabSz="457200">
              <a:defRPr sz="1500" b="0">
                <a:solidFill>
                  <a:srgbClr val="000000"/>
                </a:solidFill>
                <a:latin typeface="Verdana"/>
                <a:ea typeface="Verdana"/>
                <a:cs typeface="Verdana"/>
                <a:sym typeface="Verdana"/>
              </a:defRPr>
            </a:pPr>
            <a:endParaRPr/>
          </a:p>
        </p:txBody>
      </p:sp>
      <p:sp>
        <p:nvSpPr>
          <p:cNvPr id="711" name="Let sayings = new Map()…"/>
          <p:cNvSpPr txBox="1"/>
          <p:nvPr/>
        </p:nvSpPr>
        <p:spPr>
          <a:xfrm>
            <a:off x="627956" y="3153796"/>
            <a:ext cx="12058101" cy="40285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lvl="1" indent="0" algn="l" defTabSz="587022">
              <a:lnSpc>
                <a:spcPts val="3900"/>
              </a:lnSpc>
              <a:defRPr sz="3200" b="0">
                <a:solidFill>
                  <a:srgbClr val="56C1FF"/>
                </a:solidFill>
                <a:latin typeface="Courier"/>
                <a:ea typeface="Courier"/>
                <a:cs typeface="Courier"/>
                <a:sym typeface="Courier"/>
              </a:defRPr>
            </a:pPr>
            <a:r>
              <a:rPr b="1"/>
              <a:t>Reference Error </a:t>
            </a:r>
            <a:r>
              <a:t>: It occurs when you try to use a variable that does not exist in the code at all.</a:t>
            </a:r>
          </a:p>
          <a:p>
            <a:pPr lvl="1" indent="0" algn="l" defTabSz="587022">
              <a:lnSpc>
                <a:spcPts val="3900"/>
              </a:lnSpc>
              <a:defRPr sz="3200" b="0">
                <a:solidFill>
                  <a:srgbClr val="56C1FF"/>
                </a:solidFill>
                <a:latin typeface="Courier"/>
                <a:ea typeface="Courier"/>
                <a:cs typeface="Courier"/>
                <a:sym typeface="Courier"/>
              </a:defRPr>
            </a:pPr>
            <a:endParaRPr/>
          </a:p>
          <a:p>
            <a:pPr lvl="1" indent="0" algn="l" defTabSz="587022">
              <a:lnSpc>
                <a:spcPts val="3900"/>
              </a:lnSpc>
              <a:defRPr sz="3200" b="0">
                <a:solidFill>
                  <a:srgbClr val="56C1FF"/>
                </a:solidFill>
                <a:latin typeface="Courier"/>
                <a:ea typeface="Courier"/>
                <a:cs typeface="Courier"/>
                <a:sym typeface="Courier"/>
              </a:defRPr>
            </a:pPr>
            <a:endParaRPr/>
          </a:p>
          <a:p>
            <a:pPr lvl="1" indent="0" algn="l" defTabSz="587022">
              <a:lnSpc>
                <a:spcPts val="3900"/>
              </a:lnSpc>
              <a:defRPr sz="3200" b="0">
                <a:solidFill>
                  <a:srgbClr val="56C1FF"/>
                </a:solidFill>
                <a:latin typeface="Courier"/>
                <a:ea typeface="Courier"/>
                <a:cs typeface="Courier"/>
                <a:sym typeface="Courier"/>
              </a:defRPr>
            </a:pPr>
            <a:r>
              <a:t>Example : </a:t>
            </a:r>
            <a:r>
              <a:rPr>
                <a:solidFill>
                  <a:schemeClr val="accent4">
                    <a:hueOff val="468000"/>
                    <a:satOff val="-4761"/>
                    <a:lumOff val="10196"/>
                  </a:schemeClr>
                </a:solidFill>
              </a:rPr>
              <a:t>var a = 10;</a:t>
            </a:r>
          </a:p>
          <a:p>
            <a:pPr lvl="1" indent="0" algn="l" defTabSz="587022">
              <a:lnSpc>
                <a:spcPts val="3900"/>
              </a:lnSpc>
              <a:defRPr sz="3200" b="0">
                <a:solidFill>
                  <a:schemeClr val="accent4">
                    <a:hueOff val="468000"/>
                    <a:satOff val="-4761"/>
                    <a:lumOff val="10196"/>
                  </a:schemeClr>
                </a:solidFill>
                <a:latin typeface="Courier"/>
                <a:ea typeface="Courier"/>
                <a:cs typeface="Courier"/>
                <a:sym typeface="Courier"/>
              </a:defRPr>
            </a:pPr>
            <a:r>
              <a:t>          console.log(b);</a:t>
            </a:r>
          </a:p>
          <a:p>
            <a:pPr lvl="1" indent="0" algn="l" defTabSz="587022">
              <a:lnSpc>
                <a:spcPts val="3900"/>
              </a:lnSpc>
              <a:defRPr sz="3200" b="0">
                <a:solidFill>
                  <a:srgbClr val="56C1FF"/>
                </a:solidFill>
                <a:latin typeface="Courier"/>
                <a:ea typeface="Courier"/>
                <a:cs typeface="Courier"/>
                <a:sym typeface="Courier"/>
              </a:defRPr>
            </a:pPr>
            <a:endParaRPr/>
          </a:p>
          <a:p>
            <a:pPr lvl="1" indent="0" algn="l" defTabSz="587022">
              <a:lnSpc>
                <a:spcPts val="3900"/>
              </a:lnSpc>
              <a:defRPr sz="3200" b="0">
                <a:solidFill>
                  <a:srgbClr val="56C1FF"/>
                </a:solidFill>
                <a:latin typeface="Courier"/>
                <a:ea typeface="Courier"/>
                <a:cs typeface="Courier"/>
                <a:sym typeface="Courier"/>
              </a:defRPr>
            </a:pPr>
            <a:r>
              <a:t>Output : ReferenceError : b is not defined.</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13" name="PrepBytes_Logo.png" descr="PrepBytes_Logo.png"/>
          <p:cNvPicPr>
            <a:picLocks noChangeAspect="1"/>
          </p:cNvPicPr>
          <p:nvPr/>
        </p:nvPicPr>
        <p:blipFill>
          <a:blip r:embed="rId2"/>
          <a:stretch>
            <a:fillRect/>
          </a:stretch>
        </p:blipFill>
        <p:spPr>
          <a:xfrm>
            <a:off x="10320990" y="110039"/>
            <a:ext cx="2351744" cy="614202"/>
          </a:xfrm>
          <a:prstGeom prst="rect">
            <a:avLst/>
          </a:prstGeom>
          <a:ln w="12700">
            <a:miter lim="400000"/>
          </a:ln>
        </p:spPr>
      </p:pic>
      <p:sp>
        <p:nvSpPr>
          <p:cNvPr id="714" name="Maps"/>
          <p:cNvSpPr txBox="1"/>
          <p:nvPr/>
        </p:nvSpPr>
        <p:spPr>
          <a:xfrm>
            <a:off x="878525" y="661185"/>
            <a:ext cx="11247750"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Type Error, Syntax Error, Reference Error</a:t>
            </a:r>
          </a:p>
        </p:txBody>
      </p:sp>
      <p:sp>
        <p:nvSpPr>
          <p:cNvPr id="715"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716" name="Let sayings = new Map()…"/>
          <p:cNvSpPr txBox="1"/>
          <p:nvPr/>
        </p:nvSpPr>
        <p:spPr>
          <a:xfrm>
            <a:off x="817097" y="5026675"/>
            <a:ext cx="12058100" cy="282788"/>
          </a:xfrm>
          <a:prstGeom prst="rect">
            <a:avLst/>
          </a:prstGeom>
          <a:ln w="12700">
            <a:miter lim="400000"/>
          </a:ln>
        </p:spPr>
        <p:txBody>
          <a:bodyPr lIns="27093" tIns="27093" rIns="27093" bIns="27093" anchor="ctr">
            <a:spAutoFit/>
          </a:bodyPr>
          <a:lstStyle/>
          <a:p>
            <a:pPr algn="l" defTabSz="457200">
              <a:defRPr sz="1500" b="0">
                <a:solidFill>
                  <a:srgbClr val="000000"/>
                </a:solidFill>
                <a:latin typeface="Verdana"/>
                <a:ea typeface="Verdana"/>
                <a:cs typeface="Verdana"/>
                <a:sym typeface="Verdana"/>
              </a:defRPr>
            </a:pPr>
            <a:endParaRPr/>
          </a:p>
        </p:txBody>
      </p:sp>
      <p:sp>
        <p:nvSpPr>
          <p:cNvPr id="717" name="Let sayings = new Map()…"/>
          <p:cNvSpPr txBox="1"/>
          <p:nvPr/>
        </p:nvSpPr>
        <p:spPr>
          <a:xfrm>
            <a:off x="627956" y="2160373"/>
            <a:ext cx="12058101" cy="6015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lvl="1" indent="0" algn="l" defTabSz="587022">
              <a:lnSpc>
                <a:spcPts val="3900"/>
              </a:lnSpc>
              <a:defRPr sz="3200" b="0">
                <a:solidFill>
                  <a:srgbClr val="56C1FF"/>
                </a:solidFill>
                <a:latin typeface="Courier"/>
                <a:ea typeface="Courier"/>
                <a:cs typeface="Courier"/>
                <a:sym typeface="Courier"/>
              </a:defRPr>
            </a:pPr>
            <a:r>
              <a:rPr b="1"/>
              <a:t>Type Error </a:t>
            </a:r>
            <a:r>
              <a:t>: It occurs when you try to use a variable that does exist in the code, but the operation you are trying to perform is not valid.</a:t>
            </a:r>
          </a:p>
          <a:p>
            <a:pPr lvl="1" indent="0" algn="l" defTabSz="587022">
              <a:lnSpc>
                <a:spcPts val="3900"/>
              </a:lnSpc>
              <a:defRPr sz="3200" b="0">
                <a:solidFill>
                  <a:srgbClr val="56C1FF"/>
                </a:solidFill>
                <a:latin typeface="Courier"/>
                <a:ea typeface="Courier"/>
                <a:cs typeface="Courier"/>
                <a:sym typeface="Courier"/>
              </a:defRPr>
            </a:pPr>
            <a:endParaRPr/>
          </a:p>
          <a:p>
            <a:pPr lvl="1" indent="0" algn="l" defTabSz="587022">
              <a:lnSpc>
                <a:spcPts val="3900"/>
              </a:lnSpc>
              <a:defRPr sz="3200" b="0">
                <a:solidFill>
                  <a:srgbClr val="56C1FF"/>
                </a:solidFill>
                <a:latin typeface="Courier"/>
                <a:ea typeface="Courier"/>
                <a:cs typeface="Courier"/>
                <a:sym typeface="Courier"/>
              </a:defRPr>
            </a:pPr>
            <a:endParaRPr/>
          </a:p>
          <a:p>
            <a:pPr lvl="1" indent="0" algn="l" defTabSz="587022">
              <a:lnSpc>
                <a:spcPts val="3900"/>
              </a:lnSpc>
              <a:defRPr sz="3200" b="0">
                <a:solidFill>
                  <a:srgbClr val="56C1FF"/>
                </a:solidFill>
                <a:latin typeface="Courier"/>
                <a:ea typeface="Courier"/>
                <a:cs typeface="Courier"/>
                <a:sym typeface="Courier"/>
              </a:defRPr>
            </a:pPr>
            <a:r>
              <a:t>Example : </a:t>
            </a:r>
            <a:r>
              <a:rPr>
                <a:solidFill>
                  <a:schemeClr val="accent4">
                    <a:hueOff val="468000"/>
                    <a:satOff val="-4761"/>
                    <a:lumOff val="10196"/>
                  </a:schemeClr>
                </a:solidFill>
              </a:rPr>
              <a:t>var a = 10;</a:t>
            </a:r>
          </a:p>
          <a:p>
            <a:pPr lvl="1" indent="0" algn="l" defTabSz="587022">
              <a:lnSpc>
                <a:spcPts val="3900"/>
              </a:lnSpc>
              <a:defRPr sz="3200" b="0">
                <a:solidFill>
                  <a:schemeClr val="accent4">
                    <a:hueOff val="468000"/>
                    <a:satOff val="-4761"/>
                    <a:lumOff val="10196"/>
                  </a:schemeClr>
                </a:solidFill>
                <a:latin typeface="Courier"/>
                <a:ea typeface="Courier"/>
                <a:cs typeface="Courier"/>
                <a:sym typeface="Courier"/>
              </a:defRPr>
            </a:pPr>
            <a:r>
              <a:t>          console.log(a());</a:t>
            </a:r>
          </a:p>
          <a:p>
            <a:pPr lvl="4" indent="0" algn="l" defTabSz="587022">
              <a:lnSpc>
                <a:spcPts val="3900"/>
              </a:lnSpc>
              <a:defRPr sz="3200" b="0">
                <a:solidFill>
                  <a:schemeClr val="accent4">
                    <a:hueOff val="468000"/>
                    <a:satOff val="-4761"/>
                    <a:lumOff val="10196"/>
                  </a:schemeClr>
                </a:solidFill>
                <a:latin typeface="Courier"/>
                <a:ea typeface="Courier"/>
                <a:cs typeface="Courier"/>
                <a:sym typeface="Courier"/>
              </a:defRPr>
            </a:pPr>
            <a:r>
              <a:t>          const b = 20;</a:t>
            </a:r>
          </a:p>
          <a:p>
            <a:pPr lvl="7" indent="0" algn="l" defTabSz="587022">
              <a:lnSpc>
                <a:spcPts val="3900"/>
              </a:lnSpc>
              <a:defRPr sz="3200" b="0">
                <a:solidFill>
                  <a:schemeClr val="accent4">
                    <a:hueOff val="468000"/>
                    <a:satOff val="-4761"/>
                    <a:lumOff val="10196"/>
                  </a:schemeClr>
                </a:solidFill>
                <a:latin typeface="Courier"/>
                <a:ea typeface="Courier"/>
                <a:cs typeface="Courier"/>
                <a:sym typeface="Courier"/>
              </a:defRPr>
            </a:pPr>
            <a:r>
              <a:t>          B = 30</a:t>
            </a:r>
          </a:p>
          <a:p>
            <a:pPr lvl="1" indent="0" algn="l" defTabSz="587022">
              <a:lnSpc>
                <a:spcPts val="3900"/>
              </a:lnSpc>
              <a:defRPr sz="3200" b="0">
                <a:solidFill>
                  <a:srgbClr val="56C1FF"/>
                </a:solidFill>
                <a:latin typeface="Courier"/>
                <a:ea typeface="Courier"/>
                <a:cs typeface="Courier"/>
                <a:sym typeface="Courier"/>
              </a:defRPr>
            </a:pPr>
            <a:endParaRPr/>
          </a:p>
          <a:p>
            <a:pPr lvl="1" indent="0" algn="l" defTabSz="587022">
              <a:lnSpc>
                <a:spcPts val="3900"/>
              </a:lnSpc>
              <a:defRPr sz="3200" b="0">
                <a:solidFill>
                  <a:srgbClr val="56C1FF"/>
                </a:solidFill>
                <a:latin typeface="Courier"/>
                <a:ea typeface="Courier"/>
                <a:cs typeface="Courier"/>
                <a:sym typeface="Courier"/>
              </a:defRPr>
            </a:pPr>
            <a:r>
              <a:t>Output : TypeError : a is not a function. B Assignment to constant variable.</a:t>
            </a: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19" name="PrepBytes_Logo.png" descr="PrepBytes_Logo.png"/>
          <p:cNvPicPr>
            <a:picLocks noChangeAspect="1"/>
          </p:cNvPicPr>
          <p:nvPr/>
        </p:nvPicPr>
        <p:blipFill>
          <a:blip r:embed="rId2"/>
          <a:stretch>
            <a:fillRect/>
          </a:stretch>
        </p:blipFill>
        <p:spPr>
          <a:xfrm>
            <a:off x="10320990" y="110039"/>
            <a:ext cx="2351744" cy="614202"/>
          </a:xfrm>
          <a:prstGeom prst="rect">
            <a:avLst/>
          </a:prstGeom>
          <a:ln w="12700">
            <a:miter lim="400000"/>
          </a:ln>
        </p:spPr>
      </p:pic>
      <p:sp>
        <p:nvSpPr>
          <p:cNvPr id="720" name="Maps"/>
          <p:cNvSpPr txBox="1"/>
          <p:nvPr/>
        </p:nvSpPr>
        <p:spPr>
          <a:xfrm>
            <a:off x="878525" y="661185"/>
            <a:ext cx="11247750"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Type Error, Syntax Error, Reference Error</a:t>
            </a:r>
          </a:p>
        </p:txBody>
      </p:sp>
      <p:sp>
        <p:nvSpPr>
          <p:cNvPr id="721"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722" name="Let sayings = new Map()…"/>
          <p:cNvSpPr txBox="1"/>
          <p:nvPr/>
        </p:nvSpPr>
        <p:spPr>
          <a:xfrm>
            <a:off x="817097" y="5026675"/>
            <a:ext cx="12058100" cy="282788"/>
          </a:xfrm>
          <a:prstGeom prst="rect">
            <a:avLst/>
          </a:prstGeom>
          <a:ln w="12700">
            <a:miter lim="400000"/>
          </a:ln>
        </p:spPr>
        <p:txBody>
          <a:bodyPr lIns="27093" tIns="27093" rIns="27093" bIns="27093" anchor="ctr">
            <a:spAutoFit/>
          </a:bodyPr>
          <a:lstStyle/>
          <a:p>
            <a:pPr algn="l" defTabSz="457200">
              <a:defRPr sz="1500" b="0">
                <a:solidFill>
                  <a:srgbClr val="000000"/>
                </a:solidFill>
                <a:latin typeface="Verdana"/>
                <a:ea typeface="Verdana"/>
                <a:cs typeface="Verdana"/>
                <a:sym typeface="Verdana"/>
              </a:defRPr>
            </a:pPr>
            <a:endParaRPr/>
          </a:p>
        </p:txBody>
      </p:sp>
      <p:sp>
        <p:nvSpPr>
          <p:cNvPr id="723" name="Let sayings = new Map()…"/>
          <p:cNvSpPr txBox="1"/>
          <p:nvPr/>
        </p:nvSpPr>
        <p:spPr>
          <a:xfrm>
            <a:off x="627956" y="3402151"/>
            <a:ext cx="12058101" cy="35318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lvl="1" indent="0" algn="l" defTabSz="587022">
              <a:lnSpc>
                <a:spcPts val="3900"/>
              </a:lnSpc>
              <a:defRPr sz="3200" b="0">
                <a:solidFill>
                  <a:srgbClr val="56C1FF"/>
                </a:solidFill>
                <a:latin typeface="Courier"/>
                <a:ea typeface="Courier"/>
                <a:cs typeface="Courier"/>
                <a:sym typeface="Courier"/>
              </a:defRPr>
            </a:pPr>
            <a:r>
              <a:rPr b="1"/>
              <a:t>Syntax Error </a:t>
            </a:r>
            <a:r>
              <a:t>: These errors are detected while compiling or parsing the source code. These errors are human made errors</a:t>
            </a:r>
          </a:p>
          <a:p>
            <a:pPr lvl="1" indent="0" algn="l" defTabSz="587022">
              <a:lnSpc>
                <a:spcPts val="3900"/>
              </a:lnSpc>
              <a:defRPr sz="3200" b="0">
                <a:solidFill>
                  <a:srgbClr val="56C1FF"/>
                </a:solidFill>
                <a:latin typeface="Courier"/>
                <a:ea typeface="Courier"/>
                <a:cs typeface="Courier"/>
                <a:sym typeface="Courier"/>
              </a:defRPr>
            </a:pPr>
            <a:endParaRPr/>
          </a:p>
          <a:p>
            <a:pPr lvl="1" indent="0" algn="l" defTabSz="587022">
              <a:lnSpc>
                <a:spcPts val="3900"/>
              </a:lnSpc>
              <a:defRPr sz="3200" b="0">
                <a:solidFill>
                  <a:srgbClr val="56C1FF"/>
                </a:solidFill>
                <a:latin typeface="Courier"/>
                <a:ea typeface="Courier"/>
                <a:cs typeface="Courier"/>
                <a:sym typeface="Courier"/>
              </a:defRPr>
            </a:pPr>
            <a:endParaRPr/>
          </a:p>
          <a:p>
            <a:pPr lvl="1" indent="0" algn="l" defTabSz="587022">
              <a:lnSpc>
                <a:spcPts val="3900"/>
              </a:lnSpc>
              <a:defRPr sz="3200" b="0">
                <a:solidFill>
                  <a:srgbClr val="56C1FF"/>
                </a:solidFill>
                <a:latin typeface="Courier"/>
                <a:ea typeface="Courier"/>
                <a:cs typeface="Courier"/>
                <a:sym typeface="Courier"/>
              </a:defRPr>
            </a:pPr>
            <a:r>
              <a:t>Example : If you have not closed any curly braces{ } while defining the function.</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97" name="PrepBytes_Logo.png" descr="PrepBytes_Logo.png"/>
          <p:cNvPicPr>
            <a:picLocks noChangeAspect="1"/>
          </p:cNvPicPr>
          <p:nvPr/>
        </p:nvPicPr>
        <p:blipFill>
          <a:blip r:embed="rId2"/>
          <a:stretch>
            <a:fillRect/>
          </a:stretch>
        </p:blipFill>
        <p:spPr>
          <a:xfrm>
            <a:off x="10484086" y="208626"/>
            <a:ext cx="2351744" cy="614203"/>
          </a:xfrm>
          <a:prstGeom prst="rect">
            <a:avLst/>
          </a:prstGeom>
          <a:ln w="12700">
            <a:miter lim="400000"/>
          </a:ln>
          <a:effectLst>
            <a:reflection stA="50000" endPos="40000" dir="5400000" sy="-100000" algn="bl" rotWithShape="0"/>
          </a:effectLst>
        </p:spPr>
      </p:pic>
      <p:sp>
        <p:nvSpPr>
          <p:cNvPr id="198" name="alert"/>
          <p:cNvSpPr txBox="1"/>
          <p:nvPr/>
        </p:nvSpPr>
        <p:spPr>
          <a:xfrm>
            <a:off x="3335975" y="906729"/>
            <a:ext cx="5400581"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JS Code Execution</a:t>
            </a:r>
          </a:p>
        </p:txBody>
      </p:sp>
      <p:sp>
        <p:nvSpPr>
          <p:cNvPr id="199" name="Execution Context…"/>
          <p:cNvSpPr txBox="1"/>
          <p:nvPr/>
        </p:nvSpPr>
        <p:spPr>
          <a:xfrm>
            <a:off x="984906" y="3323006"/>
            <a:ext cx="11177137" cy="42072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defRPr sz="3400" b="0">
                <a:solidFill>
                  <a:srgbClr val="0082CC"/>
                </a:solidFill>
                <a:latin typeface="+mn-lt"/>
                <a:ea typeface="+mn-ea"/>
                <a:cs typeface="+mn-cs"/>
                <a:sym typeface="Helvetica Neue Medium"/>
              </a:defRPr>
            </a:pPr>
            <a:r>
              <a:rPr dirty="0"/>
              <a:t>Below are the few terminologies which comes under JS code execution :</a:t>
            </a:r>
          </a:p>
          <a:p>
            <a:pPr algn="l" defTabSz="587022">
              <a:defRPr sz="3400" b="0">
                <a:solidFill>
                  <a:srgbClr val="0082CC"/>
                </a:solidFill>
                <a:latin typeface="+mn-lt"/>
                <a:ea typeface="+mn-ea"/>
                <a:cs typeface="+mn-cs"/>
                <a:sym typeface="Helvetica Neue Medium"/>
              </a:defRPr>
            </a:pPr>
            <a:endParaRPr dirty="0"/>
          </a:p>
          <a:p>
            <a:pPr marL="477252" indent="-477252" algn="l" defTabSz="587022">
              <a:buSzPct val="100000"/>
              <a:buChar char="•"/>
              <a:defRPr sz="3400" b="0">
                <a:solidFill>
                  <a:srgbClr val="0082CC"/>
                </a:solidFill>
                <a:latin typeface="+mn-lt"/>
                <a:ea typeface="+mn-ea"/>
                <a:cs typeface="+mn-cs"/>
                <a:sym typeface="Helvetica Neue Medium"/>
              </a:defRPr>
            </a:pPr>
            <a:r>
              <a:rPr dirty="0"/>
              <a:t>Global Execution Context</a:t>
            </a:r>
          </a:p>
          <a:p>
            <a:pPr marL="477252" indent="-477252" algn="l" defTabSz="587022">
              <a:buSzPct val="100000"/>
              <a:buChar char="•"/>
              <a:defRPr sz="3400" b="0">
                <a:solidFill>
                  <a:srgbClr val="0082CC"/>
                </a:solidFill>
                <a:latin typeface="+mn-lt"/>
                <a:ea typeface="+mn-ea"/>
                <a:cs typeface="+mn-cs"/>
                <a:sym typeface="Helvetica Neue Medium"/>
              </a:defRPr>
            </a:pPr>
            <a:r>
              <a:rPr lang="en-IN" dirty="0"/>
              <a:t>Functional </a:t>
            </a:r>
            <a:r>
              <a:rPr dirty="0"/>
              <a:t>Execution Context</a:t>
            </a:r>
          </a:p>
          <a:p>
            <a:pPr marL="477252" indent="-477252" algn="l" defTabSz="587022">
              <a:buSzPct val="100000"/>
              <a:buChar char="•"/>
              <a:defRPr sz="3400" b="0">
                <a:solidFill>
                  <a:srgbClr val="0082CC"/>
                </a:solidFill>
                <a:latin typeface="+mn-lt"/>
                <a:ea typeface="+mn-ea"/>
                <a:cs typeface="+mn-cs"/>
                <a:sym typeface="Helvetica Neue Medium"/>
              </a:defRPr>
            </a:pPr>
            <a:r>
              <a:rPr dirty="0"/>
              <a:t>Call Stack </a:t>
            </a:r>
          </a:p>
          <a:p>
            <a:pPr marL="477252" indent="-477252" algn="l" defTabSz="587022">
              <a:buSzPct val="100000"/>
              <a:buChar char="•"/>
              <a:defRPr sz="3400" b="0">
                <a:solidFill>
                  <a:srgbClr val="0082CC"/>
                </a:solidFill>
                <a:latin typeface="+mn-lt"/>
                <a:ea typeface="+mn-ea"/>
                <a:cs typeface="+mn-cs"/>
                <a:sym typeface="Helvetica Neue Medium"/>
              </a:defRPr>
            </a:pPr>
            <a:r>
              <a:rPr dirty="0"/>
              <a:t>Memory Allocation</a:t>
            </a:r>
          </a:p>
          <a:p>
            <a:pPr marL="477252" indent="-477252" algn="l" defTabSz="587022">
              <a:buSzPct val="100000"/>
              <a:buChar char="•"/>
              <a:defRPr sz="3400" b="0">
                <a:solidFill>
                  <a:srgbClr val="0082CC"/>
                </a:solidFill>
                <a:latin typeface="+mn-lt"/>
                <a:ea typeface="+mn-ea"/>
                <a:cs typeface="+mn-cs"/>
                <a:sym typeface="Helvetica Neue Medium"/>
              </a:defRPr>
            </a:pPr>
            <a:r>
              <a:rPr dirty="0"/>
              <a:t>Code Execution</a:t>
            </a:r>
          </a:p>
        </p:txBody>
      </p:sp>
      <p:grpSp>
        <p:nvGrpSpPr>
          <p:cNvPr id="4" name="Group 3">
            <a:extLst>
              <a:ext uri="{FF2B5EF4-FFF2-40B4-BE49-F238E27FC236}">
                <a16:creationId xmlns:a16="http://schemas.microsoft.com/office/drawing/2014/main" id="{9230B347-D8AC-5B76-0600-51DC26B03733}"/>
              </a:ext>
            </a:extLst>
          </p:cNvPr>
          <p:cNvGrpSpPr/>
          <p:nvPr/>
        </p:nvGrpSpPr>
        <p:grpSpPr>
          <a:xfrm>
            <a:off x="692955" y="4615807"/>
            <a:ext cx="1107720" cy="744840"/>
            <a:chOff x="692955" y="4615807"/>
            <a:chExt cx="1107720" cy="74484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8C38EE8-5999-D880-52B1-4B60FD4C1BBB}"/>
                    </a:ext>
                  </a:extLst>
                </p14:cNvPr>
                <p14:cNvContentPartPr/>
                <p14:nvPr/>
              </p14:nvContentPartPr>
              <p14:xfrm>
                <a:off x="692955" y="4615807"/>
                <a:ext cx="905040" cy="744840"/>
              </p14:xfrm>
            </p:contentPart>
          </mc:Choice>
          <mc:Fallback xmlns="">
            <p:pic>
              <p:nvPicPr>
                <p:cNvPr id="2" name="Ink 1">
                  <a:extLst>
                    <a:ext uri="{FF2B5EF4-FFF2-40B4-BE49-F238E27FC236}">
                      <a16:creationId xmlns:a16="http://schemas.microsoft.com/office/drawing/2014/main" id="{E8C38EE8-5999-D880-52B1-4B60FD4C1BBB}"/>
                    </a:ext>
                  </a:extLst>
                </p:cNvPr>
                <p:cNvPicPr/>
                <p:nvPr/>
              </p:nvPicPr>
              <p:blipFill>
                <a:blip r:embed="rId4"/>
                <a:stretch>
                  <a:fillRect/>
                </a:stretch>
              </p:blipFill>
              <p:spPr>
                <a:xfrm>
                  <a:off x="683955" y="4607167"/>
                  <a:ext cx="922680" cy="762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E8C05771-C812-17EB-D7E5-99DCB84FFC46}"/>
                    </a:ext>
                  </a:extLst>
                </p14:cNvPr>
                <p14:cNvContentPartPr/>
                <p14:nvPr/>
              </p14:nvContentPartPr>
              <p14:xfrm>
                <a:off x="1738035" y="5106487"/>
                <a:ext cx="62640" cy="6840"/>
              </p14:xfrm>
            </p:contentPart>
          </mc:Choice>
          <mc:Fallback xmlns="">
            <p:pic>
              <p:nvPicPr>
                <p:cNvPr id="3" name="Ink 2">
                  <a:extLst>
                    <a:ext uri="{FF2B5EF4-FFF2-40B4-BE49-F238E27FC236}">
                      <a16:creationId xmlns:a16="http://schemas.microsoft.com/office/drawing/2014/main" id="{E8C05771-C812-17EB-D7E5-99DCB84FFC46}"/>
                    </a:ext>
                  </a:extLst>
                </p:cNvPr>
                <p:cNvPicPr/>
                <p:nvPr/>
              </p:nvPicPr>
              <p:blipFill>
                <a:blip r:embed="rId6"/>
                <a:stretch>
                  <a:fillRect/>
                </a:stretch>
              </p:blipFill>
              <p:spPr>
                <a:xfrm>
                  <a:off x="1729395" y="5097847"/>
                  <a:ext cx="80280" cy="24480"/>
                </a:xfrm>
                <a:prstGeom prst="rect">
                  <a:avLst/>
                </a:prstGeom>
              </p:spPr>
            </p:pic>
          </mc:Fallback>
        </mc:AlternateContent>
      </p:grpSp>
      <p:grpSp>
        <p:nvGrpSpPr>
          <p:cNvPr id="12" name="Group 11">
            <a:extLst>
              <a:ext uri="{FF2B5EF4-FFF2-40B4-BE49-F238E27FC236}">
                <a16:creationId xmlns:a16="http://schemas.microsoft.com/office/drawing/2014/main" id="{71D7B5DF-02B6-B362-99E8-879B4A2A020D}"/>
              </a:ext>
            </a:extLst>
          </p:cNvPr>
          <p:cNvGrpSpPr/>
          <p:nvPr/>
        </p:nvGrpSpPr>
        <p:grpSpPr>
          <a:xfrm>
            <a:off x="663795" y="4278487"/>
            <a:ext cx="1432440" cy="3426120"/>
            <a:chOff x="663795" y="4278487"/>
            <a:chExt cx="1432440" cy="3426120"/>
          </a:xfrm>
        </p:grpSpPr>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17C777DC-F054-75CF-4FA7-C517ED1F728F}"/>
                    </a:ext>
                  </a:extLst>
                </p14:cNvPr>
                <p14:cNvContentPartPr/>
                <p14:nvPr/>
              </p14:nvContentPartPr>
              <p14:xfrm>
                <a:off x="838035" y="4278487"/>
                <a:ext cx="1258200" cy="1037880"/>
              </p14:xfrm>
            </p:contentPart>
          </mc:Choice>
          <mc:Fallback xmlns="">
            <p:pic>
              <p:nvPicPr>
                <p:cNvPr id="5" name="Ink 4">
                  <a:extLst>
                    <a:ext uri="{FF2B5EF4-FFF2-40B4-BE49-F238E27FC236}">
                      <a16:creationId xmlns:a16="http://schemas.microsoft.com/office/drawing/2014/main" id="{17C777DC-F054-75CF-4FA7-C517ED1F728F}"/>
                    </a:ext>
                  </a:extLst>
                </p:cNvPr>
                <p:cNvPicPr/>
                <p:nvPr/>
              </p:nvPicPr>
              <p:blipFill>
                <a:blip r:embed="rId8"/>
                <a:stretch>
                  <a:fillRect/>
                </a:stretch>
              </p:blipFill>
              <p:spPr>
                <a:xfrm>
                  <a:off x="829395" y="4269487"/>
                  <a:ext cx="1275840" cy="1055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2C784FA9-4808-F0A8-BECB-8FE559ACBEA7}"/>
                    </a:ext>
                  </a:extLst>
                </p14:cNvPr>
                <p14:cNvContentPartPr/>
                <p14:nvPr/>
              </p14:nvContentPartPr>
              <p14:xfrm>
                <a:off x="663795" y="5390167"/>
                <a:ext cx="812160" cy="549000"/>
              </p14:xfrm>
            </p:contentPart>
          </mc:Choice>
          <mc:Fallback xmlns="">
            <p:pic>
              <p:nvPicPr>
                <p:cNvPr id="6" name="Ink 5">
                  <a:extLst>
                    <a:ext uri="{FF2B5EF4-FFF2-40B4-BE49-F238E27FC236}">
                      <a16:creationId xmlns:a16="http://schemas.microsoft.com/office/drawing/2014/main" id="{2C784FA9-4808-F0A8-BECB-8FE559ACBEA7}"/>
                    </a:ext>
                  </a:extLst>
                </p:cNvPr>
                <p:cNvPicPr/>
                <p:nvPr/>
              </p:nvPicPr>
              <p:blipFill>
                <a:blip r:embed="rId10"/>
                <a:stretch>
                  <a:fillRect/>
                </a:stretch>
              </p:blipFill>
              <p:spPr>
                <a:xfrm>
                  <a:off x="654795" y="5381167"/>
                  <a:ext cx="829800" cy="566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C3932487-6DDD-661D-6EA9-6F37ACA0C60E}"/>
                    </a:ext>
                  </a:extLst>
                </p14:cNvPr>
                <p14:cNvContentPartPr/>
                <p14:nvPr/>
              </p14:nvContentPartPr>
              <p14:xfrm>
                <a:off x="741915" y="6401407"/>
                <a:ext cx="840960" cy="588240"/>
              </p14:xfrm>
            </p:contentPart>
          </mc:Choice>
          <mc:Fallback xmlns="">
            <p:pic>
              <p:nvPicPr>
                <p:cNvPr id="8" name="Ink 7">
                  <a:extLst>
                    <a:ext uri="{FF2B5EF4-FFF2-40B4-BE49-F238E27FC236}">
                      <a16:creationId xmlns:a16="http://schemas.microsoft.com/office/drawing/2014/main" id="{C3932487-6DDD-661D-6EA9-6F37ACA0C60E}"/>
                    </a:ext>
                  </a:extLst>
                </p:cNvPr>
                <p:cNvPicPr/>
                <p:nvPr/>
              </p:nvPicPr>
              <p:blipFill>
                <a:blip r:embed="rId12"/>
                <a:stretch>
                  <a:fillRect/>
                </a:stretch>
              </p:blipFill>
              <p:spPr>
                <a:xfrm>
                  <a:off x="733275" y="6392407"/>
                  <a:ext cx="858600" cy="605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817569E2-FB9F-9E4C-72BD-76919A6356E5}"/>
                    </a:ext>
                  </a:extLst>
                </p14:cNvPr>
                <p14:cNvContentPartPr/>
                <p14:nvPr/>
              </p14:nvContentPartPr>
              <p14:xfrm>
                <a:off x="678915" y="6739807"/>
                <a:ext cx="1154160" cy="964800"/>
              </p14:xfrm>
            </p:contentPart>
          </mc:Choice>
          <mc:Fallback xmlns="">
            <p:pic>
              <p:nvPicPr>
                <p:cNvPr id="9" name="Ink 8">
                  <a:extLst>
                    <a:ext uri="{FF2B5EF4-FFF2-40B4-BE49-F238E27FC236}">
                      <a16:creationId xmlns:a16="http://schemas.microsoft.com/office/drawing/2014/main" id="{817569E2-FB9F-9E4C-72BD-76919A6356E5}"/>
                    </a:ext>
                  </a:extLst>
                </p:cNvPr>
                <p:cNvPicPr/>
                <p:nvPr/>
              </p:nvPicPr>
              <p:blipFill>
                <a:blip r:embed="rId14"/>
                <a:stretch>
                  <a:fillRect/>
                </a:stretch>
              </p:blipFill>
              <p:spPr>
                <a:xfrm>
                  <a:off x="669915" y="6730807"/>
                  <a:ext cx="1171800" cy="982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8785B5D0-4998-B3B3-8190-E4D336EE71FF}"/>
                    </a:ext>
                  </a:extLst>
                </p14:cNvPr>
                <p14:cNvContentPartPr/>
                <p14:nvPr/>
              </p14:nvContentPartPr>
              <p14:xfrm>
                <a:off x="817515" y="5566567"/>
                <a:ext cx="833760" cy="894240"/>
              </p14:xfrm>
            </p:contentPart>
          </mc:Choice>
          <mc:Fallback xmlns="">
            <p:pic>
              <p:nvPicPr>
                <p:cNvPr id="11" name="Ink 10">
                  <a:extLst>
                    <a:ext uri="{FF2B5EF4-FFF2-40B4-BE49-F238E27FC236}">
                      <a16:creationId xmlns:a16="http://schemas.microsoft.com/office/drawing/2014/main" id="{8785B5D0-4998-B3B3-8190-E4D336EE71FF}"/>
                    </a:ext>
                  </a:extLst>
                </p:cNvPr>
                <p:cNvPicPr/>
                <p:nvPr/>
              </p:nvPicPr>
              <p:blipFill>
                <a:blip r:embed="rId16"/>
                <a:stretch>
                  <a:fillRect/>
                </a:stretch>
              </p:blipFill>
              <p:spPr>
                <a:xfrm>
                  <a:off x="808515" y="5557927"/>
                  <a:ext cx="851400" cy="911880"/>
                </a:xfrm>
                <a:prstGeom prst="rect">
                  <a:avLst/>
                </a:prstGeom>
              </p:spPr>
            </p:pic>
          </mc:Fallback>
        </mc:AlternateContent>
      </p:gr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01" name="PrepBytes_Logo.png" descr="PrepBytes_Logo.png"/>
          <p:cNvPicPr>
            <a:picLocks noChangeAspect="1"/>
          </p:cNvPicPr>
          <p:nvPr/>
        </p:nvPicPr>
        <p:blipFill>
          <a:blip r:embed="rId2"/>
          <a:stretch>
            <a:fillRect/>
          </a:stretch>
        </p:blipFill>
        <p:spPr>
          <a:xfrm>
            <a:off x="10294945" y="222136"/>
            <a:ext cx="2351744" cy="614203"/>
          </a:xfrm>
          <a:prstGeom prst="rect">
            <a:avLst/>
          </a:prstGeom>
          <a:ln w="12700">
            <a:miter lim="400000"/>
          </a:ln>
          <a:effectLst>
            <a:reflection stA="50000" endPos="40000" dir="5400000" sy="-100000" algn="bl" rotWithShape="0"/>
          </a:effectLst>
        </p:spPr>
      </p:pic>
      <p:sp>
        <p:nvSpPr>
          <p:cNvPr id="202" name="alert"/>
          <p:cNvSpPr txBox="1"/>
          <p:nvPr/>
        </p:nvSpPr>
        <p:spPr>
          <a:xfrm>
            <a:off x="3434729" y="795547"/>
            <a:ext cx="5400580"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JS Code Execution</a:t>
            </a:r>
          </a:p>
        </p:txBody>
      </p:sp>
      <p:pic>
        <p:nvPicPr>
          <p:cNvPr id="203" name="Image" descr="Image"/>
          <p:cNvPicPr>
            <a:picLocks noChangeAspect="1"/>
          </p:cNvPicPr>
          <p:nvPr/>
        </p:nvPicPr>
        <p:blipFill>
          <a:blip r:embed="rId3"/>
          <a:stretch>
            <a:fillRect/>
          </a:stretch>
        </p:blipFill>
        <p:spPr>
          <a:xfrm>
            <a:off x="3103290" y="2750323"/>
            <a:ext cx="6063627" cy="4922095"/>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05" name="PrepBytes_Logo.png" descr="PrepBytes_Logo.png"/>
          <p:cNvPicPr>
            <a:picLocks noChangeAspect="1"/>
          </p:cNvPicPr>
          <p:nvPr/>
        </p:nvPicPr>
        <p:blipFill>
          <a:blip r:embed="rId2"/>
          <a:stretch>
            <a:fillRect/>
          </a:stretch>
        </p:blipFill>
        <p:spPr>
          <a:xfrm>
            <a:off x="10227395" y="127566"/>
            <a:ext cx="2351744" cy="614202"/>
          </a:xfrm>
          <a:prstGeom prst="rect">
            <a:avLst/>
          </a:prstGeom>
          <a:ln w="12700">
            <a:miter lim="400000"/>
          </a:ln>
          <a:effectLst>
            <a:reflection stA="50000" endPos="40000" dir="5400000" sy="-100000" algn="bl" rotWithShape="0"/>
          </a:effectLst>
        </p:spPr>
      </p:pic>
      <p:sp>
        <p:nvSpPr>
          <p:cNvPr id="206" name="alert"/>
          <p:cNvSpPr txBox="1"/>
          <p:nvPr/>
        </p:nvSpPr>
        <p:spPr>
          <a:xfrm>
            <a:off x="1322977" y="636528"/>
            <a:ext cx="5400581"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JS Code Execution</a:t>
            </a:r>
          </a:p>
        </p:txBody>
      </p:sp>
      <p:sp>
        <p:nvSpPr>
          <p:cNvPr id="207" name="Execution Context…"/>
          <p:cNvSpPr txBox="1"/>
          <p:nvPr/>
        </p:nvSpPr>
        <p:spPr>
          <a:xfrm>
            <a:off x="1092986" y="2630334"/>
            <a:ext cx="11177137" cy="4727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marL="477252" indent="-477252" algn="l" defTabSz="587022">
              <a:buSzPct val="100000"/>
              <a:buChar char="•"/>
              <a:defRPr sz="3400" b="0">
                <a:solidFill>
                  <a:srgbClr val="0082CC"/>
                </a:solidFill>
                <a:latin typeface="+mn-lt"/>
                <a:ea typeface="+mn-ea"/>
                <a:cs typeface="+mn-cs"/>
                <a:sym typeface="Helvetica Neue Medium"/>
              </a:defRPr>
            </a:pPr>
            <a:r>
              <a:t>In the first stage “Memory allocation”, all the variables will get memory but will not be initialized means their value will not be given and it will be undefined, but functions will get their value or definition at the time of memory allocation only.</a:t>
            </a:r>
          </a:p>
          <a:p>
            <a:pPr algn="l" defTabSz="587022">
              <a:defRPr sz="3400" b="0">
                <a:solidFill>
                  <a:srgbClr val="0082CC"/>
                </a:solidFill>
                <a:latin typeface="+mn-lt"/>
                <a:ea typeface="+mn-ea"/>
                <a:cs typeface="+mn-cs"/>
                <a:sym typeface="Helvetica Neue Medium"/>
              </a:defRPr>
            </a:pPr>
            <a:endParaRPr/>
          </a:p>
          <a:p>
            <a:pPr marL="477252" indent="-477252" algn="l" defTabSz="587022">
              <a:buSzPct val="100000"/>
              <a:buChar char="•"/>
              <a:defRPr sz="3400" b="0">
                <a:solidFill>
                  <a:srgbClr val="0082CC"/>
                </a:solidFill>
                <a:latin typeface="+mn-lt"/>
                <a:ea typeface="+mn-ea"/>
                <a:cs typeface="+mn-cs"/>
                <a:sym typeface="Helvetica Neue Medium"/>
              </a:defRPr>
            </a:pPr>
            <a:r>
              <a:t>In the second stage “Code Execution”, variables will get assigned with their true values and functions will be executed.</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09" name="Image" descr="Image"/>
          <p:cNvPicPr>
            <a:picLocks noChangeAspect="1"/>
          </p:cNvPicPr>
          <p:nvPr/>
        </p:nvPicPr>
        <p:blipFill>
          <a:blip r:embed="rId2"/>
          <a:stretch>
            <a:fillRect/>
          </a:stretch>
        </p:blipFill>
        <p:spPr>
          <a:xfrm>
            <a:off x="5573723" y="3300245"/>
            <a:ext cx="7102252" cy="3153111"/>
          </a:xfrm>
          <a:prstGeom prst="rect">
            <a:avLst/>
          </a:prstGeom>
          <a:ln w="12700">
            <a:miter lim="400000"/>
          </a:ln>
        </p:spPr>
      </p:pic>
      <p:pic>
        <p:nvPicPr>
          <p:cNvPr id="210" name="PrepBytes_Logo.png" descr="PrepBytes_Logo.png"/>
          <p:cNvPicPr>
            <a:picLocks noChangeAspect="1"/>
          </p:cNvPicPr>
          <p:nvPr/>
        </p:nvPicPr>
        <p:blipFill>
          <a:blip r:embed="rId3"/>
          <a:stretch>
            <a:fillRect/>
          </a:stretch>
        </p:blipFill>
        <p:spPr>
          <a:xfrm>
            <a:off x="10376005" y="330217"/>
            <a:ext cx="2351744" cy="614202"/>
          </a:xfrm>
          <a:prstGeom prst="rect">
            <a:avLst/>
          </a:prstGeom>
          <a:ln w="12700">
            <a:miter lim="400000"/>
          </a:ln>
          <a:effectLst>
            <a:reflection stA="50000" endPos="40000" dir="5400000" sy="-100000" algn="bl" rotWithShape="0"/>
          </a:effectLst>
        </p:spPr>
      </p:pic>
      <p:sp>
        <p:nvSpPr>
          <p:cNvPr id="211" name="alert"/>
          <p:cNvSpPr txBox="1"/>
          <p:nvPr/>
        </p:nvSpPr>
        <p:spPr>
          <a:xfrm>
            <a:off x="3434813" y="1241379"/>
            <a:ext cx="5400581"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JS Code Execution</a:t>
            </a:r>
          </a:p>
        </p:txBody>
      </p:sp>
      <p:sp>
        <p:nvSpPr>
          <p:cNvPr id="212" name="var number = 2;…"/>
          <p:cNvSpPr txBox="1"/>
          <p:nvPr/>
        </p:nvSpPr>
        <p:spPr>
          <a:xfrm>
            <a:off x="685486" y="3751156"/>
            <a:ext cx="4410994" cy="22512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325120">
              <a:lnSpc>
                <a:spcPts val="3800"/>
              </a:lnSpc>
              <a:defRPr sz="2200" b="0">
                <a:solidFill>
                  <a:srgbClr val="000000"/>
                </a:solidFill>
                <a:latin typeface="Courier New"/>
                <a:ea typeface="Courier New"/>
                <a:cs typeface="Courier New"/>
                <a:sym typeface="Courier New"/>
              </a:defRPr>
            </a:pPr>
            <a:r>
              <a:rPr b="1">
                <a:solidFill>
                  <a:srgbClr val="006699"/>
                </a:solidFill>
              </a:rPr>
              <a:t>var</a:t>
            </a:r>
            <a:r>
              <a:rPr sz="2000">
                <a:solidFill>
                  <a:srgbClr val="273239"/>
                </a:solidFill>
              </a:rPr>
              <a:t> </a:t>
            </a:r>
            <a:r>
              <a:t>number = 2;</a:t>
            </a:r>
            <a:endParaRPr sz="2000">
              <a:solidFill>
                <a:srgbClr val="273239"/>
              </a:solidFill>
            </a:endParaRPr>
          </a:p>
          <a:p>
            <a:pPr algn="l" defTabSz="325120">
              <a:lnSpc>
                <a:spcPts val="3800"/>
              </a:lnSpc>
              <a:defRPr sz="2200" b="0">
                <a:solidFill>
                  <a:srgbClr val="000000"/>
                </a:solidFill>
                <a:latin typeface="Courier New"/>
                <a:ea typeface="Courier New"/>
                <a:cs typeface="Courier New"/>
                <a:sym typeface="Courier New"/>
              </a:defRPr>
            </a:pPr>
            <a:r>
              <a:rPr b="1">
                <a:solidFill>
                  <a:srgbClr val="006699"/>
                </a:solidFill>
              </a:rPr>
              <a:t>function</a:t>
            </a:r>
            <a:r>
              <a:rPr sz="2000">
                <a:solidFill>
                  <a:srgbClr val="273239"/>
                </a:solidFill>
              </a:rPr>
              <a:t> </a:t>
            </a:r>
            <a:r>
              <a:t>Square (n) {</a:t>
            </a:r>
            <a:endParaRPr sz="2000">
              <a:solidFill>
                <a:srgbClr val="273239"/>
              </a:solidFill>
            </a:endParaRPr>
          </a:p>
          <a:p>
            <a:pPr algn="l" defTabSz="325120">
              <a:lnSpc>
                <a:spcPts val="3800"/>
              </a:lnSpc>
              <a:defRPr sz="2200" b="0">
                <a:solidFill>
                  <a:srgbClr val="000000"/>
                </a:solidFill>
                <a:latin typeface="Courier New"/>
                <a:ea typeface="Courier New"/>
                <a:cs typeface="Courier New"/>
                <a:sym typeface="Courier New"/>
              </a:defRPr>
            </a:pPr>
            <a:r>
              <a:rPr>
                <a:solidFill>
                  <a:srgbClr val="273239"/>
                </a:solidFill>
              </a:rPr>
              <a:t>    </a:t>
            </a:r>
            <a:r>
              <a:rPr b="1">
                <a:solidFill>
                  <a:srgbClr val="006699"/>
                </a:solidFill>
              </a:rPr>
              <a:t>var</a:t>
            </a:r>
            <a:r>
              <a:rPr sz="2000">
                <a:solidFill>
                  <a:srgbClr val="273239"/>
                </a:solidFill>
              </a:rPr>
              <a:t> </a:t>
            </a:r>
            <a:r>
              <a:t>res = n * n;</a:t>
            </a:r>
            <a:endParaRPr sz="2000">
              <a:solidFill>
                <a:srgbClr val="273239"/>
              </a:solidFill>
            </a:endParaRPr>
          </a:p>
          <a:p>
            <a:pPr algn="l" defTabSz="325120">
              <a:lnSpc>
                <a:spcPts val="3800"/>
              </a:lnSpc>
              <a:defRPr sz="2200">
                <a:solidFill>
                  <a:srgbClr val="006699"/>
                </a:solidFill>
                <a:latin typeface="Courier New"/>
                <a:ea typeface="Courier New"/>
                <a:cs typeface="Courier New"/>
                <a:sym typeface="Courier New"/>
              </a:defRPr>
            </a:pPr>
            <a:r>
              <a:rPr b="0">
                <a:solidFill>
                  <a:srgbClr val="273239"/>
                </a:solidFill>
              </a:rPr>
              <a:t>    </a:t>
            </a:r>
            <a:r>
              <a:t>return</a:t>
            </a:r>
            <a:r>
              <a:rPr sz="2000" b="0">
                <a:solidFill>
                  <a:srgbClr val="273239"/>
                </a:solidFill>
              </a:rPr>
              <a:t> </a:t>
            </a:r>
            <a:r>
              <a:rPr b="0">
                <a:solidFill>
                  <a:srgbClr val="000000"/>
                </a:solidFill>
              </a:rPr>
              <a:t>res;</a:t>
            </a:r>
            <a:endParaRPr sz="2000" b="0">
              <a:solidFill>
                <a:srgbClr val="273239"/>
              </a:solidFill>
            </a:endParaRPr>
          </a:p>
          <a:p>
            <a:pPr algn="l" defTabSz="325120">
              <a:lnSpc>
                <a:spcPts val="3800"/>
              </a:lnSpc>
              <a:defRPr sz="2200" b="0">
                <a:solidFill>
                  <a:srgbClr val="000000"/>
                </a:solidFill>
                <a:latin typeface="Courier New"/>
                <a:ea typeface="Courier New"/>
                <a:cs typeface="Courier New"/>
                <a:sym typeface="Courier New"/>
              </a:defRPr>
            </a:pPr>
            <a:r>
              <a:t>}</a:t>
            </a:r>
            <a:endParaRPr sz="2000">
              <a:solidFill>
                <a:srgbClr val="273239"/>
              </a:solidFill>
            </a:endParaRPr>
          </a:p>
          <a:p>
            <a:pPr algn="l" defTabSz="325120">
              <a:lnSpc>
                <a:spcPts val="3800"/>
              </a:lnSpc>
              <a:defRPr sz="2200" b="0">
                <a:solidFill>
                  <a:srgbClr val="000000"/>
                </a:solidFill>
                <a:latin typeface="Courier New"/>
                <a:ea typeface="Courier New"/>
                <a:cs typeface="Courier New"/>
                <a:sym typeface="Courier New"/>
              </a:defRPr>
            </a:pPr>
            <a:r>
              <a:rPr b="1">
                <a:solidFill>
                  <a:srgbClr val="006699"/>
                </a:solidFill>
              </a:rPr>
              <a:t>var</a:t>
            </a:r>
            <a:r>
              <a:rPr sz="2000">
                <a:solidFill>
                  <a:srgbClr val="273239"/>
                </a:solidFill>
              </a:rPr>
              <a:t> </a:t>
            </a:r>
            <a:r>
              <a:t>newNumber = Square(3);</a:t>
            </a:r>
            <a:endParaRPr sz="2000">
              <a:solidFill>
                <a:srgbClr val="273239"/>
              </a:solidFill>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14" name="PrepBytes_Logo.png" descr="PrepBytes_Logo.png"/>
          <p:cNvPicPr>
            <a:picLocks noChangeAspect="1"/>
          </p:cNvPicPr>
          <p:nvPr/>
        </p:nvPicPr>
        <p:blipFill>
          <a:blip r:embed="rId2"/>
          <a:stretch>
            <a:fillRect/>
          </a:stretch>
        </p:blipFill>
        <p:spPr>
          <a:xfrm>
            <a:off x="10227395" y="303196"/>
            <a:ext cx="2351744" cy="614203"/>
          </a:xfrm>
          <a:prstGeom prst="rect">
            <a:avLst/>
          </a:prstGeom>
          <a:ln w="12700">
            <a:miter lim="400000"/>
          </a:ln>
          <a:effectLst>
            <a:reflection stA="50000" endPos="40000" dir="5400000" sy="-100000" algn="bl" rotWithShape="0"/>
          </a:effectLst>
        </p:spPr>
      </p:pic>
      <p:sp>
        <p:nvSpPr>
          <p:cNvPr id="215" name="Variables"/>
          <p:cNvSpPr txBox="1"/>
          <p:nvPr/>
        </p:nvSpPr>
        <p:spPr>
          <a:xfrm>
            <a:off x="607153" y="900191"/>
            <a:ext cx="2563331"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Variables</a:t>
            </a:r>
          </a:p>
        </p:txBody>
      </p:sp>
      <p:sp>
        <p:nvSpPr>
          <p:cNvPr id="216" name="Text"/>
          <p:cNvSpPr txBox="1"/>
          <p:nvPr/>
        </p:nvSpPr>
        <p:spPr>
          <a:xfrm>
            <a:off x="5019971" y="4677367"/>
            <a:ext cx="151570" cy="409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b="0" u="sng">
                <a:solidFill>
                  <a:srgbClr val="0000FF"/>
                </a:solidFill>
                <a:uFill>
                  <a:solidFill>
                    <a:srgbClr val="0000FF"/>
                  </a:solidFill>
                </a:uFill>
                <a:latin typeface="Gill Sans"/>
                <a:ea typeface="Gill Sans"/>
                <a:cs typeface="Gill Sans"/>
                <a:sym typeface="Gill Sans"/>
                <a:hlinkClick r:id="rId3"/>
              </a:defRPr>
            </a:lvl1pPr>
          </a:lstStyle>
          <a:p>
            <a:r>
              <a:rPr>
                <a:hlinkClick r:id="rId3"/>
              </a:rPr>
              <a:t> </a:t>
            </a:r>
          </a:p>
        </p:txBody>
      </p:sp>
      <p:sp>
        <p:nvSpPr>
          <p:cNvPr id="217" name="80 marks in history…"/>
          <p:cNvSpPr txBox="1"/>
          <p:nvPr/>
        </p:nvSpPr>
        <p:spPr>
          <a:xfrm>
            <a:off x="3046584" y="3511427"/>
            <a:ext cx="4098344" cy="2467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defRPr sz="3200" b="0">
                <a:solidFill>
                  <a:srgbClr val="56C1FF"/>
                </a:solidFill>
                <a:latin typeface="Lucida Grande"/>
                <a:ea typeface="Lucida Grande"/>
                <a:cs typeface="Lucida Grande"/>
                <a:sym typeface="Lucida Grande"/>
              </a:defRPr>
            </a:pPr>
            <a:r>
              <a:t>80 marks in history</a:t>
            </a:r>
          </a:p>
          <a:p>
            <a:pPr algn="l" defTabSz="587022">
              <a:defRPr sz="3200" b="0">
                <a:solidFill>
                  <a:srgbClr val="56C1FF"/>
                </a:solidFill>
                <a:latin typeface="Lucida Grande"/>
                <a:ea typeface="Lucida Grande"/>
                <a:cs typeface="Lucida Grande"/>
                <a:sym typeface="Lucida Grande"/>
              </a:defRPr>
            </a:pPr>
            <a:endParaRPr/>
          </a:p>
          <a:p>
            <a:pPr algn="l" defTabSz="587022">
              <a:defRPr sz="3200" b="0">
                <a:solidFill>
                  <a:srgbClr val="56C1FF"/>
                </a:solidFill>
                <a:latin typeface="Lucida Grande"/>
                <a:ea typeface="Lucida Grande"/>
                <a:cs typeface="Lucida Grande"/>
                <a:sym typeface="Lucida Grande"/>
              </a:defRPr>
            </a:pPr>
            <a:r>
              <a:t>Percentage of marks</a:t>
            </a:r>
          </a:p>
          <a:p>
            <a:pPr algn="l" defTabSz="587022">
              <a:defRPr sz="3200" b="0">
                <a:solidFill>
                  <a:srgbClr val="56C1FF"/>
                </a:solidFill>
                <a:latin typeface="Lucida Grande"/>
                <a:ea typeface="Lucida Grande"/>
                <a:cs typeface="Lucida Grande"/>
                <a:sym typeface="Lucida Grande"/>
              </a:defRPr>
            </a:pPr>
            <a:r>
              <a:t>Grade she got </a:t>
            </a:r>
          </a:p>
          <a:p>
            <a:pPr algn="l" defTabSz="587022">
              <a:defRPr sz="3200" b="0">
                <a:solidFill>
                  <a:srgbClr val="56C1FF"/>
                </a:solidFill>
                <a:latin typeface="Lucida Grande"/>
                <a:ea typeface="Lucida Grande"/>
                <a:cs typeface="Lucida Grande"/>
                <a:sym typeface="Lucida Grande"/>
              </a:defRPr>
            </a:pPr>
            <a:r>
              <a:t>Print the marks</a:t>
            </a:r>
          </a:p>
        </p:txBody>
      </p:sp>
      <p:pic>
        <p:nvPicPr>
          <p:cNvPr id="218" name="girl.png" descr="girl.png"/>
          <p:cNvPicPr>
            <a:picLocks noChangeAspect="1"/>
          </p:cNvPicPr>
          <p:nvPr/>
        </p:nvPicPr>
        <p:blipFill>
          <a:blip r:embed="rId4"/>
          <a:stretch>
            <a:fillRect/>
          </a:stretch>
        </p:blipFill>
        <p:spPr>
          <a:xfrm>
            <a:off x="321741" y="3395104"/>
            <a:ext cx="2351745" cy="2351745"/>
          </a:xfrm>
          <a:prstGeom prst="rect">
            <a:avLst/>
          </a:prstGeom>
          <a:ln w="12700">
            <a:miter lim="400000"/>
          </a:ln>
        </p:spPr>
      </p:pic>
      <p:sp>
        <p:nvSpPr>
          <p:cNvPr id="219" name="(80/100)"/>
          <p:cNvSpPr txBox="1"/>
          <p:nvPr/>
        </p:nvSpPr>
        <p:spPr>
          <a:xfrm>
            <a:off x="7112725" y="4457577"/>
            <a:ext cx="2139865" cy="574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algn="l" defTabSz="587022">
              <a:defRPr sz="3400" b="0">
                <a:solidFill>
                  <a:srgbClr val="56C1FF"/>
                </a:solidFill>
                <a:latin typeface="Courier"/>
                <a:ea typeface="Courier"/>
                <a:cs typeface="Courier"/>
                <a:sym typeface="Courier"/>
              </a:defRPr>
            </a:lvl1pPr>
          </a:lstStyle>
          <a:p>
            <a:r>
              <a:t>(80/100)</a:t>
            </a:r>
          </a:p>
        </p:txBody>
      </p:sp>
      <p:sp>
        <p:nvSpPr>
          <p:cNvPr id="220" name="if(80&gt;75)..Distinction"/>
          <p:cNvSpPr txBox="1"/>
          <p:nvPr/>
        </p:nvSpPr>
        <p:spPr>
          <a:xfrm>
            <a:off x="7121343" y="4980955"/>
            <a:ext cx="5767575" cy="574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algn="l" defTabSz="587022">
              <a:defRPr sz="3400" b="0">
                <a:solidFill>
                  <a:schemeClr val="accent4">
                    <a:hueOff val="468000"/>
                    <a:satOff val="-4761"/>
                    <a:lumOff val="10196"/>
                  </a:schemeClr>
                </a:solidFill>
                <a:latin typeface="Courier"/>
                <a:ea typeface="Courier"/>
                <a:cs typeface="Courier"/>
                <a:sym typeface="Courier"/>
              </a:defRPr>
            </a:lvl1pPr>
          </a:lstStyle>
          <a:p>
            <a:r>
              <a:t>if(80&gt;75)..Distinction</a:t>
            </a:r>
          </a:p>
        </p:txBody>
      </p:sp>
      <p:sp>
        <p:nvSpPr>
          <p:cNvPr id="221" name="console.log(80)"/>
          <p:cNvSpPr txBox="1"/>
          <p:nvPr/>
        </p:nvSpPr>
        <p:spPr>
          <a:xfrm>
            <a:off x="7105601" y="5394198"/>
            <a:ext cx="3953721" cy="574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algn="l" defTabSz="587022">
              <a:defRPr sz="3400" b="0">
                <a:solidFill>
                  <a:schemeClr val="accent4">
                    <a:hueOff val="468000"/>
                    <a:satOff val="-4761"/>
                    <a:lumOff val="10196"/>
                  </a:schemeClr>
                </a:solidFill>
                <a:latin typeface="Courier"/>
                <a:ea typeface="Courier"/>
                <a:cs typeface="Courier"/>
                <a:sym typeface="Courier"/>
              </a:defRPr>
            </a:lvl1pPr>
          </a:lstStyle>
          <a:p>
            <a:r>
              <a:t>console.log(80)</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23" name="PrepBytes_Logo.png" descr="PrepBytes_Logo.png"/>
          <p:cNvPicPr>
            <a:picLocks noChangeAspect="1"/>
          </p:cNvPicPr>
          <p:nvPr/>
        </p:nvPicPr>
        <p:blipFill>
          <a:blip r:embed="rId2"/>
          <a:stretch>
            <a:fillRect/>
          </a:stretch>
        </p:blipFill>
        <p:spPr>
          <a:xfrm>
            <a:off x="10376005" y="411277"/>
            <a:ext cx="2351744" cy="614202"/>
          </a:xfrm>
          <a:prstGeom prst="rect">
            <a:avLst/>
          </a:prstGeom>
          <a:ln w="12700">
            <a:miter lim="400000"/>
          </a:ln>
          <a:effectLst>
            <a:reflection stA="50000" endPos="40000" dir="5400000" sy="-100000" algn="bl" rotWithShape="0"/>
          </a:effectLst>
        </p:spPr>
      </p:pic>
      <p:sp>
        <p:nvSpPr>
          <p:cNvPr id="224" name="Variables"/>
          <p:cNvSpPr txBox="1"/>
          <p:nvPr/>
        </p:nvSpPr>
        <p:spPr>
          <a:xfrm>
            <a:off x="1058584" y="1449362"/>
            <a:ext cx="2563330"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Variables</a:t>
            </a:r>
          </a:p>
        </p:txBody>
      </p:sp>
      <p:sp>
        <p:nvSpPr>
          <p:cNvPr id="225" name="var num = 1…"/>
          <p:cNvSpPr txBox="1"/>
          <p:nvPr/>
        </p:nvSpPr>
        <p:spPr>
          <a:xfrm>
            <a:off x="1661442" y="4199025"/>
            <a:ext cx="5767576" cy="16162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defRPr sz="3400" b="0">
                <a:solidFill>
                  <a:schemeClr val="accent4">
                    <a:hueOff val="468000"/>
                    <a:satOff val="-4761"/>
                    <a:lumOff val="10196"/>
                  </a:schemeClr>
                </a:solidFill>
                <a:latin typeface="Courier"/>
                <a:ea typeface="Courier"/>
                <a:cs typeface="Courier"/>
                <a:sym typeface="Courier"/>
              </a:defRPr>
            </a:pPr>
            <a:r>
              <a:t>var num = 1</a:t>
            </a:r>
          </a:p>
          <a:p>
            <a:pPr algn="l" defTabSz="587022">
              <a:defRPr sz="3400" b="0">
                <a:solidFill>
                  <a:schemeClr val="accent4">
                    <a:hueOff val="468000"/>
                    <a:satOff val="-4761"/>
                    <a:lumOff val="10196"/>
                  </a:schemeClr>
                </a:solidFill>
                <a:latin typeface="Courier"/>
                <a:ea typeface="Courier"/>
                <a:cs typeface="Courier"/>
                <a:sym typeface="Courier"/>
              </a:defRPr>
            </a:pPr>
            <a:r>
              <a:t>var name = “PrepBytes”</a:t>
            </a:r>
          </a:p>
          <a:p>
            <a:pPr algn="l" defTabSz="587022">
              <a:defRPr sz="3400" b="0">
                <a:solidFill>
                  <a:schemeClr val="accent4">
                    <a:hueOff val="468000"/>
                    <a:satOff val="-4761"/>
                    <a:lumOff val="10196"/>
                  </a:schemeClr>
                </a:solidFill>
                <a:latin typeface="Courier"/>
                <a:ea typeface="Courier"/>
                <a:cs typeface="Courier"/>
                <a:sym typeface="Courier"/>
              </a:defRPr>
            </a:pPr>
            <a:r>
              <a:t>var isCapital = true</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27" name="PrepBytes_Logo.png" descr="PrepBytes_Logo.png"/>
          <p:cNvPicPr>
            <a:picLocks noChangeAspect="1"/>
          </p:cNvPicPr>
          <p:nvPr/>
        </p:nvPicPr>
        <p:blipFill>
          <a:blip r:embed="rId2"/>
          <a:stretch>
            <a:fillRect/>
          </a:stretch>
        </p:blipFill>
        <p:spPr>
          <a:xfrm>
            <a:off x="10213885" y="181606"/>
            <a:ext cx="2351744" cy="614203"/>
          </a:xfrm>
          <a:prstGeom prst="rect">
            <a:avLst/>
          </a:prstGeom>
          <a:ln w="12700">
            <a:miter lim="400000"/>
          </a:ln>
          <a:effectLst>
            <a:reflection stA="50000" endPos="40000" dir="5400000" sy="-100000" algn="bl" rotWithShape="0"/>
          </a:effectLst>
        </p:spPr>
      </p:pic>
      <p:sp>
        <p:nvSpPr>
          <p:cNvPr id="228" name="Data types"/>
          <p:cNvSpPr txBox="1"/>
          <p:nvPr/>
        </p:nvSpPr>
        <p:spPr>
          <a:xfrm>
            <a:off x="101499" y="1724333"/>
            <a:ext cx="5487208"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Primitive Data types</a:t>
            </a:r>
          </a:p>
        </p:txBody>
      </p:sp>
      <p:sp>
        <p:nvSpPr>
          <p:cNvPr id="229" name="String…"/>
          <p:cNvSpPr txBox="1"/>
          <p:nvPr/>
        </p:nvSpPr>
        <p:spPr>
          <a:xfrm>
            <a:off x="887616" y="3606000"/>
            <a:ext cx="2676068" cy="4499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ct val="150000"/>
              </a:lnSpc>
              <a:defRPr sz="4200" b="0">
                <a:solidFill>
                  <a:srgbClr val="56C1FF"/>
                </a:solidFill>
                <a:latin typeface="Lucida Grande"/>
                <a:ea typeface="Lucida Grande"/>
                <a:cs typeface="Lucida Grande"/>
                <a:sym typeface="Lucida Grande"/>
              </a:defRPr>
            </a:pPr>
            <a:r>
              <a:t>Strings</a:t>
            </a:r>
          </a:p>
          <a:p>
            <a:pPr algn="l" defTabSz="587022">
              <a:lnSpc>
                <a:spcPct val="150000"/>
              </a:lnSpc>
              <a:defRPr sz="4200" b="0">
                <a:solidFill>
                  <a:srgbClr val="56C1FF"/>
                </a:solidFill>
                <a:latin typeface="Lucida Grande"/>
                <a:ea typeface="Lucida Grande"/>
                <a:cs typeface="Lucida Grande"/>
                <a:sym typeface="Lucida Grande"/>
              </a:defRPr>
            </a:pPr>
            <a:r>
              <a:t>Numbers</a:t>
            </a:r>
            <a:endParaRPr sz="3400">
              <a:latin typeface="Courier"/>
              <a:ea typeface="Courier"/>
              <a:cs typeface="Courier"/>
              <a:sym typeface="Courier"/>
            </a:endParaRPr>
          </a:p>
          <a:p>
            <a:pPr algn="l" defTabSz="587022">
              <a:lnSpc>
                <a:spcPct val="150000"/>
              </a:lnSpc>
              <a:defRPr sz="4200" b="0">
                <a:solidFill>
                  <a:srgbClr val="56C1FF"/>
                </a:solidFill>
                <a:latin typeface="Lucida Grande"/>
                <a:ea typeface="Lucida Grande"/>
                <a:cs typeface="Lucida Grande"/>
                <a:sym typeface="Lucida Grande"/>
              </a:defRPr>
            </a:pPr>
            <a:r>
              <a:t>Boolean</a:t>
            </a:r>
          </a:p>
          <a:p>
            <a:pPr algn="l" defTabSz="587022">
              <a:lnSpc>
                <a:spcPct val="150000"/>
              </a:lnSpc>
              <a:defRPr sz="4200" b="0">
                <a:solidFill>
                  <a:srgbClr val="56C1FF"/>
                </a:solidFill>
                <a:latin typeface="Lucida Grande"/>
                <a:ea typeface="Lucida Grande"/>
                <a:cs typeface="Lucida Grande"/>
                <a:sym typeface="Lucida Grande"/>
              </a:defRPr>
            </a:pPr>
            <a:r>
              <a:t>undefined</a:t>
            </a:r>
            <a:endParaRPr sz="3400">
              <a:latin typeface="Courier"/>
              <a:ea typeface="Courier"/>
              <a:cs typeface="Courier"/>
              <a:sym typeface="Courier"/>
            </a:endParaRPr>
          </a:p>
          <a:p>
            <a:pPr algn="l" defTabSz="587022">
              <a:lnSpc>
                <a:spcPct val="150000"/>
              </a:lnSpc>
              <a:defRPr sz="4200" b="0">
                <a:solidFill>
                  <a:srgbClr val="56C1FF"/>
                </a:solidFill>
                <a:latin typeface="Lucida Grande"/>
                <a:ea typeface="Lucida Grande"/>
                <a:cs typeface="Lucida Grande"/>
                <a:sym typeface="Lucida Grande"/>
              </a:defRPr>
            </a:pPr>
            <a:r>
              <a:t>null</a:t>
            </a:r>
          </a:p>
        </p:txBody>
      </p:sp>
      <p:sp>
        <p:nvSpPr>
          <p:cNvPr id="230" name="Data types"/>
          <p:cNvSpPr txBox="1"/>
          <p:nvPr/>
        </p:nvSpPr>
        <p:spPr>
          <a:xfrm>
            <a:off x="5699828" y="3117705"/>
            <a:ext cx="7147237"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Non - Primitive Data types</a:t>
            </a:r>
          </a:p>
        </p:txBody>
      </p:sp>
      <p:sp>
        <p:nvSpPr>
          <p:cNvPr id="231" name="String…"/>
          <p:cNvSpPr txBox="1"/>
          <p:nvPr/>
        </p:nvSpPr>
        <p:spPr>
          <a:xfrm>
            <a:off x="6007605" y="5340982"/>
            <a:ext cx="2021038" cy="6891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algn="l" defTabSz="587022">
              <a:lnSpc>
                <a:spcPct val="150000"/>
              </a:lnSpc>
              <a:defRPr sz="4200" b="0">
                <a:solidFill>
                  <a:srgbClr val="56C1FF"/>
                </a:solidFill>
                <a:latin typeface="Lucida Grande"/>
                <a:ea typeface="Lucida Grande"/>
                <a:cs typeface="Lucida Grande"/>
                <a:sym typeface="Lucida Grande"/>
              </a:defRPr>
            </a:lvl1pPr>
          </a:lstStyle>
          <a:p>
            <a:r>
              <a:t>Objects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33" name="PrepBytes_Logo.png" descr="PrepBytes_Logo.png"/>
          <p:cNvPicPr>
            <a:picLocks noChangeAspect="1"/>
          </p:cNvPicPr>
          <p:nvPr/>
        </p:nvPicPr>
        <p:blipFill>
          <a:blip r:embed="rId2"/>
          <a:stretch>
            <a:fillRect/>
          </a:stretch>
        </p:blipFill>
        <p:spPr>
          <a:xfrm>
            <a:off x="10132824" y="141076"/>
            <a:ext cx="2351745" cy="614202"/>
          </a:xfrm>
          <a:prstGeom prst="rect">
            <a:avLst/>
          </a:prstGeom>
          <a:ln w="12700">
            <a:miter lim="400000"/>
          </a:ln>
          <a:effectLst>
            <a:reflection stA="50000" endPos="40000" dir="5400000" sy="-100000" algn="bl" rotWithShape="0"/>
          </a:effectLst>
        </p:spPr>
      </p:pic>
      <p:sp>
        <p:nvSpPr>
          <p:cNvPr id="234" name="Variables"/>
          <p:cNvSpPr txBox="1"/>
          <p:nvPr/>
        </p:nvSpPr>
        <p:spPr>
          <a:xfrm>
            <a:off x="620663" y="1359532"/>
            <a:ext cx="2563331"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Variables</a:t>
            </a:r>
          </a:p>
        </p:txBody>
      </p:sp>
      <p:sp>
        <p:nvSpPr>
          <p:cNvPr id="235" name="Text"/>
          <p:cNvSpPr txBox="1"/>
          <p:nvPr/>
        </p:nvSpPr>
        <p:spPr>
          <a:xfrm>
            <a:off x="5019971" y="4677367"/>
            <a:ext cx="151570" cy="409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b="0" u="sng">
                <a:solidFill>
                  <a:srgbClr val="0000FF"/>
                </a:solidFill>
                <a:uFill>
                  <a:solidFill>
                    <a:srgbClr val="0000FF"/>
                  </a:solidFill>
                </a:uFill>
                <a:latin typeface="Gill Sans"/>
                <a:ea typeface="Gill Sans"/>
                <a:cs typeface="Gill Sans"/>
                <a:sym typeface="Gill Sans"/>
                <a:hlinkClick r:id="rId3"/>
              </a:defRPr>
            </a:lvl1pPr>
          </a:lstStyle>
          <a:p>
            <a:r>
              <a:rPr>
                <a:hlinkClick r:id="rId3"/>
              </a:rPr>
              <a:t> </a:t>
            </a:r>
          </a:p>
        </p:txBody>
      </p:sp>
      <p:sp>
        <p:nvSpPr>
          <p:cNvPr id="236" name="var…"/>
          <p:cNvSpPr txBox="1"/>
          <p:nvPr/>
        </p:nvSpPr>
        <p:spPr>
          <a:xfrm>
            <a:off x="1248638" y="3027256"/>
            <a:ext cx="10982806" cy="3699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defRPr sz="3400" b="0">
                <a:solidFill>
                  <a:srgbClr val="56C1FF"/>
                </a:solidFill>
                <a:latin typeface="Courier"/>
                <a:ea typeface="Courier"/>
                <a:cs typeface="Courier"/>
                <a:sym typeface="Courier"/>
              </a:defRPr>
            </a:pPr>
            <a:endParaRPr/>
          </a:p>
          <a:p>
            <a:pPr algn="l" defTabSz="587022">
              <a:defRPr sz="3400" b="0">
                <a:solidFill>
                  <a:srgbClr val="56C1FF"/>
                </a:solidFill>
                <a:latin typeface="Courier"/>
                <a:ea typeface="Courier"/>
                <a:cs typeface="Courier"/>
                <a:sym typeface="Courier"/>
              </a:defRPr>
            </a:pPr>
            <a:r>
              <a:t>Variables can be created in JS using these: </a:t>
            </a:r>
          </a:p>
          <a:p>
            <a:pPr algn="l" defTabSz="587022">
              <a:defRPr sz="3400" b="0">
                <a:solidFill>
                  <a:srgbClr val="56C1FF"/>
                </a:solidFill>
                <a:latin typeface="Courier"/>
                <a:ea typeface="Courier"/>
                <a:cs typeface="Courier"/>
                <a:sym typeface="Courier"/>
              </a:defRPr>
            </a:pPr>
            <a:endParaRPr/>
          </a:p>
          <a:p>
            <a:pPr algn="l" defTabSz="587022">
              <a:defRPr sz="3400" b="0">
                <a:solidFill>
                  <a:schemeClr val="accent4">
                    <a:hueOff val="468000"/>
                    <a:satOff val="-4761"/>
                    <a:lumOff val="10196"/>
                  </a:schemeClr>
                </a:solidFill>
                <a:latin typeface="Courier"/>
                <a:ea typeface="Courier"/>
                <a:cs typeface="Courier"/>
                <a:sym typeface="Courier"/>
              </a:defRPr>
            </a:pPr>
            <a:r>
              <a:t>var </a:t>
            </a:r>
          </a:p>
          <a:p>
            <a:pPr algn="l" defTabSz="587022">
              <a:defRPr sz="3400" b="0">
                <a:solidFill>
                  <a:schemeClr val="accent4">
                    <a:hueOff val="468000"/>
                    <a:satOff val="-4761"/>
                    <a:lumOff val="10196"/>
                  </a:schemeClr>
                </a:solidFill>
                <a:latin typeface="Courier"/>
                <a:ea typeface="Courier"/>
                <a:cs typeface="Courier"/>
                <a:sym typeface="Courier"/>
              </a:defRPr>
            </a:pPr>
            <a:r>
              <a:t>let</a:t>
            </a:r>
          </a:p>
          <a:p>
            <a:pPr algn="l" defTabSz="587022">
              <a:defRPr sz="3400" b="0">
                <a:solidFill>
                  <a:schemeClr val="accent4">
                    <a:hueOff val="468000"/>
                    <a:satOff val="-4761"/>
                    <a:lumOff val="10196"/>
                  </a:schemeClr>
                </a:solidFill>
                <a:latin typeface="Courier"/>
                <a:ea typeface="Courier"/>
                <a:cs typeface="Courier"/>
                <a:sym typeface="Courier"/>
              </a:defRPr>
            </a:pPr>
            <a:r>
              <a:t>const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41" name="PrepBytes_Logo.png" descr="PrepBytes_Logo.png"/>
          <p:cNvPicPr>
            <a:picLocks noChangeAspect="1"/>
          </p:cNvPicPr>
          <p:nvPr/>
        </p:nvPicPr>
        <p:blipFill>
          <a:blip r:embed="rId2"/>
          <a:stretch>
            <a:fillRect/>
          </a:stretch>
        </p:blipFill>
        <p:spPr>
          <a:xfrm>
            <a:off x="10511106" y="127566"/>
            <a:ext cx="2351744" cy="614202"/>
          </a:xfrm>
          <a:prstGeom prst="rect">
            <a:avLst/>
          </a:prstGeom>
          <a:ln w="12700">
            <a:miter lim="400000"/>
          </a:ln>
          <a:effectLst>
            <a:reflection stA="50000" endPos="40000" dir="5400000" sy="-100000" algn="bl" rotWithShape="0"/>
          </a:effectLst>
        </p:spPr>
      </p:pic>
      <p:sp>
        <p:nvSpPr>
          <p:cNvPr id="142" name="Text"/>
          <p:cNvSpPr txBox="1"/>
          <p:nvPr/>
        </p:nvSpPr>
        <p:spPr>
          <a:xfrm>
            <a:off x="6219867" y="8054769"/>
            <a:ext cx="165685" cy="460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sz="2800" b="0" u="sng">
                <a:solidFill>
                  <a:srgbClr val="0000FF"/>
                </a:solidFill>
                <a:uFill>
                  <a:solidFill>
                    <a:srgbClr val="0000FF"/>
                  </a:solidFill>
                </a:uFill>
                <a:latin typeface="Gill Sans"/>
                <a:ea typeface="Gill Sans"/>
                <a:cs typeface="Gill Sans"/>
                <a:sym typeface="Gill Sans"/>
                <a:hlinkClick r:id="rId3"/>
              </a:defRPr>
            </a:lvl1pPr>
          </a:lstStyle>
          <a:p>
            <a:r>
              <a:rPr>
                <a:hlinkClick r:id="rId3"/>
              </a:rPr>
              <a:t> </a:t>
            </a:r>
          </a:p>
        </p:txBody>
      </p:sp>
      <p:sp>
        <p:nvSpPr>
          <p:cNvPr id="143" name="alert"/>
          <p:cNvSpPr txBox="1"/>
          <p:nvPr/>
        </p:nvSpPr>
        <p:spPr>
          <a:xfrm>
            <a:off x="780992" y="150166"/>
            <a:ext cx="6968485"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Why JS was developed ?</a:t>
            </a:r>
          </a:p>
        </p:txBody>
      </p:sp>
      <p:sp>
        <p:nvSpPr>
          <p:cNvPr id="144" name="Execution Context…"/>
          <p:cNvSpPr txBox="1"/>
          <p:nvPr/>
        </p:nvSpPr>
        <p:spPr>
          <a:xfrm>
            <a:off x="913832" y="1897371"/>
            <a:ext cx="11177136" cy="86527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marL="472281" indent="-472281" algn="l" defTabSz="587022">
              <a:lnSpc>
                <a:spcPct val="120000"/>
              </a:lnSpc>
              <a:buSzPct val="145000"/>
              <a:buChar char="•"/>
              <a:defRPr sz="3400" b="0">
                <a:solidFill>
                  <a:srgbClr val="0082CC"/>
                </a:solidFill>
                <a:latin typeface="+mn-lt"/>
                <a:ea typeface="+mn-ea"/>
                <a:cs typeface="+mn-cs"/>
                <a:sym typeface="Helvetica Neue Medium"/>
              </a:defRPr>
            </a:pPr>
            <a:r>
              <a:t>Earlier there was only HTML and CSS were there to build applications, these applications were static.</a:t>
            </a:r>
          </a:p>
          <a:p>
            <a:pPr marL="472281" indent="-472281" algn="l" defTabSz="587022">
              <a:lnSpc>
                <a:spcPct val="120000"/>
              </a:lnSpc>
              <a:buSzPct val="145000"/>
              <a:buChar char="•"/>
              <a:defRPr sz="3400" b="0">
                <a:solidFill>
                  <a:srgbClr val="0082CC"/>
                </a:solidFill>
                <a:latin typeface="+mn-lt"/>
                <a:ea typeface="+mn-ea"/>
                <a:cs typeface="+mn-cs"/>
                <a:sym typeface="Helvetica Neue Medium"/>
              </a:defRPr>
            </a:pPr>
            <a:r>
              <a:t>Static applications are the ones in which you can not take in any user’s input and make some changes in styling or structure of application, so we needed to make the applications dynamic.</a:t>
            </a:r>
          </a:p>
          <a:p>
            <a:pPr marL="472281" indent="-472281" algn="l" defTabSz="587022">
              <a:lnSpc>
                <a:spcPct val="120000"/>
              </a:lnSpc>
              <a:buSzPct val="145000"/>
              <a:buChar char="•"/>
              <a:defRPr sz="3400" b="0">
                <a:solidFill>
                  <a:srgbClr val="0082CC"/>
                </a:solidFill>
                <a:latin typeface="+mn-lt"/>
                <a:ea typeface="+mn-ea"/>
                <a:cs typeface="+mn-cs"/>
                <a:sym typeface="Helvetica Neue Medium"/>
              </a:defRPr>
            </a:pPr>
            <a:r>
              <a:t>Dynamic applications are the ones in which you can take user’s data and save his information. And capturing data is the most important part of the application development.</a:t>
            </a:r>
          </a:p>
          <a:p>
            <a:pPr algn="l" defTabSz="587022">
              <a:lnSpc>
                <a:spcPct val="120000"/>
              </a:lnSpc>
              <a:defRPr sz="3400" b="0">
                <a:solidFill>
                  <a:srgbClr val="0082CC"/>
                </a:solidFill>
                <a:latin typeface="+mn-lt"/>
                <a:ea typeface="+mn-ea"/>
                <a:cs typeface="+mn-cs"/>
                <a:sym typeface="Helvetica Neue Medium"/>
              </a:defRPr>
            </a:pPr>
            <a:endParaRPr/>
          </a:p>
          <a:p>
            <a:pPr algn="l" defTabSz="587022">
              <a:lnSpc>
                <a:spcPct val="120000"/>
              </a:lnSpc>
              <a:defRPr sz="3400" b="0">
                <a:solidFill>
                  <a:srgbClr val="0082CC"/>
                </a:solidFill>
                <a:latin typeface="+mn-lt"/>
                <a:ea typeface="+mn-ea"/>
                <a:cs typeface="+mn-cs"/>
                <a:sym typeface="Helvetica Neue Medium"/>
              </a:defRPr>
            </a:pPr>
            <a:endParaRPr/>
          </a:p>
          <a:p>
            <a:pPr algn="l" defTabSz="587022">
              <a:lnSpc>
                <a:spcPct val="120000"/>
              </a:lnSpc>
              <a:defRPr sz="3400" b="0">
                <a:solidFill>
                  <a:srgbClr val="0082CC"/>
                </a:solidFill>
                <a:latin typeface="+mn-lt"/>
                <a:ea typeface="+mn-ea"/>
                <a:cs typeface="+mn-cs"/>
                <a:sym typeface="Helvetica Neue Medium"/>
              </a:defRPr>
            </a:pPr>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38" name="PrepBytes_Logo.png" descr="PrepBytes_Logo.png"/>
          <p:cNvPicPr>
            <a:picLocks noChangeAspect="1"/>
          </p:cNvPicPr>
          <p:nvPr/>
        </p:nvPicPr>
        <p:blipFill>
          <a:blip r:embed="rId2"/>
          <a:stretch>
            <a:fillRect/>
          </a:stretch>
        </p:blipFill>
        <p:spPr>
          <a:xfrm>
            <a:off x="10484086" y="114056"/>
            <a:ext cx="2351744" cy="614202"/>
          </a:xfrm>
          <a:prstGeom prst="rect">
            <a:avLst/>
          </a:prstGeom>
          <a:ln w="12700">
            <a:miter lim="400000"/>
          </a:ln>
          <a:effectLst>
            <a:reflection stA="50000" endPos="40000" dir="5400000" sy="-100000" algn="bl" rotWithShape="0"/>
          </a:effectLst>
        </p:spPr>
      </p:pic>
      <p:sp>
        <p:nvSpPr>
          <p:cNvPr id="239" name="var vs let vs const"/>
          <p:cNvSpPr txBox="1"/>
          <p:nvPr/>
        </p:nvSpPr>
        <p:spPr>
          <a:xfrm>
            <a:off x="561172" y="888983"/>
            <a:ext cx="4911243"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var vs let vs const</a:t>
            </a:r>
          </a:p>
        </p:txBody>
      </p:sp>
      <p:sp>
        <p:nvSpPr>
          <p:cNvPr id="240" name="Text"/>
          <p:cNvSpPr txBox="1"/>
          <p:nvPr/>
        </p:nvSpPr>
        <p:spPr>
          <a:xfrm>
            <a:off x="5019971" y="4677367"/>
            <a:ext cx="151570" cy="409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b="0" u="sng">
                <a:solidFill>
                  <a:srgbClr val="0000FF"/>
                </a:solidFill>
                <a:uFill>
                  <a:solidFill>
                    <a:srgbClr val="0000FF"/>
                  </a:solidFill>
                </a:uFill>
                <a:latin typeface="Gill Sans"/>
                <a:ea typeface="Gill Sans"/>
                <a:cs typeface="Gill Sans"/>
                <a:sym typeface="Gill Sans"/>
                <a:hlinkClick r:id="rId3"/>
              </a:defRPr>
            </a:lvl1pPr>
          </a:lstStyle>
          <a:p>
            <a:r>
              <a:rPr>
                <a:hlinkClick r:id="rId3"/>
              </a:rPr>
              <a:t> </a:t>
            </a:r>
          </a:p>
        </p:txBody>
      </p:sp>
      <p:sp>
        <p:nvSpPr>
          <p:cNvPr id="241" name="Text"/>
          <p:cNvSpPr txBox="1"/>
          <p:nvPr/>
        </p:nvSpPr>
        <p:spPr>
          <a:xfrm>
            <a:off x="4806328" y="7365476"/>
            <a:ext cx="151571" cy="409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b="0" u="sng">
                <a:solidFill>
                  <a:srgbClr val="0000FF"/>
                </a:solidFill>
                <a:uFill>
                  <a:solidFill>
                    <a:srgbClr val="0000FF"/>
                  </a:solidFill>
                </a:uFill>
                <a:latin typeface="Gill Sans"/>
                <a:ea typeface="Gill Sans"/>
                <a:cs typeface="Gill Sans"/>
                <a:sym typeface="Gill Sans"/>
                <a:hlinkClick r:id="rId3"/>
              </a:defRPr>
            </a:lvl1pPr>
          </a:lstStyle>
          <a:p>
            <a:r>
              <a:rPr>
                <a:hlinkClick r:id="rId3"/>
              </a:rPr>
              <a:t> </a:t>
            </a:r>
          </a:p>
        </p:txBody>
      </p:sp>
      <p:sp>
        <p:nvSpPr>
          <p:cNvPr id="242" name="var declarations are globally scoped or function scoped while let and const are block scoped.…"/>
          <p:cNvSpPr txBox="1"/>
          <p:nvPr/>
        </p:nvSpPr>
        <p:spPr>
          <a:xfrm>
            <a:off x="227464" y="2507920"/>
            <a:ext cx="12246717" cy="5134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marL="608732" indent="-469033" algn="l" defTabSz="587022">
              <a:spcBef>
                <a:spcPts val="3200"/>
              </a:spcBef>
              <a:buClr>
                <a:srgbClr val="0A0A23"/>
              </a:buClr>
              <a:buSzPct val="125000"/>
              <a:buFont typeface="Helvetica"/>
              <a:buChar char="•"/>
              <a:defRPr sz="2600" b="0">
                <a:solidFill>
                  <a:srgbClr val="56C1FF"/>
                </a:solidFill>
                <a:latin typeface="Lucida Grande"/>
                <a:ea typeface="Lucida Grande"/>
                <a:cs typeface="Lucida Grande"/>
                <a:sym typeface="Lucida Grande"/>
              </a:defRPr>
            </a:pPr>
            <a:r>
              <a:t>var declarations are globally scoped or function scoped while let and const are block scoped.</a:t>
            </a:r>
          </a:p>
          <a:p>
            <a:pPr marL="608732" indent="-469033" algn="l" defTabSz="587022">
              <a:spcBef>
                <a:spcPts val="3200"/>
              </a:spcBef>
              <a:buClr>
                <a:srgbClr val="0A0A23"/>
              </a:buClr>
              <a:buSzPct val="125000"/>
              <a:buFont typeface="Helvetica"/>
              <a:buChar char="•"/>
              <a:defRPr sz="2600" b="0">
                <a:solidFill>
                  <a:srgbClr val="56C1FF"/>
                </a:solidFill>
                <a:latin typeface="Lucida Grande"/>
                <a:ea typeface="Lucida Grande"/>
                <a:cs typeface="Lucida Grande"/>
                <a:sym typeface="Lucida Grande"/>
              </a:defRPr>
            </a:pPr>
            <a:r>
              <a:t>var variables can be updated and re-declared within its scope </a:t>
            </a:r>
          </a:p>
          <a:p>
            <a:pPr marL="608732" indent="-469033" algn="l" defTabSz="587022">
              <a:spcBef>
                <a:spcPts val="3200"/>
              </a:spcBef>
              <a:buClr>
                <a:srgbClr val="0A0A23"/>
              </a:buClr>
              <a:buSzPct val="125000"/>
              <a:buFont typeface="Helvetica"/>
              <a:buChar char="•"/>
              <a:defRPr sz="2600" b="0">
                <a:solidFill>
                  <a:srgbClr val="56C1FF"/>
                </a:solidFill>
                <a:latin typeface="Lucida Grande"/>
                <a:ea typeface="Lucida Grande"/>
                <a:cs typeface="Lucida Grande"/>
                <a:sym typeface="Lucida Grande"/>
              </a:defRPr>
            </a:pPr>
            <a:r>
              <a:t>let variables can be updated but not re-declared</a:t>
            </a:r>
          </a:p>
          <a:p>
            <a:pPr marL="608732" indent="-469033" algn="l" defTabSz="587022">
              <a:spcBef>
                <a:spcPts val="3200"/>
              </a:spcBef>
              <a:buClr>
                <a:srgbClr val="0A0A23"/>
              </a:buClr>
              <a:buSzPct val="125000"/>
              <a:buFont typeface="Helvetica"/>
              <a:buChar char="•"/>
              <a:defRPr sz="2600" b="0">
                <a:solidFill>
                  <a:srgbClr val="56C1FF"/>
                </a:solidFill>
                <a:latin typeface="Lucida Grande"/>
                <a:ea typeface="Lucida Grande"/>
                <a:cs typeface="Lucida Grande"/>
                <a:sym typeface="Lucida Grande"/>
              </a:defRPr>
            </a:pPr>
            <a:r>
              <a:t>const variables can neither be updated nor re-declared.</a:t>
            </a:r>
          </a:p>
          <a:p>
            <a:pPr marL="608732" indent="-469033" algn="l" defTabSz="587022">
              <a:spcBef>
                <a:spcPts val="3200"/>
              </a:spcBef>
              <a:buClr>
                <a:srgbClr val="0A0A23"/>
              </a:buClr>
              <a:buSzPct val="125000"/>
              <a:buFont typeface="Helvetica"/>
              <a:buChar char="•"/>
              <a:defRPr sz="2600" b="0">
                <a:solidFill>
                  <a:srgbClr val="56C1FF"/>
                </a:solidFill>
                <a:latin typeface="Lucida Grande"/>
                <a:ea typeface="Lucida Grande"/>
                <a:cs typeface="Lucida Grande"/>
                <a:sym typeface="Lucida Grande"/>
              </a:defRPr>
            </a:pPr>
            <a:r>
              <a:t>Vars are hoisted</a:t>
            </a:r>
          </a:p>
          <a:p>
            <a:pPr marL="608732" indent="-469033" algn="l" defTabSz="587022">
              <a:spcBef>
                <a:spcPts val="3200"/>
              </a:spcBef>
              <a:buClr>
                <a:srgbClr val="0A0A23"/>
              </a:buClr>
              <a:buSzPct val="125000"/>
              <a:buFont typeface="Helvetica"/>
              <a:buChar char="•"/>
              <a:defRPr sz="2600" b="0">
                <a:solidFill>
                  <a:srgbClr val="56C1FF"/>
                </a:solidFill>
                <a:latin typeface="Lucida Grande"/>
                <a:ea typeface="Lucida Grande"/>
                <a:cs typeface="Lucida Grande"/>
                <a:sym typeface="Lucida Grande"/>
              </a:defRPr>
            </a:pPr>
            <a:r>
              <a:t>While var and let can be declared without being initialized, const must be initialized during declaration</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44" name="PrepBytes_Logo.png" descr="PrepBytes_Logo.png"/>
          <p:cNvPicPr>
            <a:picLocks noChangeAspect="1"/>
          </p:cNvPicPr>
          <p:nvPr/>
        </p:nvPicPr>
        <p:blipFill>
          <a:blip r:embed="rId2"/>
          <a:stretch>
            <a:fillRect/>
          </a:stretch>
        </p:blipFill>
        <p:spPr>
          <a:xfrm>
            <a:off x="10240905" y="141076"/>
            <a:ext cx="2351744" cy="614202"/>
          </a:xfrm>
          <a:prstGeom prst="rect">
            <a:avLst/>
          </a:prstGeom>
          <a:ln w="12700">
            <a:miter lim="400000"/>
          </a:ln>
          <a:effectLst>
            <a:reflection stA="50000" endPos="40000" dir="5400000" sy="-100000" algn="bl" rotWithShape="0"/>
          </a:effectLst>
        </p:spPr>
      </p:pic>
      <p:sp>
        <p:nvSpPr>
          <p:cNvPr id="245" name="Variable scope"/>
          <p:cNvSpPr txBox="1"/>
          <p:nvPr/>
        </p:nvSpPr>
        <p:spPr>
          <a:xfrm>
            <a:off x="646270" y="1260741"/>
            <a:ext cx="5817011"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Scoping of a Variable</a:t>
            </a:r>
          </a:p>
        </p:txBody>
      </p:sp>
      <p:sp>
        <p:nvSpPr>
          <p:cNvPr id="246" name="Global Variables…"/>
          <p:cNvSpPr txBox="1"/>
          <p:nvPr/>
        </p:nvSpPr>
        <p:spPr>
          <a:xfrm>
            <a:off x="922560" y="3480555"/>
            <a:ext cx="11467573" cy="4626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defRPr sz="3400" b="0">
                <a:solidFill>
                  <a:srgbClr val="56C1FF"/>
                </a:solidFill>
                <a:latin typeface="Lucida Grande"/>
                <a:ea typeface="Lucida Grande"/>
                <a:cs typeface="Lucida Grande"/>
                <a:sym typeface="Lucida Grande"/>
              </a:defRPr>
            </a:pPr>
            <a:r>
              <a:t>Global Scope = Variables declared in global scope will be accessible at every point in the file, even inside a function.</a:t>
            </a:r>
          </a:p>
          <a:p>
            <a:pPr algn="l" defTabSz="587022">
              <a:defRPr sz="3400" b="0">
                <a:solidFill>
                  <a:srgbClr val="56C1FF"/>
                </a:solidFill>
                <a:latin typeface="Lucida Grande"/>
                <a:ea typeface="Lucida Grande"/>
                <a:cs typeface="Lucida Grande"/>
                <a:sym typeface="Lucida Grande"/>
              </a:defRPr>
            </a:pPr>
            <a:endParaRPr/>
          </a:p>
          <a:p>
            <a:pPr algn="l" defTabSz="587022">
              <a:defRPr sz="3400" b="0">
                <a:solidFill>
                  <a:srgbClr val="56C1FF"/>
                </a:solidFill>
                <a:latin typeface="Lucida Grande"/>
                <a:ea typeface="Lucida Grande"/>
                <a:cs typeface="Lucida Grande"/>
                <a:sym typeface="Lucida Grande"/>
              </a:defRPr>
            </a:pPr>
            <a:r>
              <a:t>Block Scope= Variables declared in a specific block like loops, if-else, or functions, these variables will not be accessible outside the blocks. It will be only accessible in the block where they have been declared.</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48" name="PrepBytes_Logo.png" descr="PrepBytes_Logo.png"/>
          <p:cNvPicPr>
            <a:picLocks noChangeAspect="1"/>
          </p:cNvPicPr>
          <p:nvPr/>
        </p:nvPicPr>
        <p:blipFill>
          <a:blip r:embed="rId2"/>
          <a:stretch>
            <a:fillRect/>
          </a:stretch>
        </p:blipFill>
        <p:spPr>
          <a:xfrm>
            <a:off x="10416536" y="100546"/>
            <a:ext cx="2351744" cy="614202"/>
          </a:xfrm>
          <a:prstGeom prst="rect">
            <a:avLst/>
          </a:prstGeom>
          <a:ln w="12700">
            <a:miter lim="400000"/>
          </a:ln>
          <a:effectLst>
            <a:reflection stA="50000" endPos="40000" dir="5400000" sy="-100000" algn="bl" rotWithShape="0"/>
          </a:effectLst>
        </p:spPr>
      </p:pic>
      <p:sp>
        <p:nvSpPr>
          <p:cNvPr id="249" name="Hoisting"/>
          <p:cNvSpPr txBox="1"/>
          <p:nvPr/>
        </p:nvSpPr>
        <p:spPr>
          <a:xfrm>
            <a:off x="3122717" y="384687"/>
            <a:ext cx="5346739" cy="13654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6800" b="0">
                <a:latin typeface="Helvetica"/>
                <a:ea typeface="Helvetica"/>
                <a:cs typeface="Helvetica"/>
                <a:sym typeface="Helvetica"/>
              </a:defRPr>
            </a:lvl1pPr>
          </a:lstStyle>
          <a:p>
            <a:r>
              <a:t>Hoisting in JS</a:t>
            </a:r>
          </a:p>
        </p:txBody>
      </p:sp>
      <p:sp>
        <p:nvSpPr>
          <p:cNvPr id="250" name="Variable names can consist only of letters (a-z),(A-Z) numbers (0-9),…"/>
          <p:cNvSpPr txBox="1"/>
          <p:nvPr/>
        </p:nvSpPr>
        <p:spPr>
          <a:xfrm>
            <a:off x="358999" y="2121251"/>
            <a:ext cx="12286802" cy="6240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marL="361949" indent="-222249" algn="l" defTabSz="325120">
              <a:lnSpc>
                <a:spcPts val="5400"/>
              </a:lnSpc>
              <a:buClr>
                <a:srgbClr val="333333"/>
              </a:buClr>
              <a:buSzPct val="125000"/>
              <a:buFont typeface="Helvetica"/>
              <a:buChar char="•"/>
              <a:defRPr sz="2500" b="0">
                <a:solidFill>
                  <a:srgbClr val="00B0F0"/>
                </a:solidFill>
                <a:latin typeface="Lucida Grande"/>
                <a:ea typeface="Lucida Grande"/>
                <a:cs typeface="Lucida Grande"/>
                <a:sym typeface="Lucida Grande"/>
              </a:defRPr>
            </a:pPr>
            <a:r>
              <a:t>In JS each and every variable declared using either var, let or const gets some memory space. </a:t>
            </a:r>
          </a:p>
          <a:p>
            <a:pPr marL="361949" indent="-222249" algn="l" defTabSz="325120">
              <a:lnSpc>
                <a:spcPts val="5400"/>
              </a:lnSpc>
              <a:buClr>
                <a:srgbClr val="333333"/>
              </a:buClr>
              <a:buSzPct val="125000"/>
              <a:buFont typeface="Helvetica"/>
              <a:buChar char="•"/>
              <a:defRPr sz="2500" b="0">
                <a:solidFill>
                  <a:srgbClr val="00B0F0"/>
                </a:solidFill>
                <a:latin typeface="Lucida Grande"/>
                <a:ea typeface="Lucida Grande"/>
                <a:cs typeface="Lucida Grande"/>
                <a:sym typeface="Lucida Grande"/>
              </a:defRPr>
            </a:pPr>
            <a:r>
              <a:t>If variable is declared using var then it will get memory space in global scope. So if you will try to access the variable in this case before initialising it then it will return “undefined”.</a:t>
            </a:r>
          </a:p>
          <a:p>
            <a:pPr marL="361949" indent="-222249" algn="l" defTabSz="325120">
              <a:lnSpc>
                <a:spcPts val="5400"/>
              </a:lnSpc>
              <a:buClr>
                <a:srgbClr val="333333"/>
              </a:buClr>
              <a:buSzPct val="125000"/>
              <a:buFont typeface="Helvetica"/>
              <a:buChar char="•"/>
              <a:defRPr sz="2500" b="0">
                <a:solidFill>
                  <a:srgbClr val="00B0F0"/>
                </a:solidFill>
                <a:latin typeface="Lucida Grande"/>
                <a:ea typeface="Lucida Grande"/>
                <a:cs typeface="Lucida Grande"/>
                <a:sym typeface="Lucida Grande"/>
              </a:defRPr>
            </a:pPr>
            <a:r>
              <a:t>If variable is declared using either let or const then it will get memory space in separate scope not in global scope. So if you will try to access the variable in this case before initialising it then it will return Reference error saying you cannot access the variable before initialization.</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52" name="PrepBytes_Logo.png" descr="PrepBytes_Logo.png"/>
          <p:cNvPicPr>
            <a:picLocks noChangeAspect="1"/>
          </p:cNvPicPr>
          <p:nvPr/>
        </p:nvPicPr>
        <p:blipFill>
          <a:blip r:embed="rId2"/>
          <a:stretch>
            <a:fillRect/>
          </a:stretch>
        </p:blipFill>
        <p:spPr>
          <a:xfrm>
            <a:off x="10416536" y="100546"/>
            <a:ext cx="2351744" cy="614202"/>
          </a:xfrm>
          <a:prstGeom prst="rect">
            <a:avLst/>
          </a:prstGeom>
          <a:ln w="12700">
            <a:miter lim="400000"/>
          </a:ln>
          <a:effectLst>
            <a:reflection stA="50000" endPos="40000" dir="5400000" sy="-100000" algn="bl" rotWithShape="0"/>
          </a:effectLst>
        </p:spPr>
      </p:pic>
      <p:sp>
        <p:nvSpPr>
          <p:cNvPr id="253" name="Hoisting"/>
          <p:cNvSpPr txBox="1"/>
          <p:nvPr/>
        </p:nvSpPr>
        <p:spPr>
          <a:xfrm>
            <a:off x="640094" y="857539"/>
            <a:ext cx="10339005" cy="13654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6800" b="0">
                <a:latin typeface="Helvetica"/>
                <a:ea typeface="Helvetica"/>
                <a:cs typeface="Helvetica"/>
                <a:sym typeface="Helvetica"/>
              </a:defRPr>
            </a:lvl1pPr>
          </a:lstStyle>
          <a:p>
            <a:r>
              <a:t>Conclusion : Hoisting in JS</a:t>
            </a:r>
          </a:p>
        </p:txBody>
      </p:sp>
      <p:sp>
        <p:nvSpPr>
          <p:cNvPr id="254" name="Variable names can consist only of letters (a-z),(A-Z) numbers (0-9),…"/>
          <p:cNvSpPr txBox="1"/>
          <p:nvPr/>
        </p:nvSpPr>
        <p:spPr>
          <a:xfrm>
            <a:off x="237408" y="3147271"/>
            <a:ext cx="12286803" cy="3459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marL="361949" indent="-222249" algn="l" defTabSz="325120">
              <a:lnSpc>
                <a:spcPts val="5400"/>
              </a:lnSpc>
              <a:buClr>
                <a:srgbClr val="333333"/>
              </a:buClr>
              <a:buSzPct val="125000"/>
              <a:buFont typeface="Helvetica"/>
              <a:buChar char="•"/>
              <a:defRPr sz="2500" b="0">
                <a:solidFill>
                  <a:srgbClr val="00B0F0"/>
                </a:solidFill>
                <a:latin typeface="Lucida Grande"/>
                <a:ea typeface="Lucida Grande"/>
                <a:cs typeface="Lucida Grande"/>
                <a:sym typeface="Lucida Grande"/>
              </a:defRPr>
            </a:pPr>
            <a:r>
              <a:t>It is a concept which says that you should always declare and initialise all the variables is JS before using them. </a:t>
            </a:r>
          </a:p>
          <a:p>
            <a:pPr marL="361949" indent="-222249" algn="l" defTabSz="325120">
              <a:lnSpc>
                <a:spcPts val="5400"/>
              </a:lnSpc>
              <a:buClr>
                <a:srgbClr val="333333"/>
              </a:buClr>
              <a:buSzPct val="125000"/>
              <a:buFont typeface="Helvetica"/>
              <a:buChar char="•"/>
              <a:defRPr sz="2500" b="0">
                <a:solidFill>
                  <a:srgbClr val="00B0F0"/>
                </a:solidFill>
                <a:latin typeface="Lucida Grande"/>
                <a:ea typeface="Lucida Grande"/>
                <a:cs typeface="Lucida Grande"/>
                <a:sym typeface="Lucida Grande"/>
              </a:defRPr>
            </a:pPr>
            <a:r>
              <a:t>If we will not initiate the variables (means giving or assigning the value to a variable) before using it , then it will throw errors. So to avoid such errors we should follow the concept of Hoisting in JS</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56" name="PrepBytes_Logo.png" descr="PrepBytes_Logo.png"/>
          <p:cNvPicPr>
            <a:picLocks noChangeAspect="1"/>
          </p:cNvPicPr>
          <p:nvPr/>
        </p:nvPicPr>
        <p:blipFill>
          <a:blip r:embed="rId2"/>
          <a:stretch>
            <a:fillRect/>
          </a:stretch>
        </p:blipFill>
        <p:spPr>
          <a:xfrm>
            <a:off x="10203001" y="663301"/>
            <a:ext cx="2351744" cy="614202"/>
          </a:xfrm>
          <a:prstGeom prst="rect">
            <a:avLst/>
          </a:prstGeom>
          <a:ln w="12700">
            <a:miter lim="400000"/>
          </a:ln>
          <a:effectLst>
            <a:reflection stA="50000" endPos="40000" dir="5400000" sy="-100000" algn="bl" rotWithShape="0"/>
          </a:effectLst>
        </p:spPr>
      </p:pic>
      <p:sp>
        <p:nvSpPr>
          <p:cNvPr id="257" name="Variables naming convention"/>
          <p:cNvSpPr txBox="1"/>
          <p:nvPr/>
        </p:nvSpPr>
        <p:spPr>
          <a:xfrm>
            <a:off x="491277" y="718218"/>
            <a:ext cx="7850003"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Variables naming convention</a:t>
            </a:r>
          </a:p>
        </p:txBody>
      </p:sp>
      <p:sp>
        <p:nvSpPr>
          <p:cNvPr id="258" name="Text"/>
          <p:cNvSpPr txBox="1"/>
          <p:nvPr/>
        </p:nvSpPr>
        <p:spPr>
          <a:xfrm>
            <a:off x="5019971" y="4677367"/>
            <a:ext cx="151570" cy="409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b="0" u="sng">
                <a:solidFill>
                  <a:srgbClr val="0000FF"/>
                </a:solidFill>
                <a:uFill>
                  <a:solidFill>
                    <a:srgbClr val="0000FF"/>
                  </a:solidFill>
                </a:uFill>
                <a:latin typeface="Gill Sans"/>
                <a:ea typeface="Gill Sans"/>
                <a:cs typeface="Gill Sans"/>
                <a:sym typeface="Gill Sans"/>
                <a:hlinkClick r:id="rId3"/>
              </a:defRPr>
            </a:lvl1pPr>
          </a:lstStyle>
          <a:p>
            <a:r>
              <a:rPr>
                <a:hlinkClick r:id="rId3"/>
              </a:rPr>
              <a:t> </a:t>
            </a:r>
          </a:p>
        </p:txBody>
      </p:sp>
      <p:sp>
        <p:nvSpPr>
          <p:cNvPr id="259" name="Variable names can consist only of letters (a-z),(A-Z) numbers (0-9),…"/>
          <p:cNvSpPr txBox="1"/>
          <p:nvPr/>
        </p:nvSpPr>
        <p:spPr>
          <a:xfrm>
            <a:off x="358999" y="2354412"/>
            <a:ext cx="12286802" cy="62433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marL="361949" indent="-222249" algn="l" defTabSz="325120">
              <a:lnSpc>
                <a:spcPts val="5400"/>
              </a:lnSpc>
              <a:buClr>
                <a:srgbClr val="333333"/>
              </a:buClr>
              <a:buSzPct val="125000"/>
              <a:buFont typeface="Helvetica"/>
              <a:buChar char="•"/>
              <a:defRPr sz="2600" b="0">
                <a:solidFill>
                  <a:srgbClr val="00B0F0"/>
                </a:solidFill>
                <a:latin typeface="Lucida Grande"/>
                <a:ea typeface="Lucida Grande"/>
                <a:cs typeface="Lucida Grande"/>
                <a:sym typeface="Lucida Grande"/>
              </a:defRPr>
            </a:pPr>
            <a:r>
              <a:rPr dirty="0"/>
              <a:t>Variable names can consist only of letters (a-z),(A-Z) numbers (0-9), </a:t>
            </a:r>
            <a:endParaRPr dirty="0">
              <a:solidFill>
                <a:srgbClr val="56C1FF"/>
              </a:solidFill>
            </a:endParaRPr>
          </a:p>
          <a:p>
            <a:pPr algn="l" defTabSz="325120">
              <a:lnSpc>
                <a:spcPts val="5400"/>
              </a:lnSpc>
              <a:defRPr sz="2600" b="0">
                <a:solidFill>
                  <a:srgbClr val="00B0F0"/>
                </a:solidFill>
                <a:latin typeface="Lucida Grande"/>
                <a:ea typeface="Lucida Grande"/>
                <a:cs typeface="Lucida Grande"/>
                <a:sym typeface="Lucida Grande"/>
              </a:defRPr>
            </a:pPr>
            <a:r>
              <a:rPr dirty="0"/>
              <a:t>   dollar sign symbols ($), and underscores (_)</a:t>
            </a:r>
          </a:p>
          <a:p>
            <a:pPr marL="361949" indent="-222249" algn="l" defTabSz="325120">
              <a:lnSpc>
                <a:spcPts val="5400"/>
              </a:lnSpc>
              <a:buClr>
                <a:srgbClr val="333333"/>
              </a:buClr>
              <a:buSzPct val="125000"/>
              <a:buFont typeface="Helvetica"/>
              <a:buChar char="•"/>
              <a:defRPr sz="2600" b="0">
                <a:solidFill>
                  <a:srgbClr val="00B0F0"/>
                </a:solidFill>
                <a:latin typeface="Lucida Grande"/>
                <a:ea typeface="Lucida Grande"/>
                <a:cs typeface="Lucida Grande"/>
                <a:sym typeface="Lucida Grande"/>
              </a:defRPr>
            </a:pPr>
            <a:r>
              <a:rPr dirty="0"/>
              <a:t>Variable names cannot contain any whitespace characters (tabs or spaces)</a:t>
            </a:r>
          </a:p>
          <a:p>
            <a:pPr marL="361949" indent="-222249" algn="l" defTabSz="325120">
              <a:lnSpc>
                <a:spcPts val="5400"/>
              </a:lnSpc>
              <a:buClr>
                <a:srgbClr val="333333"/>
              </a:buClr>
              <a:buSzPct val="125000"/>
              <a:buFont typeface="Helvetica"/>
              <a:buChar char="•"/>
              <a:defRPr sz="2600" b="0">
                <a:solidFill>
                  <a:srgbClr val="00B0F0"/>
                </a:solidFill>
                <a:latin typeface="Lucida Grande"/>
                <a:ea typeface="Lucida Grande"/>
                <a:cs typeface="Lucida Grande"/>
                <a:sym typeface="Lucida Grande"/>
              </a:defRPr>
            </a:pPr>
            <a:r>
              <a:rPr dirty="0"/>
              <a:t>A JavaScript identifier must start with a letter, underscore ( _ ), or dollar         sign ( $ )</a:t>
            </a:r>
          </a:p>
          <a:p>
            <a:pPr marL="361949" indent="-222249" algn="l" defTabSz="325120">
              <a:lnSpc>
                <a:spcPts val="5400"/>
              </a:lnSpc>
              <a:buClr>
                <a:srgbClr val="333333"/>
              </a:buClr>
              <a:buSzPct val="125000"/>
              <a:buFont typeface="Helvetica"/>
              <a:buChar char="•"/>
              <a:defRPr sz="2600" b="0">
                <a:solidFill>
                  <a:srgbClr val="00B0F0"/>
                </a:solidFill>
                <a:latin typeface="Lucida Grande"/>
                <a:ea typeface="Lucida Grande"/>
                <a:cs typeface="Lucida Grande"/>
                <a:sym typeface="Lucida Grande"/>
              </a:defRPr>
            </a:pPr>
            <a:r>
              <a:rPr dirty="0"/>
              <a:t>There are several </a:t>
            </a:r>
            <a:r>
              <a:rPr u="sng" dirty="0">
                <a:solidFill>
                  <a:srgbClr val="0000FF"/>
                </a:solidFill>
                <a:uFill>
                  <a:solidFill>
                    <a:srgbClr val="0000FF"/>
                  </a:solidFill>
                </a:uFill>
                <a:hlinkClick r:id="rId4"/>
              </a:rPr>
              <a:t>reserved keywords</a:t>
            </a:r>
            <a:r>
              <a:rPr dirty="0"/>
              <a:t> which cannot be used as the </a:t>
            </a:r>
            <a:endParaRPr dirty="0">
              <a:solidFill>
                <a:srgbClr val="56C1FF"/>
              </a:solidFill>
            </a:endParaRPr>
          </a:p>
          <a:p>
            <a:pPr algn="l" defTabSz="325120">
              <a:lnSpc>
                <a:spcPts val="5400"/>
              </a:lnSpc>
              <a:defRPr sz="2600" b="0">
                <a:solidFill>
                  <a:srgbClr val="00B0F0"/>
                </a:solidFill>
                <a:latin typeface="Lucida Grande"/>
                <a:ea typeface="Lucida Grande"/>
                <a:cs typeface="Lucida Grande"/>
                <a:sym typeface="Lucida Grande"/>
              </a:defRPr>
            </a:pPr>
            <a:r>
              <a:rPr dirty="0"/>
              <a:t>   name of a variable</a:t>
            </a:r>
          </a:p>
          <a:p>
            <a:pPr algn="l" defTabSz="325120">
              <a:lnSpc>
                <a:spcPts val="5400"/>
              </a:lnSpc>
              <a:defRPr sz="2600" b="0">
                <a:solidFill>
                  <a:srgbClr val="00B0F0"/>
                </a:solidFill>
                <a:latin typeface="Lucida Grande"/>
                <a:ea typeface="Lucida Grande"/>
                <a:cs typeface="Lucida Grande"/>
                <a:sym typeface="Lucida Grande"/>
              </a:defRPr>
            </a:pPr>
            <a:r>
              <a:rPr dirty="0"/>
              <a:t>   Variable names are case sensitive</a:t>
            </a:r>
            <a:br>
              <a:rPr dirty="0"/>
            </a:br>
            <a:endParaRPr dirty="0"/>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61" name="PrepBytes_Logo.png" descr="PrepBytes_Logo.png"/>
          <p:cNvPicPr>
            <a:picLocks noChangeAspect="1"/>
          </p:cNvPicPr>
          <p:nvPr/>
        </p:nvPicPr>
        <p:blipFill>
          <a:blip r:embed="rId2"/>
          <a:stretch>
            <a:fillRect/>
          </a:stretch>
        </p:blipFill>
        <p:spPr>
          <a:xfrm>
            <a:off x="10497596" y="154586"/>
            <a:ext cx="2351744" cy="614202"/>
          </a:xfrm>
          <a:prstGeom prst="rect">
            <a:avLst/>
          </a:prstGeom>
          <a:ln w="12700">
            <a:miter lim="400000"/>
          </a:ln>
          <a:effectLst>
            <a:reflection stA="50000" endPos="40000" dir="5400000" sy="-100000" algn="bl" rotWithShape="0"/>
          </a:effectLst>
        </p:spPr>
      </p:pic>
      <p:pic>
        <p:nvPicPr>
          <p:cNvPr id="262" name="Picture 1" descr="Picture 1"/>
          <p:cNvPicPr>
            <a:picLocks noChangeAspect="1"/>
          </p:cNvPicPr>
          <p:nvPr/>
        </p:nvPicPr>
        <p:blipFill>
          <a:blip r:embed="rId3"/>
          <a:stretch>
            <a:fillRect/>
          </a:stretch>
        </p:blipFill>
        <p:spPr>
          <a:xfrm>
            <a:off x="2369340" y="4032240"/>
            <a:ext cx="6863421" cy="4490881"/>
          </a:xfrm>
          <a:prstGeom prst="rect">
            <a:avLst/>
          </a:prstGeom>
          <a:ln w="12700">
            <a:miter lim="400000"/>
          </a:ln>
        </p:spPr>
      </p:pic>
      <p:sp>
        <p:nvSpPr>
          <p:cNvPr id="263" name="Variables naming convention"/>
          <p:cNvSpPr txBox="1"/>
          <p:nvPr/>
        </p:nvSpPr>
        <p:spPr>
          <a:xfrm>
            <a:off x="479700" y="451372"/>
            <a:ext cx="8661174" cy="2668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3800" b="0">
                <a:latin typeface="Helvetica"/>
                <a:ea typeface="Helvetica"/>
                <a:cs typeface="Helvetica"/>
                <a:sym typeface="Helvetica"/>
              </a:defRPr>
            </a:lvl1pPr>
          </a:lstStyle>
          <a:p>
            <a:r>
              <a:t>Reserved keywords as of ECMAScript2015 - ES6</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65" name="PrepBytes_Logo.png" descr="PrepBytes_Logo.png"/>
          <p:cNvPicPr>
            <a:picLocks noChangeAspect="1"/>
          </p:cNvPicPr>
          <p:nvPr/>
        </p:nvPicPr>
        <p:blipFill>
          <a:blip r:embed="rId2"/>
          <a:stretch>
            <a:fillRect/>
          </a:stretch>
        </p:blipFill>
        <p:spPr>
          <a:xfrm>
            <a:off x="10497596" y="411277"/>
            <a:ext cx="2351744" cy="614202"/>
          </a:xfrm>
          <a:prstGeom prst="rect">
            <a:avLst/>
          </a:prstGeom>
          <a:ln w="12700">
            <a:miter lim="400000"/>
          </a:ln>
          <a:effectLst>
            <a:reflection stA="50000" endPos="40000" dir="5400000" sy="-100000" algn="bl" rotWithShape="0"/>
          </a:effectLst>
        </p:spPr>
      </p:pic>
      <p:sp>
        <p:nvSpPr>
          <p:cNvPr id="266" name="Variables naming convention"/>
          <p:cNvSpPr txBox="1"/>
          <p:nvPr/>
        </p:nvSpPr>
        <p:spPr>
          <a:xfrm>
            <a:off x="479700" y="1146767"/>
            <a:ext cx="8376508" cy="12778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3800" b="0">
                <a:latin typeface="Helvetica"/>
                <a:ea typeface="Helvetica"/>
                <a:cs typeface="Helvetica"/>
                <a:sym typeface="Helvetica"/>
              </a:defRPr>
            </a:lvl1pPr>
          </a:lstStyle>
          <a:p>
            <a:r>
              <a:t>Keywords reserved only in strict mode</a:t>
            </a:r>
          </a:p>
        </p:txBody>
      </p:sp>
      <p:pic>
        <p:nvPicPr>
          <p:cNvPr id="267" name="Picture 2" descr="Picture 2"/>
          <p:cNvPicPr>
            <a:picLocks noChangeAspect="1"/>
          </p:cNvPicPr>
          <p:nvPr/>
        </p:nvPicPr>
        <p:blipFill>
          <a:blip r:embed="rId3"/>
          <a:stretch>
            <a:fillRect/>
          </a:stretch>
        </p:blipFill>
        <p:spPr>
          <a:xfrm>
            <a:off x="941919" y="3075083"/>
            <a:ext cx="5998596" cy="1246623"/>
          </a:xfrm>
          <a:prstGeom prst="rect">
            <a:avLst/>
          </a:prstGeom>
          <a:ln w="12700">
            <a:miter lim="400000"/>
          </a:ln>
        </p:spPr>
      </p:pic>
      <p:pic>
        <p:nvPicPr>
          <p:cNvPr id="268" name="Picture 3" descr="Picture 3"/>
          <p:cNvPicPr>
            <a:picLocks noChangeAspect="1"/>
          </p:cNvPicPr>
          <p:nvPr/>
        </p:nvPicPr>
        <p:blipFill>
          <a:blip r:embed="rId4"/>
          <a:stretch>
            <a:fillRect/>
          </a:stretch>
        </p:blipFill>
        <p:spPr>
          <a:xfrm>
            <a:off x="1017597" y="5564952"/>
            <a:ext cx="1945998" cy="946703"/>
          </a:xfrm>
          <a:prstGeom prst="rect">
            <a:avLst/>
          </a:prstGeom>
          <a:ln w="12700">
            <a:miter lim="400000"/>
          </a:ln>
        </p:spPr>
      </p:pic>
      <p:sp>
        <p:nvSpPr>
          <p:cNvPr id="269" name="Variables naming convention"/>
          <p:cNvSpPr txBox="1"/>
          <p:nvPr/>
        </p:nvSpPr>
        <p:spPr>
          <a:xfrm>
            <a:off x="-2033377" y="6205323"/>
            <a:ext cx="11268387" cy="12778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3800" b="0">
                <a:latin typeface="Helvetica"/>
                <a:ea typeface="Helvetica"/>
                <a:cs typeface="Helvetica"/>
                <a:sym typeface="Helvetica"/>
              </a:defRPr>
            </a:lvl1pPr>
          </a:lstStyle>
          <a:p>
            <a:r>
              <a:t>Keywords reserved for future</a:t>
            </a:r>
          </a:p>
        </p:txBody>
      </p:sp>
      <p:sp>
        <p:nvSpPr>
          <p:cNvPr id="270" name="Variables naming convention"/>
          <p:cNvSpPr txBox="1"/>
          <p:nvPr/>
        </p:nvSpPr>
        <p:spPr>
          <a:xfrm>
            <a:off x="374399" y="3957169"/>
            <a:ext cx="12487355" cy="12778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3800" b="0">
                <a:latin typeface="Helvetica"/>
                <a:ea typeface="Helvetica"/>
                <a:cs typeface="Helvetica"/>
                <a:sym typeface="Helvetica"/>
              </a:defRPr>
            </a:lvl1pPr>
          </a:lstStyle>
          <a:p>
            <a:r>
              <a:t>Keywords reserved only if it is not used in current module</a:t>
            </a:r>
          </a:p>
        </p:txBody>
      </p:sp>
      <p:pic>
        <p:nvPicPr>
          <p:cNvPr id="271" name="Picture 4" descr="Picture 4"/>
          <p:cNvPicPr>
            <a:picLocks noChangeAspect="1"/>
          </p:cNvPicPr>
          <p:nvPr/>
        </p:nvPicPr>
        <p:blipFill>
          <a:blip r:embed="rId5"/>
          <a:stretch>
            <a:fillRect/>
          </a:stretch>
        </p:blipFill>
        <p:spPr>
          <a:xfrm>
            <a:off x="1296423" y="7754901"/>
            <a:ext cx="1595869" cy="767634"/>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73" name="PrepBytes_Logo.png" descr="PrepBytes_Logo.png"/>
          <p:cNvPicPr>
            <a:picLocks noChangeAspect="1"/>
          </p:cNvPicPr>
          <p:nvPr/>
        </p:nvPicPr>
        <p:blipFill>
          <a:blip r:embed="rId2"/>
          <a:stretch>
            <a:fillRect/>
          </a:stretch>
        </p:blipFill>
        <p:spPr>
          <a:xfrm>
            <a:off x="10321965" y="343727"/>
            <a:ext cx="2351744" cy="614202"/>
          </a:xfrm>
          <a:prstGeom prst="rect">
            <a:avLst/>
          </a:prstGeom>
          <a:ln w="12700">
            <a:miter lim="400000"/>
          </a:ln>
          <a:effectLst>
            <a:reflection stA="50000" endPos="40000" dir="5400000" sy="-100000" algn="bl" rotWithShape="0"/>
          </a:effectLst>
        </p:spPr>
      </p:pic>
      <p:sp>
        <p:nvSpPr>
          <p:cNvPr id="274" name="Data types"/>
          <p:cNvSpPr txBox="1"/>
          <p:nvPr/>
        </p:nvSpPr>
        <p:spPr>
          <a:xfrm>
            <a:off x="1192456" y="1585796"/>
            <a:ext cx="3997737"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Type Coercion</a:t>
            </a:r>
          </a:p>
        </p:txBody>
      </p:sp>
      <p:sp>
        <p:nvSpPr>
          <p:cNvPr id="275" name="String…"/>
          <p:cNvSpPr txBox="1"/>
          <p:nvPr/>
        </p:nvSpPr>
        <p:spPr>
          <a:xfrm>
            <a:off x="840903" y="4464779"/>
            <a:ext cx="11322994" cy="13241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ct val="150000"/>
              </a:lnSpc>
              <a:defRPr sz="3400" b="0">
                <a:solidFill>
                  <a:srgbClr val="56C1FF"/>
                </a:solidFill>
                <a:latin typeface="Lucida Grande"/>
                <a:ea typeface="Lucida Grande"/>
                <a:cs typeface="Lucida Grande"/>
                <a:sym typeface="Lucida Grande"/>
              </a:defRPr>
            </a:pPr>
            <a:r>
              <a:t>Type coercion is the automatic or implicit conversion </a:t>
            </a:r>
            <a:endParaRPr>
              <a:latin typeface="Courier"/>
              <a:ea typeface="Courier"/>
              <a:cs typeface="Courier"/>
              <a:sym typeface="Courier"/>
            </a:endParaRPr>
          </a:p>
          <a:p>
            <a:pPr algn="l" defTabSz="587022">
              <a:lnSpc>
                <a:spcPct val="150000"/>
              </a:lnSpc>
              <a:defRPr sz="3400" b="0">
                <a:solidFill>
                  <a:srgbClr val="56C1FF"/>
                </a:solidFill>
                <a:latin typeface="Lucida Grande"/>
                <a:ea typeface="Lucida Grande"/>
                <a:cs typeface="Lucida Grande"/>
                <a:sym typeface="Lucida Grande"/>
              </a:defRPr>
            </a:pPr>
            <a:r>
              <a:t>of values from one data type to another</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77" name="PrepBytes_Logo.png" descr="PrepBytes_Logo.png"/>
          <p:cNvPicPr>
            <a:picLocks noChangeAspect="1"/>
          </p:cNvPicPr>
          <p:nvPr/>
        </p:nvPicPr>
        <p:blipFill>
          <a:blip r:embed="rId2"/>
          <a:stretch>
            <a:fillRect/>
          </a:stretch>
        </p:blipFill>
        <p:spPr>
          <a:xfrm>
            <a:off x="10200375" y="235647"/>
            <a:ext cx="2351744" cy="614202"/>
          </a:xfrm>
          <a:prstGeom prst="rect">
            <a:avLst/>
          </a:prstGeom>
          <a:ln w="12700">
            <a:miter lim="400000"/>
          </a:ln>
          <a:effectLst>
            <a:reflection stA="50000" endPos="40000" dir="5400000" sy="-100000" algn="bl" rotWithShape="0"/>
          </a:effectLst>
        </p:spPr>
      </p:pic>
      <p:sp>
        <p:nvSpPr>
          <p:cNvPr id="278" name="Operators"/>
          <p:cNvSpPr txBox="1"/>
          <p:nvPr/>
        </p:nvSpPr>
        <p:spPr>
          <a:xfrm>
            <a:off x="1212094" y="1576587"/>
            <a:ext cx="2777345"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Operators</a:t>
            </a:r>
          </a:p>
        </p:txBody>
      </p:sp>
      <p:sp>
        <p:nvSpPr>
          <p:cNvPr id="279" name="Arithmetic Operators…"/>
          <p:cNvSpPr txBox="1"/>
          <p:nvPr/>
        </p:nvSpPr>
        <p:spPr>
          <a:xfrm>
            <a:off x="1546261" y="3480688"/>
            <a:ext cx="7139399" cy="35318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r>
              <a:rPr dirty="0"/>
              <a:t>Arithmetic Operators</a:t>
            </a:r>
          </a:p>
          <a:p>
            <a:pPr algn="l" defTabSz="587022">
              <a:lnSpc>
                <a:spcPts val="3900"/>
              </a:lnSpc>
              <a:defRPr sz="3200" b="0">
                <a:solidFill>
                  <a:srgbClr val="56C1FF"/>
                </a:solidFill>
                <a:latin typeface="Courier"/>
                <a:ea typeface="Courier"/>
                <a:cs typeface="Courier"/>
                <a:sym typeface="Courier"/>
              </a:defRPr>
            </a:pPr>
            <a:r>
              <a:rPr dirty="0"/>
              <a:t>Comparison Operators</a:t>
            </a:r>
          </a:p>
          <a:p>
            <a:pPr algn="l" defTabSz="587022">
              <a:lnSpc>
                <a:spcPts val="3900"/>
              </a:lnSpc>
              <a:defRPr sz="3200" b="0">
                <a:solidFill>
                  <a:srgbClr val="56C1FF"/>
                </a:solidFill>
                <a:latin typeface="Courier"/>
                <a:ea typeface="Courier"/>
                <a:cs typeface="Courier"/>
                <a:sym typeface="Courier"/>
              </a:defRPr>
            </a:pPr>
            <a:r>
              <a:rPr dirty="0"/>
              <a:t>Bitwise Operators</a:t>
            </a:r>
          </a:p>
          <a:p>
            <a:pPr algn="l" defTabSz="587022">
              <a:lnSpc>
                <a:spcPts val="3900"/>
              </a:lnSpc>
              <a:defRPr sz="3200" b="0">
                <a:solidFill>
                  <a:srgbClr val="56C1FF"/>
                </a:solidFill>
                <a:latin typeface="Courier"/>
                <a:ea typeface="Courier"/>
                <a:cs typeface="Courier"/>
                <a:sym typeface="Courier"/>
              </a:defRPr>
            </a:pPr>
            <a:r>
              <a:rPr dirty="0" err="1"/>
              <a:t>Increment,Decrement</a:t>
            </a:r>
            <a:r>
              <a:rPr dirty="0"/>
              <a:t> Operators</a:t>
            </a:r>
          </a:p>
          <a:p>
            <a:pPr algn="l" defTabSz="587022">
              <a:lnSpc>
                <a:spcPts val="3900"/>
              </a:lnSpc>
              <a:defRPr sz="3200" b="0">
                <a:solidFill>
                  <a:srgbClr val="56C1FF"/>
                </a:solidFill>
                <a:latin typeface="Courier"/>
                <a:ea typeface="Courier"/>
                <a:cs typeface="Courier"/>
                <a:sym typeface="Courier"/>
              </a:defRPr>
            </a:pPr>
            <a:r>
              <a:rPr dirty="0"/>
              <a:t>Logical Operators</a:t>
            </a:r>
          </a:p>
          <a:p>
            <a:pPr algn="l" defTabSz="587022">
              <a:lnSpc>
                <a:spcPts val="3900"/>
              </a:lnSpc>
              <a:defRPr sz="3200" b="0">
                <a:solidFill>
                  <a:srgbClr val="56C1FF"/>
                </a:solidFill>
                <a:latin typeface="Courier"/>
                <a:ea typeface="Courier"/>
                <a:cs typeface="Courier"/>
                <a:sym typeface="Courier"/>
              </a:defRPr>
            </a:pPr>
            <a:r>
              <a:rPr dirty="0"/>
              <a:t>Ternary Operators</a:t>
            </a:r>
          </a:p>
          <a:p>
            <a:pPr algn="l" defTabSz="587022">
              <a:lnSpc>
                <a:spcPts val="3900"/>
              </a:lnSpc>
              <a:defRPr sz="3200" b="0">
                <a:solidFill>
                  <a:srgbClr val="56C1FF"/>
                </a:solidFill>
                <a:latin typeface="Courier"/>
                <a:ea typeface="Courier"/>
                <a:cs typeface="Courier"/>
                <a:sym typeface="Courier"/>
              </a:defRPr>
            </a:pPr>
            <a:r>
              <a:rPr dirty="0"/>
              <a:t>Comma Operator</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F6928823-A730-4243-86BB-7D2E1B8664CD}"/>
                  </a:ext>
                </a:extLst>
              </p14:cNvPr>
              <p14:cNvContentPartPr/>
              <p14:nvPr/>
            </p14:nvContentPartPr>
            <p14:xfrm>
              <a:off x="6167756" y="3327294"/>
              <a:ext cx="826920" cy="848880"/>
            </p14:xfrm>
          </p:contentPart>
        </mc:Choice>
        <mc:Fallback xmlns="">
          <p:pic>
            <p:nvPicPr>
              <p:cNvPr id="2" name="Ink 1">
                <a:extLst>
                  <a:ext uri="{FF2B5EF4-FFF2-40B4-BE49-F238E27FC236}">
                    <a16:creationId xmlns:a16="http://schemas.microsoft.com/office/drawing/2014/main" id="{F6928823-A730-4243-86BB-7D2E1B8664CD}"/>
                  </a:ext>
                </a:extLst>
              </p:cNvPr>
              <p:cNvPicPr/>
              <p:nvPr/>
            </p:nvPicPr>
            <p:blipFill>
              <a:blip r:embed="rId4"/>
              <a:stretch>
                <a:fillRect/>
              </a:stretch>
            </p:blipFill>
            <p:spPr>
              <a:xfrm>
                <a:off x="6159116" y="3318654"/>
                <a:ext cx="844560" cy="866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7A25DC3E-1E27-4F59-8F69-2FD68DD69133}"/>
                  </a:ext>
                </a:extLst>
              </p14:cNvPr>
              <p14:cNvContentPartPr/>
              <p14:nvPr/>
            </p14:nvContentPartPr>
            <p14:xfrm>
              <a:off x="6169343" y="3252054"/>
              <a:ext cx="1119600" cy="924120"/>
            </p14:xfrm>
          </p:contentPart>
        </mc:Choice>
        <mc:Fallback>
          <p:pic>
            <p:nvPicPr>
              <p:cNvPr id="3" name="Ink 2">
                <a:extLst>
                  <a:ext uri="{FF2B5EF4-FFF2-40B4-BE49-F238E27FC236}">
                    <a16:creationId xmlns:a16="http://schemas.microsoft.com/office/drawing/2014/main" id="{7A25DC3E-1E27-4F59-8F69-2FD68DD69133}"/>
                  </a:ext>
                </a:extLst>
              </p:cNvPr>
              <p:cNvPicPr/>
              <p:nvPr/>
            </p:nvPicPr>
            <p:blipFill>
              <a:blip r:embed="rId6"/>
              <a:stretch>
                <a:fillRect/>
              </a:stretch>
            </p:blipFill>
            <p:spPr>
              <a:xfrm>
                <a:off x="6160343" y="3243054"/>
                <a:ext cx="1137240" cy="941760"/>
              </a:xfrm>
              <a:prstGeom prst="rect">
                <a:avLst/>
              </a:prstGeom>
            </p:spPr>
          </p:pic>
        </mc:Fallback>
      </mc:AlternateContent>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81" name="PrepBytes_Logo.png" descr="PrepBytes_Logo.png"/>
          <p:cNvPicPr>
            <a:picLocks noChangeAspect="1"/>
          </p:cNvPicPr>
          <p:nvPr/>
        </p:nvPicPr>
        <p:blipFill>
          <a:blip r:embed="rId2"/>
          <a:stretch>
            <a:fillRect/>
          </a:stretch>
        </p:blipFill>
        <p:spPr>
          <a:xfrm>
            <a:off x="10308455" y="492338"/>
            <a:ext cx="2351744" cy="614202"/>
          </a:xfrm>
          <a:prstGeom prst="rect">
            <a:avLst/>
          </a:prstGeom>
          <a:ln w="12700">
            <a:miter lim="400000"/>
          </a:ln>
          <a:effectLst>
            <a:reflection stA="50000" endPos="40000" dir="5400000" sy="-100000" algn="bl" rotWithShape="0"/>
          </a:effectLst>
        </p:spPr>
      </p:pic>
      <p:sp>
        <p:nvSpPr>
          <p:cNvPr id="282" name="Arithmetic Operators"/>
          <p:cNvSpPr txBox="1"/>
          <p:nvPr/>
        </p:nvSpPr>
        <p:spPr>
          <a:xfrm>
            <a:off x="619594" y="2047778"/>
            <a:ext cx="5656575"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Arithmetic Operators</a:t>
            </a:r>
          </a:p>
        </p:txBody>
      </p:sp>
      <p:sp>
        <p:nvSpPr>
          <p:cNvPr id="283" name="%, ++, - - ,- , +,/, **"/>
          <p:cNvSpPr txBox="1"/>
          <p:nvPr/>
        </p:nvSpPr>
        <p:spPr>
          <a:xfrm>
            <a:off x="979150" y="4996546"/>
            <a:ext cx="3399884" cy="5515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lvl="1" indent="162560" algn="l" defTabSz="587022">
              <a:lnSpc>
                <a:spcPts val="3900"/>
              </a:lnSpc>
              <a:defRPr sz="3200" b="0">
                <a:solidFill>
                  <a:srgbClr val="56C1FF"/>
                </a:solidFill>
                <a:latin typeface="Courier"/>
                <a:ea typeface="Courier"/>
                <a:cs typeface="Courier"/>
                <a:sym typeface="Courier"/>
              </a:defRPr>
            </a:pPr>
            <a:r>
              <a:t>%,- , +,/, *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46" name="PrepBytes_Logo.png" descr="PrepBytes_Logo.png"/>
          <p:cNvPicPr>
            <a:picLocks noChangeAspect="1"/>
          </p:cNvPicPr>
          <p:nvPr/>
        </p:nvPicPr>
        <p:blipFill>
          <a:blip r:embed="rId2"/>
          <a:stretch>
            <a:fillRect/>
          </a:stretch>
        </p:blipFill>
        <p:spPr>
          <a:xfrm>
            <a:off x="10092294" y="343727"/>
            <a:ext cx="2351745" cy="614202"/>
          </a:xfrm>
          <a:prstGeom prst="rect">
            <a:avLst/>
          </a:prstGeom>
          <a:ln w="12700">
            <a:miter lim="400000"/>
          </a:ln>
          <a:effectLst>
            <a:reflection stA="50000" endPos="40000" dir="5400000" sy="-100000" algn="bl" rotWithShape="0"/>
          </a:effectLst>
        </p:spPr>
      </p:pic>
      <p:sp>
        <p:nvSpPr>
          <p:cNvPr id="147" name="Javascript is a scripting language"/>
          <p:cNvSpPr txBox="1"/>
          <p:nvPr/>
        </p:nvSpPr>
        <p:spPr>
          <a:xfrm>
            <a:off x="1433545" y="1536308"/>
            <a:ext cx="10137710" cy="69121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marL="416718" indent="-416718" algn="l" defTabSz="587022">
              <a:buSzPct val="145000"/>
              <a:buChar char="•"/>
              <a:defRPr sz="3000" b="0">
                <a:solidFill>
                  <a:schemeClr val="accent1">
                    <a:lumOff val="13529"/>
                  </a:schemeClr>
                </a:solidFill>
                <a:latin typeface="Helvetica"/>
                <a:ea typeface="Helvetica"/>
                <a:cs typeface="Helvetica"/>
                <a:sym typeface="Helvetica"/>
              </a:defRPr>
            </a:pPr>
            <a:r>
              <a:rPr dirty="0"/>
              <a:t>In 1990s, at the time of internet when Microsoft Internet Explorer and Netscape’s Navigator were getting released.</a:t>
            </a:r>
          </a:p>
          <a:p>
            <a:pPr marL="416718" indent="-416718" algn="l" defTabSz="587022">
              <a:buSzPct val="145000"/>
              <a:buChar char="•"/>
              <a:defRPr sz="3000" b="0">
                <a:solidFill>
                  <a:schemeClr val="accent1">
                    <a:lumOff val="13529"/>
                  </a:schemeClr>
                </a:solidFill>
                <a:latin typeface="Helvetica"/>
                <a:ea typeface="Helvetica"/>
                <a:cs typeface="Helvetica"/>
                <a:sym typeface="Helvetica"/>
              </a:defRPr>
            </a:pPr>
            <a:r>
              <a:rPr dirty="0"/>
              <a:t>One of the Netscape’s developer named Brandan </a:t>
            </a:r>
            <a:r>
              <a:rPr dirty="0" err="1"/>
              <a:t>Eich</a:t>
            </a:r>
            <a:r>
              <a:rPr dirty="0"/>
              <a:t> developed JS in 10 days.</a:t>
            </a:r>
          </a:p>
          <a:p>
            <a:pPr marL="416718" indent="-416718" algn="l" defTabSz="587022">
              <a:buSzPct val="145000"/>
              <a:buChar char="•"/>
              <a:defRPr sz="3000" b="0">
                <a:solidFill>
                  <a:schemeClr val="accent1">
                    <a:lumOff val="13529"/>
                  </a:schemeClr>
                </a:solidFill>
                <a:latin typeface="Helvetica"/>
                <a:ea typeface="Helvetica"/>
                <a:cs typeface="Helvetica"/>
                <a:sym typeface="Helvetica"/>
              </a:defRPr>
            </a:pPr>
            <a:r>
              <a:rPr dirty="0"/>
              <a:t>JS used to known as Mocha , then it used to get called as </a:t>
            </a:r>
            <a:r>
              <a:rPr dirty="0" err="1"/>
              <a:t>Livescript</a:t>
            </a:r>
            <a:r>
              <a:rPr dirty="0"/>
              <a:t> and then finally </a:t>
            </a:r>
            <a:r>
              <a:rPr dirty="0" err="1"/>
              <a:t>Javascript</a:t>
            </a:r>
            <a:r>
              <a:rPr dirty="0"/>
              <a:t>.</a:t>
            </a:r>
          </a:p>
          <a:p>
            <a:pPr marL="416718" indent="-416718" algn="l" defTabSz="587022">
              <a:buSzPct val="145000"/>
              <a:buChar char="•"/>
              <a:defRPr sz="3000" b="0">
                <a:solidFill>
                  <a:schemeClr val="accent1">
                    <a:lumOff val="13529"/>
                  </a:schemeClr>
                </a:solidFill>
                <a:latin typeface="Helvetica"/>
                <a:ea typeface="Helvetica"/>
                <a:cs typeface="Helvetica"/>
                <a:sym typeface="Helvetica"/>
              </a:defRPr>
            </a:pPr>
            <a:r>
              <a:rPr dirty="0" err="1"/>
              <a:t>Javascript</a:t>
            </a:r>
            <a:r>
              <a:rPr dirty="0"/>
              <a:t> used to get confused with JAVA, but on the other hand they have nothing in common, </a:t>
            </a:r>
            <a:r>
              <a:rPr dirty="0" err="1"/>
              <a:t>Javascript</a:t>
            </a:r>
            <a:r>
              <a:rPr dirty="0"/>
              <a:t> is an interpreted language and Java is a compiler language.</a:t>
            </a:r>
          </a:p>
          <a:p>
            <a:pPr marL="416718" indent="-416718" algn="l" defTabSz="587022">
              <a:buSzPct val="145000"/>
              <a:buChar char="•"/>
              <a:defRPr sz="3000" b="0">
                <a:solidFill>
                  <a:schemeClr val="accent1">
                    <a:lumOff val="13529"/>
                  </a:schemeClr>
                </a:solidFill>
                <a:latin typeface="Helvetica"/>
                <a:ea typeface="Helvetica"/>
                <a:cs typeface="Helvetica"/>
                <a:sym typeface="Helvetica"/>
              </a:defRPr>
            </a:pPr>
            <a:r>
              <a:rPr dirty="0"/>
              <a:t>Because of all this confusion and to maintain proper standardization in </a:t>
            </a:r>
            <a:r>
              <a:rPr dirty="0" err="1"/>
              <a:t>Javascript</a:t>
            </a:r>
            <a:r>
              <a:rPr dirty="0"/>
              <a:t>, Netscape introduced a body called ECMA (European Computer Manufacturers Association)</a:t>
            </a:r>
          </a:p>
        </p:txBody>
      </p:sp>
      <p:sp>
        <p:nvSpPr>
          <p:cNvPr id="148" name="Text"/>
          <p:cNvSpPr txBox="1"/>
          <p:nvPr/>
        </p:nvSpPr>
        <p:spPr>
          <a:xfrm>
            <a:off x="6219867" y="8054769"/>
            <a:ext cx="165685" cy="460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sz="2800" b="0" u="sng">
                <a:solidFill>
                  <a:srgbClr val="0000FF"/>
                </a:solidFill>
                <a:uFill>
                  <a:solidFill>
                    <a:srgbClr val="0000FF"/>
                  </a:solidFill>
                </a:uFill>
                <a:latin typeface="Gill Sans"/>
                <a:ea typeface="Gill Sans"/>
                <a:cs typeface="Gill Sans"/>
                <a:sym typeface="Gill Sans"/>
                <a:hlinkClick r:id="rId3"/>
              </a:defRPr>
            </a:lvl1pPr>
          </a:lstStyle>
          <a:p>
            <a:r>
              <a:rPr>
                <a:hlinkClick r:id="rId3"/>
              </a:rPr>
              <a:t> </a:t>
            </a:r>
          </a:p>
        </p:txBody>
      </p:sp>
      <p:sp>
        <p:nvSpPr>
          <p:cNvPr id="149" name="alert"/>
          <p:cNvSpPr txBox="1"/>
          <p:nvPr/>
        </p:nvSpPr>
        <p:spPr>
          <a:xfrm>
            <a:off x="-326832" y="-245861"/>
            <a:ext cx="6968485"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History of JS</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85" name="PrepBytes_Logo.png" descr="PrepBytes_Logo.png"/>
          <p:cNvPicPr>
            <a:picLocks noChangeAspect="1"/>
          </p:cNvPicPr>
          <p:nvPr/>
        </p:nvPicPr>
        <p:blipFill>
          <a:blip r:embed="rId2"/>
          <a:stretch>
            <a:fillRect/>
          </a:stretch>
        </p:blipFill>
        <p:spPr>
          <a:xfrm>
            <a:off x="10308455" y="492338"/>
            <a:ext cx="2351744" cy="614202"/>
          </a:xfrm>
          <a:prstGeom prst="rect">
            <a:avLst/>
          </a:prstGeom>
          <a:ln w="12700">
            <a:miter lim="400000"/>
          </a:ln>
          <a:effectLst>
            <a:reflection stA="50000" endPos="40000" dir="5400000" sy="-100000" algn="bl" rotWithShape="0"/>
          </a:effectLst>
        </p:spPr>
      </p:pic>
      <p:sp>
        <p:nvSpPr>
          <p:cNvPr id="286" name="Arithmetic Operators"/>
          <p:cNvSpPr txBox="1"/>
          <p:nvPr/>
        </p:nvSpPr>
        <p:spPr>
          <a:xfrm>
            <a:off x="331315" y="2047778"/>
            <a:ext cx="6233134"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Comparison Operators</a:t>
            </a:r>
          </a:p>
        </p:txBody>
      </p:sp>
      <p:sp>
        <p:nvSpPr>
          <p:cNvPr id="287" name="%, ++, - - ,- , +,/, **"/>
          <p:cNvSpPr txBox="1"/>
          <p:nvPr/>
        </p:nvSpPr>
        <p:spPr>
          <a:xfrm>
            <a:off x="979150" y="4996546"/>
            <a:ext cx="7545839" cy="5515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lvl="1" indent="162560" algn="l" defTabSz="587022">
              <a:lnSpc>
                <a:spcPts val="3900"/>
              </a:lnSpc>
              <a:defRPr sz="3200" b="0">
                <a:solidFill>
                  <a:srgbClr val="56C1FF"/>
                </a:solidFill>
                <a:latin typeface="Courier"/>
                <a:ea typeface="Courier"/>
                <a:cs typeface="Courier"/>
                <a:sym typeface="Courier"/>
              </a:defRPr>
            </a:pPr>
            <a:r>
              <a:rPr dirty="0"/>
              <a:t>==, ===, !=, !==, &gt;, &lt;, &gt;=, &lt;=</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80990D29-7C2D-35AD-088C-58672A3AA208}"/>
                  </a:ext>
                </a:extLst>
              </p14:cNvPr>
              <p14:cNvContentPartPr/>
              <p14:nvPr/>
            </p14:nvContentPartPr>
            <p14:xfrm>
              <a:off x="947115" y="3812647"/>
              <a:ext cx="986040" cy="1146240"/>
            </p14:xfrm>
          </p:contentPart>
        </mc:Choice>
        <mc:Fallback xmlns="">
          <p:pic>
            <p:nvPicPr>
              <p:cNvPr id="2" name="Ink 1">
                <a:extLst>
                  <a:ext uri="{FF2B5EF4-FFF2-40B4-BE49-F238E27FC236}">
                    <a16:creationId xmlns:a16="http://schemas.microsoft.com/office/drawing/2014/main" id="{80990D29-7C2D-35AD-088C-58672A3AA208}"/>
                  </a:ext>
                </a:extLst>
              </p:cNvPr>
              <p:cNvPicPr/>
              <p:nvPr/>
            </p:nvPicPr>
            <p:blipFill>
              <a:blip r:embed="rId4"/>
              <a:stretch>
                <a:fillRect/>
              </a:stretch>
            </p:blipFill>
            <p:spPr>
              <a:xfrm>
                <a:off x="938475" y="3804007"/>
                <a:ext cx="1003680" cy="1163880"/>
              </a:xfrm>
              <a:prstGeom prst="rect">
                <a:avLst/>
              </a:prstGeom>
            </p:spPr>
          </p:pic>
        </mc:Fallback>
      </mc:AlternateContent>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89" name="PrepBytes_Logo.png" descr="PrepBytes_Logo.png"/>
          <p:cNvPicPr>
            <a:picLocks noChangeAspect="1"/>
          </p:cNvPicPr>
          <p:nvPr/>
        </p:nvPicPr>
        <p:blipFill>
          <a:blip r:embed="rId2"/>
          <a:stretch>
            <a:fillRect/>
          </a:stretch>
        </p:blipFill>
        <p:spPr>
          <a:xfrm>
            <a:off x="10616983" y="222137"/>
            <a:ext cx="2083746" cy="544209"/>
          </a:xfrm>
          <a:prstGeom prst="rect">
            <a:avLst/>
          </a:prstGeom>
          <a:ln w="12700">
            <a:miter lim="400000"/>
          </a:ln>
          <a:effectLst>
            <a:reflection stA="50000" endPos="40000" dir="5400000" sy="-100000" algn="bl" rotWithShape="0"/>
          </a:effectLst>
        </p:spPr>
      </p:pic>
      <p:sp>
        <p:nvSpPr>
          <p:cNvPr id="290" name="Bitwise Operators"/>
          <p:cNvSpPr txBox="1"/>
          <p:nvPr/>
        </p:nvSpPr>
        <p:spPr>
          <a:xfrm>
            <a:off x="1395792" y="537278"/>
            <a:ext cx="4877608"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Bitwise Operators</a:t>
            </a:r>
          </a:p>
        </p:txBody>
      </p:sp>
      <p:sp>
        <p:nvSpPr>
          <p:cNvPr id="291" name="Bitwise And - a&amp;b…"/>
          <p:cNvSpPr txBox="1"/>
          <p:nvPr/>
        </p:nvSpPr>
        <p:spPr>
          <a:xfrm>
            <a:off x="1875902" y="3110882"/>
            <a:ext cx="9252996" cy="35318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lvl="1" indent="162560" algn="l" defTabSz="587022">
              <a:lnSpc>
                <a:spcPts val="3900"/>
              </a:lnSpc>
              <a:defRPr sz="3200" b="0">
                <a:solidFill>
                  <a:srgbClr val="56C1FF"/>
                </a:solidFill>
                <a:latin typeface="Courier"/>
                <a:ea typeface="Courier"/>
                <a:cs typeface="Courier"/>
                <a:sym typeface="Courier"/>
              </a:defRPr>
            </a:pPr>
            <a:r>
              <a:rPr dirty="0"/>
              <a:t>Bitwise And - </a:t>
            </a:r>
            <a:r>
              <a:rPr dirty="0" err="1"/>
              <a:t>a&amp;b</a:t>
            </a:r>
            <a:endParaRPr dirty="0"/>
          </a:p>
          <a:p>
            <a:pPr lvl="1" indent="162560" algn="l" defTabSz="587022">
              <a:lnSpc>
                <a:spcPts val="3900"/>
              </a:lnSpc>
              <a:defRPr sz="3200" b="0">
                <a:solidFill>
                  <a:srgbClr val="56C1FF"/>
                </a:solidFill>
                <a:latin typeface="Courier"/>
                <a:ea typeface="Courier"/>
                <a:cs typeface="Courier"/>
                <a:sym typeface="Courier"/>
              </a:defRPr>
            </a:pPr>
            <a:r>
              <a:rPr dirty="0"/>
              <a:t>Bitwise OR - </a:t>
            </a:r>
            <a:r>
              <a:rPr dirty="0" err="1"/>
              <a:t>a|b</a:t>
            </a:r>
            <a:endParaRPr dirty="0"/>
          </a:p>
          <a:p>
            <a:pPr lvl="1" indent="162560" algn="l" defTabSz="587022">
              <a:lnSpc>
                <a:spcPts val="3900"/>
              </a:lnSpc>
              <a:defRPr sz="3200" b="0">
                <a:solidFill>
                  <a:srgbClr val="56C1FF"/>
                </a:solidFill>
                <a:latin typeface="Courier"/>
                <a:ea typeface="Courier"/>
                <a:cs typeface="Courier"/>
                <a:sym typeface="Courier"/>
              </a:defRPr>
            </a:pPr>
            <a:r>
              <a:rPr dirty="0"/>
              <a:t>Bitwise XOR - </a:t>
            </a:r>
            <a:r>
              <a:rPr dirty="0" err="1"/>
              <a:t>a^b</a:t>
            </a:r>
            <a:endParaRPr dirty="0"/>
          </a:p>
          <a:p>
            <a:pPr lvl="1" indent="162560" algn="l" defTabSz="587022">
              <a:lnSpc>
                <a:spcPts val="3900"/>
              </a:lnSpc>
              <a:defRPr sz="3200" b="0">
                <a:solidFill>
                  <a:srgbClr val="56C1FF"/>
                </a:solidFill>
                <a:latin typeface="Courier"/>
                <a:ea typeface="Courier"/>
                <a:cs typeface="Courier"/>
                <a:sym typeface="Courier"/>
              </a:defRPr>
            </a:pPr>
            <a:r>
              <a:rPr dirty="0"/>
              <a:t>Bitwise NOT - ~a</a:t>
            </a:r>
          </a:p>
          <a:p>
            <a:pPr lvl="1" indent="162560" algn="l" defTabSz="587022">
              <a:lnSpc>
                <a:spcPts val="3900"/>
              </a:lnSpc>
              <a:defRPr sz="3200" b="0">
                <a:solidFill>
                  <a:srgbClr val="56C1FF"/>
                </a:solidFill>
                <a:latin typeface="Courier"/>
                <a:ea typeface="Courier"/>
                <a:cs typeface="Courier"/>
                <a:sym typeface="Courier"/>
              </a:defRPr>
            </a:pPr>
            <a:r>
              <a:rPr dirty="0"/>
              <a:t>Left Shift - a &lt;&lt; b</a:t>
            </a:r>
          </a:p>
          <a:p>
            <a:pPr lvl="1" indent="162560" algn="l" defTabSz="587022">
              <a:lnSpc>
                <a:spcPts val="3900"/>
              </a:lnSpc>
              <a:defRPr sz="3200" b="0">
                <a:solidFill>
                  <a:srgbClr val="56C1FF"/>
                </a:solidFill>
                <a:latin typeface="Courier"/>
                <a:ea typeface="Courier"/>
                <a:cs typeface="Courier"/>
                <a:sym typeface="Courier"/>
              </a:defRPr>
            </a:pPr>
            <a:r>
              <a:rPr dirty="0"/>
              <a:t>Sign Propagating Right Shift - a &gt;&gt; b</a:t>
            </a:r>
          </a:p>
          <a:p>
            <a:pPr lvl="1" indent="162560" algn="l" defTabSz="587022">
              <a:lnSpc>
                <a:spcPts val="3900"/>
              </a:lnSpc>
              <a:defRPr sz="3200" b="0">
                <a:solidFill>
                  <a:srgbClr val="56C1FF"/>
                </a:solidFill>
                <a:latin typeface="Courier"/>
                <a:ea typeface="Courier"/>
                <a:cs typeface="Courier"/>
                <a:sym typeface="Courier"/>
              </a:defRPr>
            </a:pPr>
            <a:r>
              <a:rPr dirty="0"/>
              <a:t>Zero fill Right shift - a &gt;&gt;&gt; b</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93" name="PrepBytes_Logo.png" descr="PrepBytes_Logo.png"/>
          <p:cNvPicPr>
            <a:picLocks noChangeAspect="1"/>
          </p:cNvPicPr>
          <p:nvPr/>
        </p:nvPicPr>
        <p:blipFill>
          <a:blip r:embed="rId2"/>
          <a:stretch>
            <a:fillRect/>
          </a:stretch>
        </p:blipFill>
        <p:spPr>
          <a:xfrm>
            <a:off x="10313291" y="154587"/>
            <a:ext cx="2171278" cy="567070"/>
          </a:xfrm>
          <a:prstGeom prst="rect">
            <a:avLst/>
          </a:prstGeom>
          <a:ln w="12700">
            <a:miter lim="400000"/>
          </a:ln>
          <a:effectLst>
            <a:reflection stA="50000" endPos="40000" dir="5400000" sy="-100000" algn="bl" rotWithShape="0"/>
          </a:effectLst>
        </p:spPr>
      </p:pic>
      <p:sp>
        <p:nvSpPr>
          <p:cNvPr id="294" name="Bitwise Operators"/>
          <p:cNvSpPr txBox="1"/>
          <p:nvPr/>
        </p:nvSpPr>
        <p:spPr>
          <a:xfrm>
            <a:off x="650551" y="2207403"/>
            <a:ext cx="9994319"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Increment and Decrement Operators</a:t>
            </a:r>
          </a:p>
        </p:txBody>
      </p:sp>
      <p:sp>
        <p:nvSpPr>
          <p:cNvPr id="295" name="Bitwise And - a&amp;b…"/>
          <p:cNvSpPr txBox="1"/>
          <p:nvPr/>
        </p:nvSpPr>
        <p:spPr>
          <a:xfrm>
            <a:off x="1457709" y="4575183"/>
            <a:ext cx="5838680" cy="25384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lvl="1" indent="162560" algn="l" defTabSz="587022">
              <a:lnSpc>
                <a:spcPts val="3900"/>
              </a:lnSpc>
              <a:defRPr sz="3200" b="0">
                <a:solidFill>
                  <a:srgbClr val="56C1FF"/>
                </a:solidFill>
                <a:latin typeface="Courier"/>
                <a:ea typeface="Courier"/>
                <a:cs typeface="Courier"/>
                <a:sym typeface="Courier"/>
              </a:defRPr>
            </a:pPr>
            <a:r>
              <a:t>Postfix increment - a++</a:t>
            </a:r>
          </a:p>
          <a:p>
            <a:pPr lvl="1" indent="162560" algn="l" defTabSz="587022">
              <a:lnSpc>
                <a:spcPts val="3900"/>
              </a:lnSpc>
              <a:defRPr sz="3200" b="0">
                <a:solidFill>
                  <a:srgbClr val="56C1FF"/>
                </a:solidFill>
                <a:latin typeface="Courier"/>
                <a:ea typeface="Courier"/>
                <a:cs typeface="Courier"/>
                <a:sym typeface="Courier"/>
              </a:defRPr>
            </a:pPr>
            <a:r>
              <a:t>Prefix increment - ++a</a:t>
            </a:r>
          </a:p>
          <a:p>
            <a:pPr lvl="1" indent="162560" algn="l" defTabSz="587022">
              <a:lnSpc>
                <a:spcPts val="3900"/>
              </a:lnSpc>
              <a:defRPr sz="3200" b="0">
                <a:solidFill>
                  <a:srgbClr val="56C1FF"/>
                </a:solidFill>
                <a:latin typeface="Courier"/>
                <a:ea typeface="Courier"/>
                <a:cs typeface="Courier"/>
                <a:sym typeface="Courier"/>
              </a:defRPr>
            </a:pPr>
            <a:endParaRPr/>
          </a:p>
          <a:p>
            <a:pPr lvl="1" indent="162560" algn="l" defTabSz="587022">
              <a:lnSpc>
                <a:spcPts val="3900"/>
              </a:lnSpc>
              <a:defRPr sz="3200" b="0">
                <a:solidFill>
                  <a:srgbClr val="56C1FF"/>
                </a:solidFill>
                <a:latin typeface="Courier"/>
                <a:ea typeface="Courier"/>
                <a:cs typeface="Courier"/>
                <a:sym typeface="Courier"/>
              </a:defRPr>
            </a:pPr>
            <a:r>
              <a:t>Postfix decrement - a--</a:t>
            </a:r>
          </a:p>
          <a:p>
            <a:pPr lvl="1" indent="162560" algn="l" defTabSz="587022">
              <a:lnSpc>
                <a:spcPts val="3900"/>
              </a:lnSpc>
              <a:defRPr sz="3200" b="0">
                <a:solidFill>
                  <a:srgbClr val="56C1FF"/>
                </a:solidFill>
                <a:latin typeface="Courier"/>
                <a:ea typeface="Courier"/>
                <a:cs typeface="Courier"/>
                <a:sym typeface="Courier"/>
              </a:defRPr>
            </a:pPr>
            <a:r>
              <a:t>Prefix decrement - --a</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97" name="PrepBytes_Logo.png" descr="PrepBytes_Logo.png"/>
          <p:cNvPicPr>
            <a:picLocks noChangeAspect="1"/>
          </p:cNvPicPr>
          <p:nvPr/>
        </p:nvPicPr>
        <p:blipFill>
          <a:blip r:embed="rId2"/>
          <a:stretch>
            <a:fillRect/>
          </a:stretch>
        </p:blipFill>
        <p:spPr>
          <a:xfrm>
            <a:off x="10308455" y="492338"/>
            <a:ext cx="2351744" cy="614202"/>
          </a:xfrm>
          <a:prstGeom prst="rect">
            <a:avLst/>
          </a:prstGeom>
          <a:ln w="12700">
            <a:miter lim="400000"/>
          </a:ln>
          <a:effectLst>
            <a:reflection stA="50000" endPos="40000" dir="5400000" sy="-100000" algn="bl" rotWithShape="0"/>
          </a:effectLst>
        </p:spPr>
      </p:pic>
      <p:sp>
        <p:nvSpPr>
          <p:cNvPr id="298" name="Arithmetic Operators"/>
          <p:cNvSpPr txBox="1"/>
          <p:nvPr/>
        </p:nvSpPr>
        <p:spPr>
          <a:xfrm>
            <a:off x="1008631" y="2047778"/>
            <a:ext cx="4878501"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Logical Operators</a:t>
            </a:r>
          </a:p>
        </p:txBody>
      </p:sp>
      <p:sp>
        <p:nvSpPr>
          <p:cNvPr id="299" name="%, ++, - - ,- , +,/, **"/>
          <p:cNvSpPr txBox="1"/>
          <p:nvPr/>
        </p:nvSpPr>
        <p:spPr>
          <a:xfrm>
            <a:off x="979150" y="4996546"/>
            <a:ext cx="2424365" cy="5515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lvl="1" indent="162560" algn="l" defTabSz="587022">
              <a:lnSpc>
                <a:spcPts val="3900"/>
              </a:lnSpc>
              <a:defRPr sz="3200" b="0">
                <a:solidFill>
                  <a:srgbClr val="56C1FF"/>
                </a:solidFill>
                <a:latin typeface="Courier"/>
                <a:ea typeface="Courier"/>
                <a:cs typeface="Courier"/>
                <a:sym typeface="Courier"/>
              </a:defRPr>
            </a:pPr>
            <a:r>
              <a:t>&amp;&amp;, ||, !</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01" name="PrepBytes_Logo.png" descr="PrepBytes_Logo.png"/>
          <p:cNvPicPr>
            <a:picLocks noChangeAspect="1"/>
          </p:cNvPicPr>
          <p:nvPr/>
        </p:nvPicPr>
        <p:blipFill>
          <a:blip r:embed="rId2"/>
          <a:stretch>
            <a:fillRect/>
          </a:stretch>
        </p:blipFill>
        <p:spPr>
          <a:xfrm>
            <a:off x="10119314" y="316707"/>
            <a:ext cx="2351744" cy="614202"/>
          </a:xfrm>
          <a:prstGeom prst="rect">
            <a:avLst/>
          </a:prstGeom>
          <a:ln w="12700">
            <a:miter lim="400000"/>
          </a:ln>
          <a:effectLst>
            <a:reflection stA="50000" endPos="40000" dir="5400000" sy="-100000" algn="bl" rotWithShape="0"/>
          </a:effectLst>
        </p:spPr>
      </p:pic>
      <p:sp>
        <p:nvSpPr>
          <p:cNvPr id="302" name="Conditional Operators"/>
          <p:cNvSpPr txBox="1"/>
          <p:nvPr/>
        </p:nvSpPr>
        <p:spPr>
          <a:xfrm>
            <a:off x="927977" y="1964091"/>
            <a:ext cx="8899540"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Conditional or Ternary Operators</a:t>
            </a:r>
          </a:p>
        </p:txBody>
      </p:sp>
      <p:sp>
        <p:nvSpPr>
          <p:cNvPr id="303" name="Condition ? Val1 : val2"/>
          <p:cNvSpPr txBox="1"/>
          <p:nvPr/>
        </p:nvSpPr>
        <p:spPr>
          <a:xfrm>
            <a:off x="993974" y="4210922"/>
            <a:ext cx="5838680" cy="5515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lvl="1" indent="162560" algn="l" defTabSz="587022">
              <a:lnSpc>
                <a:spcPts val="3900"/>
              </a:lnSpc>
              <a:defRPr sz="3200" b="0">
                <a:solidFill>
                  <a:srgbClr val="56C1FF"/>
                </a:solidFill>
                <a:latin typeface="Courier"/>
                <a:ea typeface="Courier"/>
                <a:cs typeface="Courier"/>
                <a:sym typeface="Courier"/>
              </a:defRPr>
            </a:pPr>
            <a:r>
              <a:t>Condition ? Val1 : val2</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05" name="PrepBytes_Logo.png" descr="PrepBytes_Logo.png"/>
          <p:cNvPicPr>
            <a:picLocks noChangeAspect="1"/>
          </p:cNvPicPr>
          <p:nvPr/>
        </p:nvPicPr>
        <p:blipFill>
          <a:blip r:embed="rId2"/>
          <a:stretch>
            <a:fillRect/>
          </a:stretch>
        </p:blipFill>
        <p:spPr>
          <a:xfrm>
            <a:off x="10173354" y="181606"/>
            <a:ext cx="2351745" cy="614203"/>
          </a:xfrm>
          <a:prstGeom prst="rect">
            <a:avLst/>
          </a:prstGeom>
          <a:ln w="12700">
            <a:miter lim="400000"/>
          </a:ln>
          <a:effectLst>
            <a:reflection stA="50000" endPos="40000" dir="5400000" sy="-100000" algn="bl" rotWithShape="0"/>
          </a:effectLst>
        </p:spPr>
      </p:pic>
      <p:sp>
        <p:nvSpPr>
          <p:cNvPr id="306" name="Comma Operators"/>
          <p:cNvSpPr txBox="1"/>
          <p:nvPr/>
        </p:nvSpPr>
        <p:spPr>
          <a:xfrm>
            <a:off x="655584" y="1973662"/>
            <a:ext cx="5080610"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Comma Operators</a:t>
            </a:r>
          </a:p>
        </p:txBody>
      </p:sp>
      <p:sp>
        <p:nvSpPr>
          <p:cNvPr id="307" name="Condition ? Val1 : val2"/>
          <p:cNvSpPr txBox="1"/>
          <p:nvPr/>
        </p:nvSpPr>
        <p:spPr>
          <a:xfrm>
            <a:off x="993974" y="4210922"/>
            <a:ext cx="473327" cy="5515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lvl="1" indent="162560" algn="l" defTabSz="587022">
              <a:lnSpc>
                <a:spcPts val="3900"/>
              </a:lnSpc>
              <a:defRPr sz="3200" b="0">
                <a:solidFill>
                  <a:srgbClr val="56C1FF"/>
                </a:solidFill>
                <a:latin typeface="Courier"/>
                <a:ea typeface="Courier"/>
                <a:cs typeface="Courier"/>
                <a:sym typeface="Courier"/>
              </a:defRPr>
            </a:pPr>
            <a:r>
              <a:t>,</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09" name="PrepBytes_Logo.png" descr="PrepBytes_Logo.png"/>
          <p:cNvPicPr>
            <a:picLocks noChangeAspect="1"/>
          </p:cNvPicPr>
          <p:nvPr/>
        </p:nvPicPr>
        <p:blipFill>
          <a:blip r:embed="rId2"/>
          <a:stretch>
            <a:fillRect/>
          </a:stretch>
        </p:blipFill>
        <p:spPr>
          <a:xfrm>
            <a:off x="10185889" y="420770"/>
            <a:ext cx="2351744" cy="614202"/>
          </a:xfrm>
          <a:prstGeom prst="rect">
            <a:avLst/>
          </a:prstGeom>
          <a:ln w="12700">
            <a:miter lim="400000"/>
          </a:ln>
        </p:spPr>
      </p:pic>
      <p:pic>
        <p:nvPicPr>
          <p:cNvPr id="310" name="girl.png" descr="girl.png"/>
          <p:cNvPicPr>
            <a:picLocks noChangeAspect="1"/>
          </p:cNvPicPr>
          <p:nvPr/>
        </p:nvPicPr>
        <p:blipFill>
          <a:blip r:embed="rId3"/>
          <a:stretch>
            <a:fillRect/>
          </a:stretch>
        </p:blipFill>
        <p:spPr>
          <a:xfrm>
            <a:off x="5095249" y="3270832"/>
            <a:ext cx="1407151" cy="1407152"/>
          </a:xfrm>
          <a:prstGeom prst="rect">
            <a:avLst/>
          </a:prstGeom>
          <a:ln w="12700">
            <a:miter lim="400000"/>
          </a:ln>
        </p:spPr>
      </p:pic>
      <p:sp>
        <p:nvSpPr>
          <p:cNvPr id="311" name="Straight Arrow Connector 2"/>
          <p:cNvSpPr/>
          <p:nvPr/>
        </p:nvSpPr>
        <p:spPr>
          <a:xfrm flipH="1">
            <a:off x="4526671" y="4876800"/>
            <a:ext cx="1231100" cy="490807"/>
          </a:xfrm>
          <a:prstGeom prst="line">
            <a:avLst/>
          </a:prstGeom>
          <a:ln w="3175">
            <a:solidFill>
              <a:srgbClr val="F9E12C"/>
            </a:solidFill>
            <a:tailEnd type="triangle"/>
          </a:ln>
        </p:spPr>
        <p:txBody>
          <a:bodyPr lIns="24383" tIns="24383" rIns="24383" bIns="24383"/>
          <a:lstStyle/>
          <a:p>
            <a:pPr defTabSz="587022">
              <a:defRPr sz="4800" b="0">
                <a:solidFill>
                  <a:srgbClr val="186BE1"/>
                </a:solidFill>
                <a:latin typeface="+mn-lt"/>
                <a:ea typeface="+mn-ea"/>
                <a:cs typeface="+mn-cs"/>
                <a:sym typeface="Helvetica Neue Medium"/>
              </a:defRPr>
            </a:pPr>
            <a:endParaRPr/>
          </a:p>
        </p:txBody>
      </p:sp>
      <p:sp>
        <p:nvSpPr>
          <p:cNvPr id="312" name="Straight Arrow Connector 5"/>
          <p:cNvSpPr/>
          <p:nvPr/>
        </p:nvSpPr>
        <p:spPr>
          <a:xfrm>
            <a:off x="5757770" y="4889304"/>
            <a:ext cx="1094760" cy="478302"/>
          </a:xfrm>
          <a:prstGeom prst="line">
            <a:avLst/>
          </a:prstGeom>
          <a:ln w="3175">
            <a:solidFill>
              <a:srgbClr val="F9E12C"/>
            </a:solidFill>
            <a:tailEnd type="triangle"/>
          </a:ln>
        </p:spPr>
        <p:txBody>
          <a:bodyPr lIns="24383" tIns="24383" rIns="24383" bIns="24383"/>
          <a:lstStyle/>
          <a:p>
            <a:pPr defTabSz="587022">
              <a:defRPr sz="4800" b="0">
                <a:solidFill>
                  <a:srgbClr val="186BE1"/>
                </a:solidFill>
                <a:latin typeface="+mn-lt"/>
                <a:ea typeface="+mn-ea"/>
                <a:cs typeface="+mn-cs"/>
                <a:sym typeface="Helvetica Neue Medium"/>
              </a:defRPr>
            </a:pPr>
            <a:endParaRPr/>
          </a:p>
        </p:txBody>
      </p:sp>
      <p:sp>
        <p:nvSpPr>
          <p:cNvPr id="313" name="TextBox 8"/>
          <p:cNvSpPr txBox="1"/>
          <p:nvPr/>
        </p:nvSpPr>
        <p:spPr>
          <a:xfrm>
            <a:off x="2533725" y="5478127"/>
            <a:ext cx="3508004" cy="5494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sz="3400" b="0">
                <a:solidFill>
                  <a:srgbClr val="186BE1"/>
                </a:solidFill>
                <a:latin typeface="Gill Sans"/>
                <a:ea typeface="Gill Sans"/>
                <a:cs typeface="Gill Sans"/>
                <a:sym typeface="Gill Sans"/>
              </a:defRPr>
            </a:lvl1pPr>
          </a:lstStyle>
          <a:p>
            <a:r>
              <a:t>If it rains, I won’t go</a:t>
            </a:r>
          </a:p>
        </p:txBody>
      </p:sp>
      <p:sp>
        <p:nvSpPr>
          <p:cNvPr id="314" name="TextBox 11"/>
          <p:cNvSpPr txBox="1"/>
          <p:nvPr/>
        </p:nvSpPr>
        <p:spPr>
          <a:xfrm>
            <a:off x="6215647" y="5478127"/>
            <a:ext cx="4390791" cy="5494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sz="3400" b="0">
                <a:solidFill>
                  <a:srgbClr val="186BE1"/>
                </a:solidFill>
                <a:latin typeface="Gill Sans"/>
                <a:ea typeface="Gill Sans"/>
                <a:cs typeface="Gill Sans"/>
                <a:sym typeface="Gill Sans"/>
              </a:defRPr>
            </a:lvl1pPr>
          </a:lstStyle>
          <a:p>
            <a:r>
              <a:t>If it doesn’t rain ,I will go</a:t>
            </a:r>
          </a:p>
        </p:txBody>
      </p:sp>
      <p:sp>
        <p:nvSpPr>
          <p:cNvPr id="315" name="If Else"/>
          <p:cNvSpPr txBox="1"/>
          <p:nvPr/>
        </p:nvSpPr>
        <p:spPr>
          <a:xfrm>
            <a:off x="754121" y="1806982"/>
            <a:ext cx="4122157" cy="7526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sz="4800" b="0">
                <a:latin typeface="Gill Sans"/>
                <a:ea typeface="Gill Sans"/>
                <a:cs typeface="Gill Sans"/>
                <a:sym typeface="Gill Sans"/>
              </a:defRPr>
            </a:lvl1pPr>
          </a:lstStyle>
          <a:p>
            <a:r>
              <a:t>Decision Making</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17" name="PrepBytes_Logo.png" descr="PrepBytes_Logo.png"/>
          <p:cNvPicPr>
            <a:picLocks noChangeAspect="1"/>
          </p:cNvPicPr>
          <p:nvPr/>
        </p:nvPicPr>
        <p:blipFill>
          <a:blip r:embed="rId2"/>
          <a:stretch>
            <a:fillRect/>
          </a:stretch>
        </p:blipFill>
        <p:spPr>
          <a:xfrm>
            <a:off x="10145359" y="353220"/>
            <a:ext cx="2351744" cy="614202"/>
          </a:xfrm>
          <a:prstGeom prst="rect">
            <a:avLst/>
          </a:prstGeom>
          <a:ln w="12700">
            <a:miter lim="400000"/>
          </a:ln>
        </p:spPr>
      </p:pic>
      <p:sp>
        <p:nvSpPr>
          <p:cNvPr id="318" name="If Else"/>
          <p:cNvSpPr txBox="1"/>
          <p:nvPr/>
        </p:nvSpPr>
        <p:spPr>
          <a:xfrm>
            <a:off x="727101" y="1698902"/>
            <a:ext cx="4122157" cy="7526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sz="4800" b="0">
                <a:solidFill>
                  <a:schemeClr val="accent1">
                    <a:lumOff val="13529"/>
                  </a:schemeClr>
                </a:solidFill>
                <a:latin typeface="Gill Sans"/>
                <a:ea typeface="Gill Sans"/>
                <a:cs typeface="Gill Sans"/>
                <a:sym typeface="Gill Sans"/>
              </a:defRPr>
            </a:lvl1pPr>
          </a:lstStyle>
          <a:p>
            <a:r>
              <a:t>Decision Making</a:t>
            </a:r>
          </a:p>
        </p:txBody>
      </p:sp>
      <p:sp>
        <p:nvSpPr>
          <p:cNvPr id="319" name="Rectangle 1"/>
          <p:cNvSpPr txBox="1"/>
          <p:nvPr/>
        </p:nvSpPr>
        <p:spPr>
          <a:xfrm>
            <a:off x="1178285" y="5067334"/>
            <a:ext cx="9478500" cy="33761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4383" tIns="24383" rIns="24383" bIns="24383">
            <a:spAutoFit/>
          </a:bodyPr>
          <a:lstStyle/>
          <a:p>
            <a:pPr algn="l" defTabSz="587022">
              <a:defRPr sz="2800" b="0">
                <a:solidFill>
                  <a:schemeClr val="accent4">
                    <a:hueOff val="468000"/>
                    <a:satOff val="-4761"/>
                    <a:lumOff val="10196"/>
                  </a:schemeClr>
                </a:solidFill>
                <a:latin typeface="Menlo"/>
                <a:ea typeface="Menlo"/>
                <a:cs typeface="Menlo"/>
                <a:sym typeface="Menlo"/>
              </a:defRPr>
            </a:pPr>
            <a:r>
              <a:t>let weather;</a:t>
            </a:r>
            <a:endParaRPr>
              <a:latin typeface="Gill Sans"/>
              <a:ea typeface="Gill Sans"/>
              <a:cs typeface="Gill Sans"/>
              <a:sym typeface="Gill Sans"/>
            </a:endParaRPr>
          </a:p>
          <a:p>
            <a:pPr algn="l" defTabSz="587022">
              <a:defRPr sz="2800" b="0">
                <a:solidFill>
                  <a:schemeClr val="accent4">
                    <a:hueOff val="468000"/>
                    <a:satOff val="-4761"/>
                    <a:lumOff val="10196"/>
                  </a:schemeClr>
                </a:solidFill>
                <a:latin typeface="Menlo"/>
                <a:ea typeface="Menlo"/>
                <a:cs typeface="Menlo"/>
                <a:sym typeface="Menlo"/>
              </a:defRPr>
            </a:pPr>
            <a:r>
              <a:t>weather = "raining";</a:t>
            </a:r>
            <a:endParaRPr>
              <a:latin typeface="Gill Sans"/>
              <a:ea typeface="Gill Sans"/>
              <a:cs typeface="Gill Sans"/>
              <a:sym typeface="Gill Sans"/>
            </a:endParaRPr>
          </a:p>
          <a:p>
            <a:pPr algn="l" defTabSz="587022">
              <a:defRPr sz="2800" b="0">
                <a:solidFill>
                  <a:schemeClr val="accent4">
                    <a:hueOff val="468000"/>
                    <a:satOff val="-4761"/>
                    <a:lumOff val="10196"/>
                  </a:schemeClr>
                </a:solidFill>
                <a:latin typeface="Menlo"/>
                <a:ea typeface="Menlo"/>
                <a:cs typeface="Menlo"/>
                <a:sym typeface="Menlo"/>
              </a:defRPr>
            </a:pPr>
            <a:r>
              <a:t>if (weather === "raining")</a:t>
            </a:r>
            <a:endParaRPr>
              <a:latin typeface="Gill Sans"/>
              <a:ea typeface="Gill Sans"/>
              <a:cs typeface="Gill Sans"/>
              <a:sym typeface="Gill Sans"/>
            </a:endParaRPr>
          </a:p>
          <a:p>
            <a:pPr algn="l" defTabSz="587022">
              <a:defRPr sz="2800" b="0">
                <a:solidFill>
                  <a:schemeClr val="accent4">
                    <a:hueOff val="468000"/>
                    <a:satOff val="-4761"/>
                    <a:lumOff val="10196"/>
                  </a:schemeClr>
                </a:solidFill>
                <a:latin typeface="Menlo"/>
                <a:ea typeface="Menlo"/>
                <a:cs typeface="Menlo"/>
                <a:sym typeface="Menlo"/>
              </a:defRPr>
            </a:pPr>
            <a:r>
              <a:t>    console.log(”I won't go for the party");</a:t>
            </a:r>
            <a:endParaRPr>
              <a:latin typeface="Gill Sans"/>
              <a:ea typeface="Gill Sans"/>
              <a:cs typeface="Gill Sans"/>
              <a:sym typeface="Gill Sans"/>
            </a:endParaRPr>
          </a:p>
          <a:p>
            <a:pPr algn="l" defTabSz="587022">
              <a:defRPr sz="2800" b="0">
                <a:solidFill>
                  <a:schemeClr val="accent4">
                    <a:hueOff val="468000"/>
                    <a:satOff val="-4761"/>
                    <a:lumOff val="10196"/>
                  </a:schemeClr>
                </a:solidFill>
                <a:latin typeface="Menlo"/>
                <a:ea typeface="Menlo"/>
                <a:cs typeface="Menlo"/>
                <a:sym typeface="Menlo"/>
              </a:defRPr>
            </a:pPr>
            <a:r>
              <a:t>else</a:t>
            </a:r>
          </a:p>
          <a:p>
            <a:pPr algn="l" defTabSz="587022">
              <a:defRPr sz="2800" b="0">
                <a:solidFill>
                  <a:schemeClr val="accent4">
                    <a:hueOff val="468000"/>
                    <a:satOff val="-4761"/>
                    <a:lumOff val="10196"/>
                  </a:schemeClr>
                </a:solidFill>
                <a:latin typeface="Menlo"/>
                <a:ea typeface="Menlo"/>
                <a:cs typeface="Menlo"/>
                <a:sym typeface="Menlo"/>
              </a:defRPr>
            </a:pPr>
            <a:r>
              <a:t>    console.log(”I is will go to the party")</a:t>
            </a:r>
            <a:endParaRPr>
              <a:latin typeface="Gill Sans"/>
              <a:ea typeface="Gill Sans"/>
              <a:cs typeface="Gill Sans"/>
              <a:sym typeface="Gill Sans"/>
            </a:endParaRPr>
          </a:p>
          <a:p>
            <a:pPr algn="l" defTabSz="587022">
              <a:defRPr sz="2800" b="0">
                <a:solidFill>
                  <a:schemeClr val="accent4">
                    <a:hueOff val="468000"/>
                    <a:satOff val="-4761"/>
                    <a:lumOff val="10196"/>
                  </a:schemeClr>
                </a:solidFill>
                <a:latin typeface="Menlo"/>
                <a:ea typeface="Menlo"/>
                <a:cs typeface="Menlo"/>
                <a:sym typeface="Menlo"/>
              </a:defRPr>
            </a:pPr>
            <a:br>
              <a:rPr>
                <a:latin typeface="Gill Sans"/>
                <a:ea typeface="Gill Sans"/>
                <a:cs typeface="Gill Sans"/>
                <a:sym typeface="Gill Sans"/>
              </a:rPr>
            </a:br>
            <a:endParaRPr>
              <a:latin typeface="Gill Sans"/>
              <a:ea typeface="Gill Sans"/>
              <a:cs typeface="Gill Sans"/>
              <a:sym typeface="Gill Sans"/>
            </a:endParaRPr>
          </a:p>
        </p:txBody>
      </p:sp>
      <p:sp>
        <p:nvSpPr>
          <p:cNvPr id="320" name="You can use if-else statement, if-elif-else statements when you are having very few conditions to check. If you have more that 4 conditions than switch statement will be more preferred."/>
          <p:cNvSpPr txBox="1"/>
          <p:nvPr/>
        </p:nvSpPr>
        <p:spPr>
          <a:xfrm>
            <a:off x="1001729" y="2856655"/>
            <a:ext cx="9831613" cy="11976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You can use if-else statement, if-elif-else statements when you are having very few conditions to check. If you have more that 4 conditions than switch statement will be more preferred.</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22" name="PrepBytes_Logo.png" descr="PrepBytes_Logo.png"/>
          <p:cNvPicPr>
            <a:picLocks noChangeAspect="1"/>
          </p:cNvPicPr>
          <p:nvPr/>
        </p:nvPicPr>
        <p:blipFill>
          <a:blip r:embed="rId2"/>
          <a:stretch>
            <a:fillRect/>
          </a:stretch>
        </p:blipFill>
        <p:spPr>
          <a:xfrm>
            <a:off x="10402050" y="204609"/>
            <a:ext cx="2351744" cy="614202"/>
          </a:xfrm>
          <a:prstGeom prst="rect">
            <a:avLst/>
          </a:prstGeom>
          <a:ln w="12700">
            <a:miter lim="400000"/>
          </a:ln>
        </p:spPr>
      </p:pic>
      <p:sp>
        <p:nvSpPr>
          <p:cNvPr id="323" name="If Else"/>
          <p:cNvSpPr txBox="1"/>
          <p:nvPr/>
        </p:nvSpPr>
        <p:spPr>
          <a:xfrm>
            <a:off x="603425" y="1698902"/>
            <a:ext cx="4369509" cy="7526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sz="4800" b="0">
                <a:solidFill>
                  <a:schemeClr val="accent1">
                    <a:lumOff val="13529"/>
                  </a:schemeClr>
                </a:solidFill>
                <a:latin typeface="Gill Sans"/>
                <a:ea typeface="Gill Sans"/>
                <a:cs typeface="Gill Sans"/>
                <a:sym typeface="Gill Sans"/>
              </a:defRPr>
            </a:lvl1pPr>
          </a:lstStyle>
          <a:p>
            <a:r>
              <a:t>Switch Statement</a:t>
            </a:r>
          </a:p>
        </p:txBody>
      </p:sp>
      <p:sp>
        <p:nvSpPr>
          <p:cNvPr id="324" name="Rectangle 1"/>
          <p:cNvSpPr txBox="1"/>
          <p:nvPr/>
        </p:nvSpPr>
        <p:spPr>
          <a:xfrm>
            <a:off x="1948358" y="3405597"/>
            <a:ext cx="9478500" cy="785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4383" tIns="24383" rIns="24383" bIns="24383">
            <a:spAutoFit/>
          </a:bodyPr>
          <a:lstStyle/>
          <a:p>
            <a:pPr algn="l" defTabSz="457200">
              <a:lnSpc>
                <a:spcPts val="4800"/>
              </a:lnSpc>
              <a:defRPr sz="2500" b="0">
                <a:solidFill>
                  <a:srgbClr val="000000"/>
                </a:solidFill>
                <a:latin typeface="Menlo"/>
                <a:ea typeface="Menlo"/>
                <a:cs typeface="Menlo"/>
                <a:sym typeface="Menlo"/>
              </a:defRPr>
            </a:pPr>
            <a:endParaRPr/>
          </a:p>
        </p:txBody>
      </p:sp>
      <p:sp>
        <p:nvSpPr>
          <p:cNvPr id="325" name="switch(expression) {…"/>
          <p:cNvSpPr txBox="1"/>
          <p:nvPr/>
        </p:nvSpPr>
        <p:spPr>
          <a:xfrm>
            <a:off x="3620337" y="3283361"/>
            <a:ext cx="6134542" cy="4144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a:solidFill>
                  <a:schemeClr val="accent4">
                    <a:hueOff val="468000"/>
                    <a:satOff val="-4761"/>
                    <a:lumOff val="10196"/>
                  </a:schemeClr>
                </a:solidFill>
              </a:defRPr>
            </a:pPr>
            <a:r>
              <a:t>switch(expression) {</a:t>
            </a:r>
          </a:p>
          <a:p>
            <a:pPr algn="l">
              <a:defRPr>
                <a:solidFill>
                  <a:schemeClr val="accent4">
                    <a:hueOff val="468000"/>
                    <a:satOff val="-4761"/>
                    <a:lumOff val="10196"/>
                  </a:schemeClr>
                </a:solidFill>
              </a:defRPr>
            </a:pPr>
            <a:r>
              <a:t>    case x:</a:t>
            </a:r>
          </a:p>
          <a:p>
            <a:pPr algn="l">
              <a:defRPr>
                <a:solidFill>
                  <a:schemeClr val="accent4">
                    <a:hueOff val="468000"/>
                    <a:satOff val="-4761"/>
                    <a:lumOff val="10196"/>
                  </a:schemeClr>
                </a:solidFill>
              </a:defRPr>
            </a:pPr>
            <a:r>
              <a:t>    	// code block</a:t>
            </a:r>
          </a:p>
          <a:p>
            <a:pPr algn="l">
              <a:defRPr>
                <a:solidFill>
                  <a:schemeClr val="accent4">
                    <a:hueOff val="468000"/>
                    <a:satOff val="-4761"/>
                    <a:lumOff val="10196"/>
                  </a:schemeClr>
                </a:solidFill>
              </a:defRPr>
            </a:pPr>
            <a:r>
              <a:t>    	break;</a:t>
            </a:r>
          </a:p>
          <a:p>
            <a:pPr algn="l">
              <a:defRPr>
                <a:solidFill>
                  <a:schemeClr val="accent4">
                    <a:hueOff val="468000"/>
                    <a:satOff val="-4761"/>
                    <a:lumOff val="10196"/>
                  </a:schemeClr>
                </a:solidFill>
              </a:defRPr>
            </a:pPr>
            <a:r>
              <a:t>    case y:</a:t>
            </a:r>
          </a:p>
          <a:p>
            <a:pPr algn="l">
              <a:defRPr>
                <a:solidFill>
                  <a:schemeClr val="accent4">
                    <a:hueOff val="468000"/>
                    <a:satOff val="-4761"/>
                    <a:lumOff val="10196"/>
                  </a:schemeClr>
                </a:solidFill>
              </a:defRPr>
            </a:pPr>
            <a:r>
              <a:t>    	// code block</a:t>
            </a:r>
          </a:p>
          <a:p>
            <a:pPr algn="l">
              <a:defRPr>
                <a:solidFill>
                  <a:schemeClr val="accent4">
                    <a:hueOff val="468000"/>
                    <a:satOff val="-4761"/>
                    <a:lumOff val="10196"/>
                  </a:schemeClr>
                </a:solidFill>
              </a:defRPr>
            </a:pPr>
            <a:r>
              <a:t>    	break;</a:t>
            </a:r>
          </a:p>
          <a:p>
            <a:pPr algn="l">
              <a:defRPr>
                <a:solidFill>
                  <a:schemeClr val="accent4">
                    <a:hueOff val="468000"/>
                    <a:satOff val="-4761"/>
                    <a:lumOff val="10196"/>
                  </a:schemeClr>
                </a:solidFill>
              </a:defRPr>
            </a:pPr>
            <a:r>
              <a:t>    default:</a:t>
            </a:r>
          </a:p>
          <a:p>
            <a:pPr algn="l">
              <a:defRPr>
                <a:solidFill>
                  <a:schemeClr val="accent4">
                    <a:hueOff val="468000"/>
                    <a:satOff val="-4761"/>
                    <a:lumOff val="10196"/>
                  </a:schemeClr>
                </a:solidFill>
              </a:defRPr>
            </a:pPr>
            <a:r>
              <a:t>    	//code block</a:t>
            </a:r>
          </a:p>
          <a:p>
            <a:pPr algn="l">
              <a:defRPr>
                <a:solidFill>
                  <a:schemeClr val="accent4">
                    <a:hueOff val="468000"/>
                    <a:satOff val="-4761"/>
                    <a:lumOff val="10196"/>
                  </a:schemeClr>
                </a:solidFill>
              </a:defRPr>
            </a:pPr>
            <a:r>
              <a:t>}</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27" name="PrepBytes_Logo.png" descr="PrepBytes_Logo.png"/>
          <p:cNvPicPr>
            <a:picLocks noChangeAspect="1"/>
          </p:cNvPicPr>
          <p:nvPr/>
        </p:nvPicPr>
        <p:blipFill>
          <a:blip r:embed="rId2"/>
          <a:stretch>
            <a:fillRect/>
          </a:stretch>
        </p:blipFill>
        <p:spPr>
          <a:xfrm>
            <a:off x="10565579" y="357238"/>
            <a:ext cx="1783889" cy="465896"/>
          </a:xfrm>
          <a:prstGeom prst="rect">
            <a:avLst/>
          </a:prstGeom>
          <a:ln w="12700">
            <a:miter lim="400000"/>
          </a:ln>
          <a:effectLst>
            <a:reflection stA="50000" endPos="40000" dir="5400000" sy="-100000" algn="bl" rotWithShape="0"/>
          </a:effectLst>
        </p:spPr>
      </p:pic>
      <p:sp>
        <p:nvSpPr>
          <p:cNvPr id="328" name="Function"/>
          <p:cNvSpPr txBox="1"/>
          <p:nvPr/>
        </p:nvSpPr>
        <p:spPr>
          <a:xfrm>
            <a:off x="1266658" y="1558741"/>
            <a:ext cx="3742868" cy="1412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8400" b="0">
                <a:latin typeface="Helvetica"/>
                <a:ea typeface="Helvetica"/>
                <a:cs typeface="Helvetica"/>
                <a:sym typeface="Helvetica"/>
              </a:defRPr>
            </a:lvl1pPr>
          </a:lstStyle>
          <a:p>
            <a:r>
              <a:t>LOOPS</a:t>
            </a:r>
          </a:p>
        </p:txBody>
      </p:sp>
      <p:sp>
        <p:nvSpPr>
          <p:cNvPr id="329" name="Bitwise And - a&amp;b…"/>
          <p:cNvSpPr txBox="1"/>
          <p:nvPr/>
        </p:nvSpPr>
        <p:spPr>
          <a:xfrm>
            <a:off x="1592809" y="3956881"/>
            <a:ext cx="9252996" cy="35318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lvl="1" indent="162560" algn="l" defTabSz="587022">
              <a:lnSpc>
                <a:spcPts val="3900"/>
              </a:lnSpc>
              <a:defRPr sz="3200" b="0">
                <a:solidFill>
                  <a:srgbClr val="56C1FF"/>
                </a:solidFill>
                <a:latin typeface="Courier"/>
                <a:ea typeface="Courier"/>
                <a:cs typeface="Courier"/>
                <a:sym typeface="Courier"/>
              </a:defRPr>
            </a:pPr>
            <a:r>
              <a:t>Below are the loops available in JS :</a:t>
            </a:r>
          </a:p>
          <a:p>
            <a:pPr lvl="1" indent="162560" algn="l" defTabSz="587022">
              <a:lnSpc>
                <a:spcPts val="3900"/>
              </a:lnSpc>
              <a:defRPr sz="3200" b="0">
                <a:solidFill>
                  <a:srgbClr val="56C1FF"/>
                </a:solidFill>
                <a:latin typeface="Courier"/>
                <a:ea typeface="Courier"/>
                <a:cs typeface="Courier"/>
                <a:sym typeface="Courier"/>
              </a:defRPr>
            </a:pPr>
            <a:endParaRPr/>
          </a:p>
          <a:p>
            <a:pPr marL="1051560" lvl="1" indent="-444500" algn="l" defTabSz="587022">
              <a:lnSpc>
                <a:spcPts val="3900"/>
              </a:lnSpc>
              <a:buSzPct val="145000"/>
              <a:buChar char="•"/>
              <a:defRPr sz="3200" b="0">
                <a:solidFill>
                  <a:srgbClr val="56C1FF"/>
                </a:solidFill>
                <a:latin typeface="Courier"/>
                <a:ea typeface="Courier"/>
                <a:cs typeface="Courier"/>
                <a:sym typeface="Courier"/>
              </a:defRPr>
            </a:pPr>
            <a:r>
              <a:t> for loop</a:t>
            </a:r>
          </a:p>
          <a:p>
            <a:pPr marL="1051560" lvl="1" indent="-444500" algn="l" defTabSz="587022">
              <a:lnSpc>
                <a:spcPts val="3900"/>
              </a:lnSpc>
              <a:buSzPct val="145000"/>
              <a:buChar char="•"/>
              <a:defRPr sz="3200" b="0">
                <a:solidFill>
                  <a:srgbClr val="56C1FF"/>
                </a:solidFill>
                <a:latin typeface="Courier"/>
                <a:ea typeface="Courier"/>
                <a:cs typeface="Courier"/>
                <a:sym typeface="Courier"/>
              </a:defRPr>
            </a:pPr>
            <a:r>
              <a:t> for-in loop</a:t>
            </a:r>
          </a:p>
          <a:p>
            <a:pPr marL="1051560" lvl="1" indent="-444500" algn="l" defTabSz="587022">
              <a:lnSpc>
                <a:spcPts val="3900"/>
              </a:lnSpc>
              <a:buSzPct val="145000"/>
              <a:buChar char="•"/>
              <a:defRPr sz="3200" b="0">
                <a:solidFill>
                  <a:srgbClr val="56C1FF"/>
                </a:solidFill>
                <a:latin typeface="Courier"/>
                <a:ea typeface="Courier"/>
                <a:cs typeface="Courier"/>
                <a:sym typeface="Courier"/>
              </a:defRPr>
            </a:pPr>
            <a:r>
              <a:t> for-of loop</a:t>
            </a:r>
          </a:p>
          <a:p>
            <a:pPr marL="1051560" lvl="1" indent="-444500" algn="l" defTabSz="587022">
              <a:lnSpc>
                <a:spcPts val="3900"/>
              </a:lnSpc>
              <a:buSzPct val="145000"/>
              <a:buChar char="•"/>
              <a:defRPr sz="3200" b="0">
                <a:solidFill>
                  <a:srgbClr val="56C1FF"/>
                </a:solidFill>
                <a:latin typeface="Courier"/>
                <a:ea typeface="Courier"/>
                <a:cs typeface="Courier"/>
                <a:sym typeface="Courier"/>
              </a:defRPr>
            </a:pPr>
            <a:r>
              <a:t> while</a:t>
            </a:r>
          </a:p>
          <a:p>
            <a:pPr marL="1051560" lvl="1" indent="-444500" algn="l" defTabSz="587022">
              <a:lnSpc>
                <a:spcPts val="3900"/>
              </a:lnSpc>
              <a:buSzPct val="145000"/>
              <a:buChar char="•"/>
              <a:defRPr sz="3200" b="0">
                <a:solidFill>
                  <a:srgbClr val="56C1FF"/>
                </a:solidFill>
                <a:latin typeface="Courier"/>
                <a:ea typeface="Courier"/>
                <a:cs typeface="Courier"/>
                <a:sym typeface="Courier"/>
              </a:defRPr>
            </a:pPr>
            <a:r>
              <a:t> do-while loop</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51" name="PrepBytes_Logo.png" descr="PrepBytes_Logo.png"/>
          <p:cNvPicPr>
            <a:picLocks noChangeAspect="1"/>
          </p:cNvPicPr>
          <p:nvPr/>
        </p:nvPicPr>
        <p:blipFill>
          <a:blip r:embed="rId2"/>
          <a:stretch>
            <a:fillRect/>
          </a:stretch>
        </p:blipFill>
        <p:spPr>
          <a:xfrm>
            <a:off x="10173354" y="289686"/>
            <a:ext cx="2351745" cy="614203"/>
          </a:xfrm>
          <a:prstGeom prst="rect">
            <a:avLst/>
          </a:prstGeom>
          <a:ln w="12700">
            <a:miter lim="400000"/>
          </a:ln>
          <a:effectLst>
            <a:reflection stA="50000" endPos="40000" dir="5400000" sy="-100000" algn="bl" rotWithShape="0"/>
          </a:effectLst>
        </p:spPr>
      </p:pic>
      <p:sp>
        <p:nvSpPr>
          <p:cNvPr id="152" name="Text"/>
          <p:cNvSpPr txBox="1"/>
          <p:nvPr/>
        </p:nvSpPr>
        <p:spPr>
          <a:xfrm>
            <a:off x="6219867" y="8054769"/>
            <a:ext cx="165685" cy="460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sz="2800" b="0" u="sng">
                <a:solidFill>
                  <a:srgbClr val="0000FF"/>
                </a:solidFill>
                <a:uFill>
                  <a:solidFill>
                    <a:srgbClr val="0000FF"/>
                  </a:solidFill>
                </a:uFill>
                <a:latin typeface="Gill Sans"/>
                <a:ea typeface="Gill Sans"/>
                <a:cs typeface="Gill Sans"/>
                <a:sym typeface="Gill Sans"/>
                <a:hlinkClick r:id="rId3"/>
              </a:defRPr>
            </a:lvl1pPr>
          </a:lstStyle>
          <a:p>
            <a:r>
              <a:rPr>
                <a:hlinkClick r:id="rId3"/>
              </a:rPr>
              <a:t> </a:t>
            </a:r>
          </a:p>
        </p:txBody>
      </p:sp>
      <p:graphicFrame>
        <p:nvGraphicFramePr>
          <p:cNvPr id="153" name="Table"/>
          <p:cNvGraphicFramePr/>
          <p:nvPr/>
        </p:nvGraphicFramePr>
        <p:xfrm>
          <a:off x="1575086" y="1532494"/>
          <a:ext cx="10476088" cy="6432575"/>
        </p:xfrm>
        <a:graphic>
          <a:graphicData uri="http://schemas.openxmlformats.org/drawingml/2006/table">
            <a:tbl>
              <a:tblPr firstRow="1">
                <a:tableStyleId>{4C3C2611-4C71-4FC5-86AE-919BDF0F9419}</a:tableStyleId>
              </a:tblPr>
              <a:tblGrid>
                <a:gridCol w="5238044">
                  <a:extLst>
                    <a:ext uri="{9D8B030D-6E8A-4147-A177-3AD203B41FA5}">
                      <a16:colId xmlns:a16="http://schemas.microsoft.com/office/drawing/2014/main" val="20000"/>
                    </a:ext>
                  </a:extLst>
                </a:gridCol>
                <a:gridCol w="5238044">
                  <a:extLst>
                    <a:ext uri="{9D8B030D-6E8A-4147-A177-3AD203B41FA5}">
                      <a16:colId xmlns:a16="http://schemas.microsoft.com/office/drawing/2014/main" val="20001"/>
                    </a:ext>
                  </a:extLst>
                </a:gridCol>
              </a:tblGrid>
              <a:tr h="917904">
                <a:tc>
                  <a:txBody>
                    <a:bodyPr/>
                    <a:lstStyle/>
                    <a:p>
                      <a:pPr>
                        <a:defRPr sz="1800" b="0">
                          <a:solidFill>
                            <a:srgbClr val="000000"/>
                          </a:solidFill>
                        </a:defRPr>
                      </a:pPr>
                      <a:r>
                        <a:rPr sz="2200" b="1">
                          <a:solidFill>
                            <a:srgbClr val="FFFFFF"/>
                          </a:solidFill>
                          <a:sym typeface="Helvetica Neue"/>
                        </a:rPr>
                        <a:t>COMPILER</a:t>
                      </a:r>
                    </a:p>
                  </a:txBody>
                  <a:tcPr marL="50800" marR="50800" marT="50800" marB="50800" anchor="ctr" horzOverflow="overflow">
                    <a:lnL w="12700">
                      <a:solidFill>
                        <a:srgbClr val="D6D6D6"/>
                      </a:solidFill>
                      <a:miter lim="400000"/>
                    </a:lnL>
                  </a:tcPr>
                </a:tc>
                <a:tc>
                  <a:txBody>
                    <a:bodyPr/>
                    <a:lstStyle/>
                    <a:p>
                      <a:pPr>
                        <a:defRPr sz="1800" b="0">
                          <a:solidFill>
                            <a:srgbClr val="000000"/>
                          </a:solidFill>
                        </a:defRPr>
                      </a:pPr>
                      <a:r>
                        <a:rPr sz="2200" b="1">
                          <a:solidFill>
                            <a:srgbClr val="FFFFFF"/>
                          </a:solidFill>
                          <a:sym typeface="Helvetica Neue"/>
                        </a:rPr>
                        <a:t>INTERPRETER</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0"/>
                  </a:ext>
                </a:extLst>
              </a:tr>
              <a:tr h="917904">
                <a:tc>
                  <a:txBody>
                    <a:bodyPr/>
                    <a:lstStyle/>
                    <a:p>
                      <a:pPr>
                        <a:defRPr sz="1800">
                          <a:solidFill>
                            <a:srgbClr val="000000"/>
                          </a:solidFill>
                        </a:defRPr>
                      </a:pPr>
                      <a:r>
                        <a:rPr sz="2200">
                          <a:solidFill>
                            <a:schemeClr val="accent1">
                              <a:lumOff val="13529"/>
                            </a:schemeClr>
                          </a:solidFill>
                          <a:sym typeface="Helvetica Neue"/>
                        </a:rPr>
                        <a:t>It takes an entire program at a time.</a:t>
                      </a:r>
                    </a:p>
                  </a:txBody>
                  <a:tcPr marL="50800" marR="50800" marT="50800" marB="50800" anchor="ctr" horzOverflow="overflow">
                    <a:lnL w="12700">
                      <a:solidFill>
                        <a:srgbClr val="D6D6D6"/>
                      </a:solidFill>
                      <a:miter lim="400000"/>
                    </a:lnL>
                  </a:tcPr>
                </a:tc>
                <a:tc>
                  <a:txBody>
                    <a:bodyPr/>
                    <a:lstStyle/>
                    <a:p>
                      <a:pPr>
                        <a:defRPr sz="1800">
                          <a:solidFill>
                            <a:srgbClr val="000000"/>
                          </a:solidFill>
                        </a:defRPr>
                      </a:pPr>
                      <a:r>
                        <a:rPr sz="2200">
                          <a:solidFill>
                            <a:schemeClr val="accent1">
                              <a:lumOff val="13529"/>
                            </a:schemeClr>
                          </a:solidFill>
                          <a:sym typeface="Helvetica Neue"/>
                        </a:rPr>
                        <a:t>It takes a single line of a code at a time.</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17904">
                <a:tc>
                  <a:txBody>
                    <a:bodyPr/>
                    <a:lstStyle/>
                    <a:p>
                      <a:pPr>
                        <a:defRPr sz="1800">
                          <a:solidFill>
                            <a:srgbClr val="000000"/>
                          </a:solidFill>
                        </a:defRPr>
                      </a:pPr>
                      <a:r>
                        <a:rPr sz="2200">
                          <a:solidFill>
                            <a:schemeClr val="accent1">
                              <a:lumOff val="13529"/>
                            </a:schemeClr>
                          </a:solidFill>
                          <a:sym typeface="Helvetica Neue"/>
                        </a:rPr>
                        <a:t>Compilation is done before execution</a:t>
                      </a:r>
                    </a:p>
                  </a:txBody>
                  <a:tcPr marL="50800" marR="50800" marT="50800" marB="50800" anchor="ctr" horzOverflow="overflow">
                    <a:lnL w="12700">
                      <a:solidFill>
                        <a:srgbClr val="D6D6D6"/>
                      </a:solidFill>
                      <a:miter lim="400000"/>
                    </a:lnL>
                  </a:tcPr>
                </a:tc>
                <a:tc>
                  <a:txBody>
                    <a:bodyPr/>
                    <a:lstStyle/>
                    <a:p>
                      <a:pPr>
                        <a:defRPr sz="1800">
                          <a:solidFill>
                            <a:srgbClr val="000000"/>
                          </a:solidFill>
                        </a:defRPr>
                      </a:pPr>
                      <a:r>
                        <a:rPr sz="2200">
                          <a:solidFill>
                            <a:schemeClr val="accent1">
                              <a:lumOff val="13529"/>
                            </a:schemeClr>
                          </a:solidFill>
                          <a:sym typeface="Helvetica Neue"/>
                        </a:rPr>
                        <a:t>Compilation and Execution takes place simultaneously.</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463584">
                <a:tc>
                  <a:txBody>
                    <a:bodyPr/>
                    <a:lstStyle/>
                    <a:p>
                      <a:pPr>
                        <a:defRPr sz="1800">
                          <a:solidFill>
                            <a:srgbClr val="000000"/>
                          </a:solidFill>
                        </a:defRPr>
                      </a:pPr>
                      <a:r>
                        <a:rPr sz="2200">
                          <a:solidFill>
                            <a:schemeClr val="accent1">
                              <a:lumOff val="13529"/>
                            </a:schemeClr>
                          </a:solidFill>
                          <a:sym typeface="Helvetica Neue"/>
                        </a:rPr>
                        <a:t>Faster because it translates the complete code at one go. </a:t>
                      </a:r>
                    </a:p>
                  </a:txBody>
                  <a:tcPr marL="50800" marR="50800" marT="50800" marB="50800" anchor="ctr" horzOverflow="overflow">
                    <a:lnL w="12700">
                      <a:solidFill>
                        <a:srgbClr val="D6D6D6"/>
                      </a:solidFill>
                      <a:miter lim="400000"/>
                    </a:lnL>
                  </a:tcPr>
                </a:tc>
                <a:tc>
                  <a:txBody>
                    <a:bodyPr/>
                    <a:lstStyle/>
                    <a:p>
                      <a:pPr>
                        <a:defRPr sz="1800">
                          <a:solidFill>
                            <a:srgbClr val="000000"/>
                          </a:solidFill>
                        </a:defRPr>
                      </a:pPr>
                      <a:r>
                        <a:rPr sz="2200">
                          <a:solidFill>
                            <a:schemeClr val="accent1">
                              <a:lumOff val="13529"/>
                            </a:schemeClr>
                          </a:solidFill>
                          <a:sym typeface="Helvetica Neue"/>
                        </a:rPr>
                        <a:t>Slower because it translates each line and then execution happens which at last takes more time than compiler</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764913">
                <a:tc>
                  <a:txBody>
                    <a:bodyPr/>
                    <a:lstStyle/>
                    <a:p>
                      <a:pPr>
                        <a:defRPr sz="1800">
                          <a:solidFill>
                            <a:srgbClr val="000000"/>
                          </a:solidFill>
                        </a:defRPr>
                      </a:pPr>
                      <a:r>
                        <a:rPr sz="2200">
                          <a:solidFill>
                            <a:schemeClr val="accent1">
                              <a:lumOff val="13529"/>
                            </a:schemeClr>
                          </a:solidFill>
                          <a:sym typeface="Helvetica Neue"/>
                        </a:rPr>
                        <a:t>It requires memory because it create object code</a:t>
                      </a:r>
                    </a:p>
                  </a:txBody>
                  <a:tcPr marL="50800" marR="50800" marT="50800" marB="50800" anchor="ctr" horzOverflow="overflow">
                    <a:lnL w="12700">
                      <a:solidFill>
                        <a:srgbClr val="D6D6D6"/>
                      </a:solidFill>
                      <a:miter lim="400000"/>
                    </a:lnL>
                  </a:tcPr>
                </a:tc>
                <a:tc>
                  <a:txBody>
                    <a:bodyPr/>
                    <a:lstStyle/>
                    <a:p>
                      <a:pPr>
                        <a:defRPr sz="1800">
                          <a:solidFill>
                            <a:srgbClr val="000000"/>
                          </a:solidFill>
                        </a:defRPr>
                      </a:pPr>
                      <a:r>
                        <a:rPr sz="2200">
                          <a:solidFill>
                            <a:schemeClr val="accent1">
                              <a:lumOff val="13529"/>
                            </a:schemeClr>
                          </a:solidFill>
                          <a:sym typeface="Helvetica Neue"/>
                        </a:rPr>
                        <a:t>It does not require any memory.</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675620">
                <a:tc>
                  <a:txBody>
                    <a:bodyPr/>
                    <a:lstStyle/>
                    <a:p>
                      <a:pPr>
                        <a:defRPr sz="1800">
                          <a:solidFill>
                            <a:srgbClr val="000000"/>
                          </a:solidFill>
                        </a:defRPr>
                      </a:pPr>
                      <a:r>
                        <a:rPr sz="2200">
                          <a:solidFill>
                            <a:schemeClr val="accent1">
                              <a:lumOff val="13529"/>
                            </a:schemeClr>
                          </a:solidFill>
                          <a:sym typeface="Helvetica Neue"/>
                        </a:rPr>
                        <a:t>Display all errors at the last.</a:t>
                      </a:r>
                    </a:p>
                  </a:txBody>
                  <a:tcPr marL="50800" marR="50800" marT="50800" marB="50800" anchor="ctr" horzOverflow="overflow">
                    <a:lnL w="12700">
                      <a:solidFill>
                        <a:srgbClr val="D6D6D6"/>
                      </a:solidFill>
                      <a:miter lim="400000"/>
                    </a:lnL>
                  </a:tcPr>
                </a:tc>
                <a:tc>
                  <a:txBody>
                    <a:bodyPr/>
                    <a:lstStyle/>
                    <a:p>
                      <a:pPr>
                        <a:defRPr sz="1800">
                          <a:solidFill>
                            <a:srgbClr val="000000"/>
                          </a:solidFill>
                        </a:defRPr>
                      </a:pPr>
                      <a:r>
                        <a:rPr sz="2200">
                          <a:solidFill>
                            <a:schemeClr val="accent1">
                              <a:lumOff val="13529"/>
                            </a:schemeClr>
                          </a:solidFill>
                          <a:sym typeface="Helvetica Neue"/>
                        </a:rPr>
                        <a:t>Display errors after each line if exists.</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767499">
                <a:tc>
                  <a:txBody>
                    <a:bodyPr/>
                    <a:lstStyle/>
                    <a:p>
                      <a:pPr>
                        <a:defRPr sz="1800">
                          <a:solidFill>
                            <a:srgbClr val="000000"/>
                          </a:solidFill>
                        </a:defRPr>
                      </a:pPr>
                      <a:r>
                        <a:rPr sz="2200">
                          <a:solidFill>
                            <a:schemeClr val="accent1">
                              <a:lumOff val="13529"/>
                            </a:schemeClr>
                          </a:solidFill>
                          <a:sym typeface="Helvetica Neue"/>
                        </a:rPr>
                        <a:t>C, C++</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a:defRPr sz="1800">
                          <a:solidFill>
                            <a:srgbClr val="000000"/>
                          </a:solidFill>
                        </a:defRPr>
                      </a:pPr>
                      <a:r>
                        <a:rPr sz="2200">
                          <a:solidFill>
                            <a:schemeClr val="accent1">
                              <a:lumOff val="13529"/>
                            </a:schemeClr>
                          </a:solidFill>
                          <a:sym typeface="Helvetica Neue"/>
                        </a:rPr>
                        <a:t>Python, PHP</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6"/>
                  </a:ext>
                </a:extLst>
              </a:tr>
            </a:tbl>
          </a:graphicData>
        </a:graphic>
      </p:graphicFrame>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31" name="PrepBytes_Logo.png" descr="PrepBytes_Logo.png"/>
          <p:cNvPicPr>
            <a:picLocks noChangeAspect="1"/>
          </p:cNvPicPr>
          <p:nvPr/>
        </p:nvPicPr>
        <p:blipFill>
          <a:blip r:embed="rId2"/>
          <a:stretch>
            <a:fillRect/>
          </a:stretch>
        </p:blipFill>
        <p:spPr>
          <a:xfrm>
            <a:off x="10226419" y="380240"/>
            <a:ext cx="2351745" cy="614202"/>
          </a:xfrm>
          <a:prstGeom prst="rect">
            <a:avLst/>
          </a:prstGeom>
          <a:ln w="12700">
            <a:miter lim="400000"/>
          </a:ln>
        </p:spPr>
      </p:pic>
      <p:sp>
        <p:nvSpPr>
          <p:cNvPr id="332" name="Loops"/>
          <p:cNvSpPr txBox="1"/>
          <p:nvPr/>
        </p:nvSpPr>
        <p:spPr>
          <a:xfrm>
            <a:off x="796142" y="1721543"/>
            <a:ext cx="1577791" cy="7526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sz="4800" b="0">
                <a:latin typeface="Gill Sans"/>
                <a:ea typeface="Gill Sans"/>
                <a:cs typeface="Gill Sans"/>
                <a:sym typeface="Gill Sans"/>
              </a:defRPr>
            </a:lvl1pPr>
          </a:lstStyle>
          <a:p>
            <a:r>
              <a:t>Loops</a:t>
            </a:r>
          </a:p>
        </p:txBody>
      </p:sp>
      <p:sp>
        <p:nvSpPr>
          <p:cNvPr id="333" name="Labeled statement…"/>
          <p:cNvSpPr txBox="1"/>
          <p:nvPr/>
        </p:nvSpPr>
        <p:spPr>
          <a:xfrm>
            <a:off x="966984" y="3535159"/>
            <a:ext cx="4182357" cy="18829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ct val="150000"/>
              </a:lnSpc>
              <a:defRPr sz="3000" b="0">
                <a:solidFill>
                  <a:srgbClr val="56C1FF"/>
                </a:solidFill>
                <a:latin typeface="Courier"/>
                <a:ea typeface="Courier"/>
                <a:cs typeface="Courier"/>
                <a:sym typeface="Courier"/>
              </a:defRPr>
            </a:pPr>
            <a:r>
              <a:t>labeled statement</a:t>
            </a:r>
          </a:p>
          <a:p>
            <a:pPr algn="l" defTabSz="587022">
              <a:lnSpc>
                <a:spcPct val="150000"/>
              </a:lnSpc>
              <a:defRPr sz="3000" b="0">
                <a:solidFill>
                  <a:srgbClr val="56C1FF"/>
                </a:solidFill>
                <a:latin typeface="Courier"/>
                <a:ea typeface="Courier"/>
                <a:cs typeface="Courier"/>
                <a:sym typeface="Courier"/>
              </a:defRPr>
            </a:pPr>
            <a:r>
              <a:t>break statement</a:t>
            </a:r>
          </a:p>
          <a:p>
            <a:pPr algn="l" defTabSz="587022">
              <a:lnSpc>
                <a:spcPct val="150000"/>
              </a:lnSpc>
              <a:defRPr sz="3000" b="0">
                <a:solidFill>
                  <a:srgbClr val="56C1FF"/>
                </a:solidFill>
                <a:latin typeface="Courier"/>
                <a:ea typeface="Courier"/>
                <a:cs typeface="Courier"/>
                <a:sym typeface="Courier"/>
              </a:defRPr>
            </a:pPr>
            <a:r>
              <a:t>continue statement</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35" name="PrepBytes_Logo.png" descr="PrepBytes_Logo.png"/>
          <p:cNvPicPr>
            <a:picLocks noChangeAspect="1"/>
          </p:cNvPicPr>
          <p:nvPr/>
        </p:nvPicPr>
        <p:blipFill>
          <a:blip r:embed="rId2"/>
          <a:stretch>
            <a:fillRect/>
          </a:stretch>
        </p:blipFill>
        <p:spPr>
          <a:xfrm>
            <a:off x="10795249" y="222137"/>
            <a:ext cx="1783890" cy="465897"/>
          </a:xfrm>
          <a:prstGeom prst="rect">
            <a:avLst/>
          </a:prstGeom>
          <a:ln w="12700">
            <a:miter lim="400000"/>
          </a:ln>
          <a:effectLst>
            <a:reflection stA="50000" endPos="40000" dir="5400000" sy="-100000" algn="bl" rotWithShape="0"/>
          </a:effectLst>
        </p:spPr>
      </p:pic>
      <p:sp>
        <p:nvSpPr>
          <p:cNvPr id="336" name="Function"/>
          <p:cNvSpPr txBox="1"/>
          <p:nvPr/>
        </p:nvSpPr>
        <p:spPr>
          <a:xfrm>
            <a:off x="1008280" y="1005438"/>
            <a:ext cx="4691945" cy="14121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defTabSz="587022">
              <a:lnSpc>
                <a:spcPts val="10900"/>
              </a:lnSpc>
              <a:defRPr sz="8400" b="0">
                <a:latin typeface="Helvetica"/>
                <a:ea typeface="Helvetica"/>
                <a:cs typeface="Helvetica"/>
                <a:sym typeface="Helvetica"/>
              </a:defRPr>
            </a:pPr>
            <a:r>
              <a:t>Functions</a:t>
            </a:r>
          </a:p>
        </p:txBody>
      </p:sp>
      <p:sp>
        <p:nvSpPr>
          <p:cNvPr id="337" name="let myArr = [“Hi”,”How”,”Are”,“You”]…"/>
          <p:cNvSpPr txBox="1"/>
          <p:nvPr/>
        </p:nvSpPr>
        <p:spPr>
          <a:xfrm>
            <a:off x="937481" y="3786385"/>
            <a:ext cx="6272521" cy="35318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r>
              <a:t>In JS, there are 3 ways to create a function: </a:t>
            </a:r>
          </a:p>
          <a:p>
            <a:pPr algn="l" defTabSz="587022">
              <a:lnSpc>
                <a:spcPts val="3900"/>
              </a:lnSpc>
              <a:defRPr sz="3200" b="0">
                <a:solidFill>
                  <a:srgbClr val="56C1FF"/>
                </a:solidFill>
                <a:latin typeface="Courier"/>
                <a:ea typeface="Courier"/>
                <a:cs typeface="Courier"/>
                <a:sym typeface="Courier"/>
              </a:defRPr>
            </a:pPr>
            <a:endParaRPr/>
          </a:p>
          <a:p>
            <a:pPr algn="l" defTabSz="587022">
              <a:lnSpc>
                <a:spcPts val="3900"/>
              </a:lnSpc>
              <a:defRPr sz="3200" b="0">
                <a:solidFill>
                  <a:srgbClr val="56C1FF"/>
                </a:solidFill>
                <a:latin typeface="Courier"/>
                <a:ea typeface="Courier"/>
                <a:cs typeface="Courier"/>
                <a:sym typeface="Courier"/>
              </a:defRPr>
            </a:pPr>
            <a:endParaRPr/>
          </a:p>
          <a:p>
            <a:pPr marL="635000" indent="-635000" algn="l" defTabSz="587022">
              <a:lnSpc>
                <a:spcPts val="3900"/>
              </a:lnSpc>
              <a:buSzPct val="100000"/>
              <a:buAutoNum type="arabicPeriod"/>
              <a:defRPr sz="3200" b="0">
                <a:solidFill>
                  <a:srgbClr val="56C1FF"/>
                </a:solidFill>
                <a:latin typeface="Courier"/>
                <a:ea typeface="Courier"/>
                <a:cs typeface="Courier"/>
                <a:sym typeface="Courier"/>
              </a:defRPr>
            </a:pPr>
            <a:r>
              <a:t>Regular function</a:t>
            </a:r>
          </a:p>
          <a:p>
            <a:pPr marL="635000" indent="-635000" algn="l" defTabSz="587022">
              <a:lnSpc>
                <a:spcPts val="3900"/>
              </a:lnSpc>
              <a:buSzPct val="100000"/>
              <a:buAutoNum type="arabicPeriod"/>
              <a:defRPr sz="3200" b="0">
                <a:solidFill>
                  <a:srgbClr val="56C1FF"/>
                </a:solidFill>
                <a:latin typeface="Courier"/>
                <a:ea typeface="Courier"/>
                <a:cs typeface="Courier"/>
                <a:sym typeface="Courier"/>
              </a:defRPr>
            </a:pPr>
            <a:r>
              <a:t>Arrow function </a:t>
            </a:r>
          </a:p>
          <a:p>
            <a:pPr marL="635000" indent="-635000" algn="l" defTabSz="587022">
              <a:lnSpc>
                <a:spcPts val="3900"/>
              </a:lnSpc>
              <a:buSzPct val="100000"/>
              <a:buAutoNum type="arabicPeriod"/>
              <a:defRPr sz="3200" b="0">
                <a:solidFill>
                  <a:srgbClr val="56C1FF"/>
                </a:solidFill>
                <a:latin typeface="Courier"/>
                <a:ea typeface="Courier"/>
                <a:cs typeface="Courier"/>
                <a:sym typeface="Courier"/>
              </a:defRPr>
            </a:pPr>
            <a:r>
              <a:t>Function Expression</a:t>
            </a:r>
          </a:p>
        </p:txBody>
      </p:sp>
      <p:pic>
        <p:nvPicPr>
          <p:cNvPr id="338" name="Image" descr="Image"/>
          <p:cNvPicPr>
            <a:picLocks noChangeAspect="1"/>
          </p:cNvPicPr>
          <p:nvPr/>
        </p:nvPicPr>
        <p:blipFill>
          <a:blip r:embed="rId3"/>
          <a:stretch>
            <a:fillRect/>
          </a:stretch>
        </p:blipFill>
        <p:spPr>
          <a:xfrm>
            <a:off x="8294423" y="2981952"/>
            <a:ext cx="3365501" cy="5600701"/>
          </a:xfrm>
          <a:prstGeom prst="rect">
            <a:avLst/>
          </a:prstGeom>
          <a:ln w="12700">
            <a:miter lim="400000"/>
          </a:ln>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40" name="PrepBytes_Logo.png" descr="PrepBytes_Logo.png"/>
          <p:cNvPicPr>
            <a:picLocks noChangeAspect="1"/>
          </p:cNvPicPr>
          <p:nvPr/>
        </p:nvPicPr>
        <p:blipFill>
          <a:blip r:embed="rId2"/>
          <a:stretch>
            <a:fillRect/>
          </a:stretch>
        </p:blipFill>
        <p:spPr>
          <a:xfrm>
            <a:off x="10808759" y="235647"/>
            <a:ext cx="1783890" cy="465897"/>
          </a:xfrm>
          <a:prstGeom prst="rect">
            <a:avLst/>
          </a:prstGeom>
          <a:ln w="12700">
            <a:miter lim="400000"/>
          </a:ln>
          <a:effectLst>
            <a:reflection stA="50000" endPos="40000" dir="5400000" sy="-100000" algn="bl" rotWithShape="0"/>
          </a:effectLst>
        </p:spPr>
      </p:pic>
      <p:sp>
        <p:nvSpPr>
          <p:cNvPr id="341" name="Function"/>
          <p:cNvSpPr txBox="1"/>
          <p:nvPr/>
        </p:nvSpPr>
        <p:spPr>
          <a:xfrm>
            <a:off x="657123" y="440010"/>
            <a:ext cx="2404977"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Function</a:t>
            </a:r>
          </a:p>
        </p:txBody>
      </p:sp>
      <p:sp>
        <p:nvSpPr>
          <p:cNvPr id="342" name="Function without parameters…"/>
          <p:cNvSpPr txBox="1"/>
          <p:nvPr/>
        </p:nvSpPr>
        <p:spPr>
          <a:xfrm>
            <a:off x="580538" y="2726234"/>
            <a:ext cx="11482937" cy="35175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Lucida Grande"/>
                <a:ea typeface="Lucida Grande"/>
                <a:cs typeface="Lucida Grande"/>
                <a:sym typeface="Lucida Grande"/>
              </a:defRPr>
            </a:pPr>
            <a:r>
              <a:t>Function definitions (function declaration, or function statement) </a:t>
            </a: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endParaRPr>
              <a:latin typeface="Courier"/>
              <a:ea typeface="Courier"/>
              <a:cs typeface="Courier"/>
              <a:sym typeface="Courier"/>
            </a:endParaRPr>
          </a:p>
          <a:p>
            <a:pPr algn="l" defTabSz="587022">
              <a:lnSpc>
                <a:spcPts val="3900"/>
              </a:lnSpc>
              <a:defRPr sz="3200" b="0">
                <a:solidFill>
                  <a:srgbClr val="56C1FF"/>
                </a:solidFill>
                <a:latin typeface="Lucida Grande"/>
                <a:ea typeface="Lucida Grande"/>
                <a:cs typeface="Lucida Grande"/>
                <a:sym typeface="Lucida Grande"/>
              </a:defRPr>
            </a:pPr>
            <a:r>
              <a:t>Function calling / invocation</a:t>
            </a:r>
          </a:p>
        </p:txBody>
      </p:sp>
      <p:pic>
        <p:nvPicPr>
          <p:cNvPr id="343" name="Image" descr="Image"/>
          <p:cNvPicPr>
            <a:picLocks noChangeAspect="1"/>
          </p:cNvPicPr>
          <p:nvPr/>
        </p:nvPicPr>
        <p:blipFill>
          <a:blip r:embed="rId3"/>
          <a:stretch>
            <a:fillRect/>
          </a:stretch>
        </p:blipFill>
        <p:spPr>
          <a:xfrm>
            <a:off x="4699000" y="4235450"/>
            <a:ext cx="3606800" cy="1282700"/>
          </a:xfrm>
          <a:prstGeom prst="rect">
            <a:avLst/>
          </a:prstGeom>
          <a:ln w="12700">
            <a:miter lim="400000"/>
          </a:ln>
        </p:spPr>
      </p:pic>
      <p:pic>
        <p:nvPicPr>
          <p:cNvPr id="344" name="Image" descr="Image"/>
          <p:cNvPicPr>
            <a:picLocks noChangeAspect="1"/>
          </p:cNvPicPr>
          <p:nvPr/>
        </p:nvPicPr>
        <p:blipFill>
          <a:blip r:embed="rId4"/>
          <a:stretch>
            <a:fillRect/>
          </a:stretch>
        </p:blipFill>
        <p:spPr>
          <a:xfrm>
            <a:off x="5299656" y="7222990"/>
            <a:ext cx="2044701" cy="1117601"/>
          </a:xfrm>
          <a:prstGeom prst="rect">
            <a:avLst/>
          </a:prstGeom>
          <a:ln w="12700">
            <a:miter lim="400000"/>
          </a:ln>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46" name="PrepBytes_Logo.png" descr="PrepBytes_Logo.png"/>
          <p:cNvPicPr>
            <a:picLocks noChangeAspect="1"/>
          </p:cNvPicPr>
          <p:nvPr/>
        </p:nvPicPr>
        <p:blipFill>
          <a:blip r:embed="rId2"/>
          <a:stretch>
            <a:fillRect/>
          </a:stretch>
        </p:blipFill>
        <p:spPr>
          <a:xfrm>
            <a:off x="10697478" y="195117"/>
            <a:ext cx="1908681" cy="498487"/>
          </a:xfrm>
          <a:prstGeom prst="rect">
            <a:avLst/>
          </a:prstGeom>
          <a:ln w="12700">
            <a:miter lim="400000"/>
          </a:ln>
          <a:effectLst>
            <a:reflection stA="50000" endPos="40000" dir="5400000" sy="-100000" algn="bl" rotWithShape="0"/>
          </a:effectLst>
        </p:spPr>
      </p:pic>
      <p:sp>
        <p:nvSpPr>
          <p:cNvPr id="347" name="Function"/>
          <p:cNvSpPr txBox="1"/>
          <p:nvPr/>
        </p:nvSpPr>
        <p:spPr>
          <a:xfrm>
            <a:off x="812283" y="628475"/>
            <a:ext cx="2404978"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Function</a:t>
            </a:r>
          </a:p>
        </p:txBody>
      </p:sp>
      <p:sp>
        <p:nvSpPr>
          <p:cNvPr id="348" name="Function without parameters…"/>
          <p:cNvSpPr txBox="1"/>
          <p:nvPr/>
        </p:nvSpPr>
        <p:spPr>
          <a:xfrm>
            <a:off x="872383" y="2685388"/>
            <a:ext cx="8257792" cy="5007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rgbClr val="56C1FF"/>
                </a:solidFill>
                <a:latin typeface="Lucida Grande"/>
                <a:ea typeface="Lucida Grande"/>
                <a:cs typeface="Lucida Grande"/>
                <a:sym typeface="Lucida Grande"/>
              </a:defRPr>
            </a:pPr>
            <a:r>
              <a:t>Function without parameters</a:t>
            </a: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endParaRPr>
              <a:latin typeface="Courier"/>
              <a:ea typeface="Courier"/>
              <a:cs typeface="Courier"/>
              <a:sym typeface="Courier"/>
            </a:endParaRPr>
          </a:p>
          <a:p>
            <a:pPr algn="l" defTabSz="587022">
              <a:lnSpc>
                <a:spcPts val="3900"/>
              </a:lnSpc>
              <a:defRPr sz="3200" b="0">
                <a:solidFill>
                  <a:srgbClr val="56C1FF"/>
                </a:solidFill>
                <a:latin typeface="Lucida Grande"/>
                <a:ea typeface="Lucida Grande"/>
                <a:cs typeface="Lucida Grande"/>
                <a:sym typeface="Lucida Grande"/>
              </a:defRPr>
            </a:pPr>
            <a:r>
              <a:t>Function with parameters and no return</a:t>
            </a: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endParaRPr>
              <a:latin typeface="Courier"/>
              <a:ea typeface="Courier"/>
              <a:cs typeface="Courier"/>
              <a:sym typeface="Courier"/>
            </a:endParaRPr>
          </a:p>
          <a:p>
            <a:pPr algn="l" defTabSz="587022">
              <a:lnSpc>
                <a:spcPts val="3900"/>
              </a:lnSpc>
              <a:defRPr sz="3200" b="0">
                <a:solidFill>
                  <a:srgbClr val="56C1FF"/>
                </a:solidFill>
                <a:latin typeface="Lucida Grande"/>
                <a:ea typeface="Lucida Grande"/>
                <a:cs typeface="Lucida Grande"/>
                <a:sym typeface="Lucida Grande"/>
              </a:defRPr>
            </a:pPr>
            <a:r>
              <a:t>Function with parameters and with return</a:t>
            </a:r>
          </a:p>
        </p:txBody>
      </p:sp>
      <p:pic>
        <p:nvPicPr>
          <p:cNvPr id="349" name="Image" descr="Image"/>
          <p:cNvPicPr>
            <a:picLocks noChangeAspect="1"/>
          </p:cNvPicPr>
          <p:nvPr/>
        </p:nvPicPr>
        <p:blipFill>
          <a:blip r:embed="rId3"/>
          <a:stretch>
            <a:fillRect/>
          </a:stretch>
        </p:blipFill>
        <p:spPr>
          <a:xfrm>
            <a:off x="8119473" y="2872883"/>
            <a:ext cx="3175001" cy="1333501"/>
          </a:xfrm>
          <a:prstGeom prst="rect">
            <a:avLst/>
          </a:prstGeom>
          <a:ln w="12700">
            <a:miter lim="400000"/>
          </a:ln>
        </p:spPr>
      </p:pic>
      <p:pic>
        <p:nvPicPr>
          <p:cNvPr id="350" name="Image" descr="Image"/>
          <p:cNvPicPr>
            <a:picLocks noChangeAspect="1"/>
          </p:cNvPicPr>
          <p:nvPr/>
        </p:nvPicPr>
        <p:blipFill>
          <a:blip r:embed="rId4"/>
          <a:stretch>
            <a:fillRect/>
          </a:stretch>
        </p:blipFill>
        <p:spPr>
          <a:xfrm>
            <a:off x="8018957" y="5487781"/>
            <a:ext cx="3162301" cy="1143001"/>
          </a:xfrm>
          <a:prstGeom prst="rect">
            <a:avLst/>
          </a:prstGeom>
          <a:ln w="12700">
            <a:miter lim="400000"/>
          </a:ln>
        </p:spPr>
      </p:pic>
      <p:pic>
        <p:nvPicPr>
          <p:cNvPr id="351" name="Image" descr="Image"/>
          <p:cNvPicPr>
            <a:picLocks noChangeAspect="1"/>
          </p:cNvPicPr>
          <p:nvPr/>
        </p:nvPicPr>
        <p:blipFill>
          <a:blip r:embed="rId5"/>
          <a:stretch>
            <a:fillRect/>
          </a:stretch>
        </p:blipFill>
        <p:spPr>
          <a:xfrm>
            <a:off x="8012607" y="7788855"/>
            <a:ext cx="3175001" cy="1503948"/>
          </a:xfrm>
          <a:prstGeom prst="rect">
            <a:avLst/>
          </a:prstGeom>
          <a:ln w="12700">
            <a:miter lim="400000"/>
          </a:ln>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53" name="PrepBytes_Logo.png" descr="PrepBytes_Logo.png"/>
          <p:cNvPicPr>
            <a:picLocks noChangeAspect="1"/>
          </p:cNvPicPr>
          <p:nvPr/>
        </p:nvPicPr>
        <p:blipFill>
          <a:blip r:embed="rId2"/>
          <a:stretch>
            <a:fillRect/>
          </a:stretch>
        </p:blipFill>
        <p:spPr>
          <a:xfrm>
            <a:off x="10240905" y="208626"/>
            <a:ext cx="2351744" cy="614203"/>
          </a:xfrm>
          <a:prstGeom prst="rect">
            <a:avLst/>
          </a:prstGeom>
          <a:ln w="12700">
            <a:miter lim="400000"/>
          </a:ln>
          <a:effectLst>
            <a:reflection stA="50000" endPos="40000" dir="5400000" sy="-100000" algn="bl" rotWithShape="0"/>
          </a:effectLst>
        </p:spPr>
      </p:pic>
      <p:sp>
        <p:nvSpPr>
          <p:cNvPr id="354" name="Strings"/>
          <p:cNvSpPr txBox="1"/>
          <p:nvPr/>
        </p:nvSpPr>
        <p:spPr>
          <a:xfrm>
            <a:off x="1201278" y="1378273"/>
            <a:ext cx="1964149"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Strings</a:t>
            </a:r>
          </a:p>
        </p:txBody>
      </p:sp>
      <p:sp>
        <p:nvSpPr>
          <p:cNvPr id="355" name="console.log(name[1]);…"/>
          <p:cNvSpPr txBox="1"/>
          <p:nvPr/>
        </p:nvSpPr>
        <p:spPr>
          <a:xfrm>
            <a:off x="1132340" y="3026341"/>
            <a:ext cx="7535703" cy="41912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console.log(name[1]);</a:t>
            </a:r>
          </a:p>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console.log(name.charAt(1));</a:t>
            </a:r>
          </a:p>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console.log(“PrepBytes”.charAt(1));</a:t>
            </a:r>
          </a:p>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console.log(“PrepBytes”[1]);</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57"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
        <p:nvSpPr>
          <p:cNvPr id="358" name="Strings comparison"/>
          <p:cNvSpPr txBox="1"/>
          <p:nvPr/>
        </p:nvSpPr>
        <p:spPr>
          <a:xfrm>
            <a:off x="899776" y="1513017"/>
            <a:ext cx="5284504"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Strings comparison</a:t>
            </a:r>
          </a:p>
        </p:txBody>
      </p:sp>
      <p:sp>
        <p:nvSpPr>
          <p:cNvPr id="359" name="let a = 'a'…"/>
          <p:cNvSpPr txBox="1"/>
          <p:nvPr/>
        </p:nvSpPr>
        <p:spPr>
          <a:xfrm>
            <a:off x="2419460" y="3605637"/>
            <a:ext cx="6288516" cy="40942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ct val="10000"/>
              </a:lnSpc>
              <a:spcBef>
                <a:spcPts val="3200"/>
              </a:spcBef>
              <a:defRPr sz="2600" b="0">
                <a:solidFill>
                  <a:schemeClr val="accent4">
                    <a:hueOff val="468000"/>
                    <a:satOff val="-4761"/>
                    <a:lumOff val="10196"/>
                  </a:schemeClr>
                </a:solidFill>
              </a:defRPr>
            </a:pPr>
            <a:r>
              <a:t>let a = 'a'</a:t>
            </a:r>
          </a:p>
          <a:p>
            <a:pPr algn="l" defTabSz="587022">
              <a:lnSpc>
                <a:spcPct val="10000"/>
              </a:lnSpc>
              <a:spcBef>
                <a:spcPts val="3200"/>
              </a:spcBef>
              <a:defRPr sz="2600" b="0">
                <a:solidFill>
                  <a:schemeClr val="accent4">
                    <a:hueOff val="468000"/>
                    <a:satOff val="-4761"/>
                    <a:lumOff val="10196"/>
                  </a:schemeClr>
                </a:solidFill>
              </a:defRPr>
            </a:pPr>
            <a:r>
              <a:t>let b = 'b'</a:t>
            </a:r>
          </a:p>
          <a:p>
            <a:pPr algn="l" defTabSz="587022">
              <a:lnSpc>
                <a:spcPct val="10000"/>
              </a:lnSpc>
              <a:spcBef>
                <a:spcPts val="3200"/>
              </a:spcBef>
              <a:defRPr sz="2600" b="0">
                <a:solidFill>
                  <a:schemeClr val="accent4">
                    <a:hueOff val="468000"/>
                    <a:satOff val="-4761"/>
                    <a:lumOff val="10196"/>
                  </a:schemeClr>
                </a:solidFill>
              </a:defRPr>
            </a:pPr>
            <a:r>
              <a:t>if (a &lt; b) { // true</a:t>
            </a:r>
          </a:p>
          <a:p>
            <a:pPr algn="l" defTabSz="587022">
              <a:lnSpc>
                <a:spcPct val="10000"/>
              </a:lnSpc>
              <a:spcBef>
                <a:spcPts val="3200"/>
              </a:spcBef>
              <a:defRPr sz="2600" b="0">
                <a:solidFill>
                  <a:schemeClr val="accent4">
                    <a:hueOff val="468000"/>
                    <a:satOff val="-4761"/>
                    <a:lumOff val="10196"/>
                  </a:schemeClr>
                </a:solidFill>
              </a:defRPr>
            </a:pPr>
            <a:r>
              <a:t>  console.log(a + ' is less than ' + b)</a:t>
            </a:r>
          </a:p>
          <a:p>
            <a:pPr algn="l" defTabSz="587022">
              <a:lnSpc>
                <a:spcPct val="10000"/>
              </a:lnSpc>
              <a:spcBef>
                <a:spcPts val="3200"/>
              </a:spcBef>
              <a:defRPr sz="2600" b="0">
                <a:solidFill>
                  <a:schemeClr val="accent4">
                    <a:hueOff val="468000"/>
                    <a:satOff val="-4761"/>
                    <a:lumOff val="10196"/>
                  </a:schemeClr>
                </a:solidFill>
              </a:defRPr>
            </a:pPr>
            <a:r>
              <a:t>} else if (a &gt; b) {</a:t>
            </a:r>
          </a:p>
          <a:p>
            <a:pPr algn="l" defTabSz="587022">
              <a:lnSpc>
                <a:spcPct val="10000"/>
              </a:lnSpc>
              <a:spcBef>
                <a:spcPts val="3200"/>
              </a:spcBef>
              <a:defRPr sz="2600" b="0">
                <a:solidFill>
                  <a:schemeClr val="accent4">
                    <a:hueOff val="468000"/>
                    <a:satOff val="-4761"/>
                    <a:lumOff val="10196"/>
                  </a:schemeClr>
                </a:solidFill>
              </a:defRPr>
            </a:pPr>
            <a:r>
              <a:t>  console.log(a + ' is greater than ' + b)</a:t>
            </a:r>
          </a:p>
          <a:p>
            <a:pPr algn="l" defTabSz="587022">
              <a:lnSpc>
                <a:spcPct val="10000"/>
              </a:lnSpc>
              <a:spcBef>
                <a:spcPts val="3200"/>
              </a:spcBef>
              <a:defRPr sz="2600" b="0">
                <a:solidFill>
                  <a:schemeClr val="accent4">
                    <a:hueOff val="468000"/>
                    <a:satOff val="-4761"/>
                    <a:lumOff val="10196"/>
                  </a:schemeClr>
                </a:solidFill>
              </a:defRPr>
            </a:pPr>
            <a:r>
              <a:t>} else {</a:t>
            </a:r>
          </a:p>
          <a:p>
            <a:pPr algn="l" defTabSz="587022">
              <a:lnSpc>
                <a:spcPct val="10000"/>
              </a:lnSpc>
              <a:spcBef>
                <a:spcPts val="3200"/>
              </a:spcBef>
              <a:defRPr sz="2600" b="0">
                <a:solidFill>
                  <a:schemeClr val="accent4">
                    <a:hueOff val="468000"/>
                    <a:satOff val="-4761"/>
                    <a:lumOff val="10196"/>
                  </a:schemeClr>
                </a:solidFill>
              </a:defRPr>
            </a:pPr>
            <a:r>
              <a:t>  console.log(a + ' and ' + b + ' are equal.')</a:t>
            </a:r>
          </a:p>
          <a:p>
            <a:pPr algn="l" defTabSz="587022">
              <a:lnSpc>
                <a:spcPct val="10000"/>
              </a:lnSpc>
              <a:spcBef>
                <a:spcPts val="3200"/>
              </a:spcBef>
              <a:defRPr sz="2600" b="0">
                <a:solidFill>
                  <a:schemeClr val="accent4">
                    <a:hueOff val="468000"/>
                    <a:satOff val="-4761"/>
                    <a:lumOff val="10196"/>
                  </a:schemeClr>
                </a:solidFill>
              </a:defRPr>
            </a:pPr>
            <a:r>
              <a:t>}</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61" name="More string methods"/>
          <p:cNvSpPr txBox="1"/>
          <p:nvPr/>
        </p:nvSpPr>
        <p:spPr>
          <a:xfrm>
            <a:off x="539522" y="1542248"/>
            <a:ext cx="5623237"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More string methods</a:t>
            </a:r>
          </a:p>
        </p:txBody>
      </p:sp>
      <p:sp>
        <p:nvSpPr>
          <p:cNvPr id="362" name="var name = You will be an amazing developer"/>
          <p:cNvSpPr txBox="1"/>
          <p:nvPr/>
        </p:nvSpPr>
        <p:spPr>
          <a:xfrm>
            <a:off x="1167785" y="3076734"/>
            <a:ext cx="9242861" cy="9942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8300"/>
              </a:lnSpc>
              <a:defRPr sz="2800" b="0">
                <a:solidFill>
                  <a:schemeClr val="accent4">
                    <a:hueOff val="468000"/>
                    <a:satOff val="-4761"/>
                    <a:lumOff val="10196"/>
                  </a:schemeClr>
                </a:solidFill>
                <a:latin typeface="Courier"/>
                <a:ea typeface="Courier"/>
                <a:cs typeface="Courier"/>
                <a:sym typeface="Courier"/>
              </a:defRPr>
            </a:lvl1pPr>
          </a:lstStyle>
          <a:p>
            <a:r>
              <a:t>var name = You will be an amazing developer</a:t>
            </a:r>
          </a:p>
        </p:txBody>
      </p:sp>
      <p:sp>
        <p:nvSpPr>
          <p:cNvPr id="363" name="let index = name.indexOf(“developer”);…"/>
          <p:cNvSpPr txBox="1"/>
          <p:nvPr/>
        </p:nvSpPr>
        <p:spPr>
          <a:xfrm>
            <a:off x="1701272" y="4298439"/>
            <a:ext cx="8175887" cy="31255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let index = name.indexOf(“developer”);</a:t>
            </a:r>
          </a:p>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index = name.lastIndexOf(“developer”);</a:t>
            </a:r>
          </a:p>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index = name.indexOf(“will”, 10);</a:t>
            </a:r>
          </a:p>
        </p:txBody>
      </p:sp>
      <p:pic>
        <p:nvPicPr>
          <p:cNvPr id="364"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66" name="PrepBytes_Logo.png" descr="PrepBytes_Logo.png"/>
          <p:cNvPicPr>
            <a:picLocks noChangeAspect="1"/>
          </p:cNvPicPr>
          <p:nvPr/>
        </p:nvPicPr>
        <p:blipFill>
          <a:blip r:embed="rId2"/>
          <a:stretch>
            <a:fillRect/>
          </a:stretch>
        </p:blipFill>
        <p:spPr>
          <a:xfrm>
            <a:off x="10335475" y="249156"/>
            <a:ext cx="2351744" cy="614203"/>
          </a:xfrm>
          <a:prstGeom prst="rect">
            <a:avLst/>
          </a:prstGeom>
          <a:ln w="12700">
            <a:miter lim="400000"/>
          </a:ln>
          <a:effectLst>
            <a:reflection stA="50000" endPos="40000" dir="5400000" sy="-100000" algn="bl" rotWithShape="0"/>
          </a:effectLst>
        </p:spPr>
      </p:pic>
      <p:sp>
        <p:nvSpPr>
          <p:cNvPr id="367" name="Strings concatenation"/>
          <p:cNvSpPr txBox="1"/>
          <p:nvPr/>
        </p:nvSpPr>
        <p:spPr>
          <a:xfrm>
            <a:off x="857985" y="1535475"/>
            <a:ext cx="5929525"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Strings concatenation</a:t>
            </a:r>
          </a:p>
        </p:txBody>
      </p:sp>
      <p:sp>
        <p:nvSpPr>
          <p:cNvPr id="368" name="Var newMessage = name.slice(7,13);…"/>
          <p:cNvSpPr txBox="1"/>
          <p:nvPr/>
        </p:nvSpPr>
        <p:spPr>
          <a:xfrm>
            <a:off x="1624105" y="3150338"/>
            <a:ext cx="6895519" cy="52569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Var string1 = Prep;</a:t>
            </a:r>
          </a:p>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Var string2 = Bytes;</a:t>
            </a:r>
          </a:p>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Var string3 = string1 + string2;</a:t>
            </a:r>
          </a:p>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Console.log(string3);</a:t>
            </a:r>
          </a:p>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Output : PrepBytes</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70" name="Slicing"/>
          <p:cNvSpPr txBox="1"/>
          <p:nvPr/>
        </p:nvSpPr>
        <p:spPr>
          <a:xfrm>
            <a:off x="794517" y="1352927"/>
            <a:ext cx="2032014"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Slicing </a:t>
            </a:r>
          </a:p>
        </p:txBody>
      </p:sp>
      <p:sp>
        <p:nvSpPr>
          <p:cNvPr id="371" name="Var name = You will be an amazing developer"/>
          <p:cNvSpPr txBox="1"/>
          <p:nvPr/>
        </p:nvSpPr>
        <p:spPr>
          <a:xfrm>
            <a:off x="999428" y="3161541"/>
            <a:ext cx="9242860" cy="9942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8300"/>
              </a:lnSpc>
              <a:defRPr sz="2800" b="0">
                <a:solidFill>
                  <a:schemeClr val="accent4">
                    <a:hueOff val="468000"/>
                    <a:satOff val="-4761"/>
                    <a:lumOff val="10196"/>
                  </a:schemeClr>
                </a:solidFill>
                <a:latin typeface="Courier"/>
                <a:ea typeface="Courier"/>
                <a:cs typeface="Courier"/>
                <a:sym typeface="Courier"/>
              </a:defRPr>
            </a:lvl1pPr>
          </a:lstStyle>
          <a:p>
            <a:r>
              <a:t>var name = You will be an amazing developer</a:t>
            </a:r>
          </a:p>
        </p:txBody>
      </p:sp>
      <p:sp>
        <p:nvSpPr>
          <p:cNvPr id="372" name="Var newMessage = name.slice(7,13);…"/>
          <p:cNvSpPr txBox="1"/>
          <p:nvPr/>
        </p:nvSpPr>
        <p:spPr>
          <a:xfrm>
            <a:off x="844666" y="4205336"/>
            <a:ext cx="7322309" cy="41912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var newMessage = name.slice(7,13);</a:t>
            </a:r>
          </a:p>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newMessage = name.slice(-7, -13);</a:t>
            </a:r>
          </a:p>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newMessage = name.slice(7);</a:t>
            </a:r>
          </a:p>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newMessage = name.slice(-7);</a:t>
            </a:r>
          </a:p>
        </p:txBody>
      </p:sp>
      <p:pic>
        <p:nvPicPr>
          <p:cNvPr id="373"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75" name="Substring"/>
          <p:cNvSpPr txBox="1"/>
          <p:nvPr/>
        </p:nvSpPr>
        <p:spPr>
          <a:xfrm>
            <a:off x="1197210" y="423742"/>
            <a:ext cx="2642209"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Substring</a:t>
            </a:r>
          </a:p>
        </p:txBody>
      </p:sp>
      <p:sp>
        <p:nvSpPr>
          <p:cNvPr id="376" name="Var name = You will be an amazing developer"/>
          <p:cNvSpPr txBox="1"/>
          <p:nvPr/>
        </p:nvSpPr>
        <p:spPr>
          <a:xfrm>
            <a:off x="1310266" y="3809188"/>
            <a:ext cx="9242861" cy="9942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8300"/>
              </a:lnSpc>
              <a:defRPr sz="2800" b="0">
                <a:solidFill>
                  <a:schemeClr val="accent4">
                    <a:hueOff val="468000"/>
                    <a:satOff val="-4761"/>
                    <a:lumOff val="10196"/>
                  </a:schemeClr>
                </a:solidFill>
                <a:latin typeface="Courier"/>
                <a:ea typeface="Courier"/>
                <a:cs typeface="Courier"/>
                <a:sym typeface="Courier"/>
              </a:defRPr>
            </a:lvl1pPr>
          </a:lstStyle>
          <a:p>
            <a:r>
              <a:t>Var name = You will be an amazing developer</a:t>
            </a:r>
          </a:p>
        </p:txBody>
      </p:sp>
      <p:sp>
        <p:nvSpPr>
          <p:cNvPr id="377" name="Var newMessage = name.substr(7,13);…"/>
          <p:cNvSpPr txBox="1"/>
          <p:nvPr/>
        </p:nvSpPr>
        <p:spPr>
          <a:xfrm>
            <a:off x="1342280" y="5182227"/>
            <a:ext cx="7535704" cy="20599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Var newMessage = name.substr(7,13);</a:t>
            </a:r>
          </a:p>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newMessage = name.substring(7);</a:t>
            </a:r>
          </a:p>
        </p:txBody>
      </p:sp>
      <p:sp>
        <p:nvSpPr>
          <p:cNvPr id="378" name="Substring does not support negative index"/>
          <p:cNvSpPr txBox="1"/>
          <p:nvPr/>
        </p:nvSpPr>
        <p:spPr>
          <a:xfrm>
            <a:off x="515690" y="1660664"/>
            <a:ext cx="8816072" cy="9942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8300"/>
              </a:lnSpc>
              <a:defRPr sz="2800" b="0">
                <a:solidFill>
                  <a:srgbClr val="56C1FF"/>
                </a:solidFill>
                <a:latin typeface="Courier"/>
                <a:ea typeface="Courier"/>
                <a:cs typeface="Courier"/>
                <a:sym typeface="Courier"/>
              </a:defRPr>
            </a:lvl1pPr>
          </a:lstStyle>
          <a:p>
            <a:r>
              <a:t>Substring does not support negative index</a:t>
            </a:r>
          </a:p>
        </p:txBody>
      </p:sp>
      <p:sp>
        <p:nvSpPr>
          <p:cNvPr id="379" name="For substr second parameter is length"/>
          <p:cNvSpPr txBox="1"/>
          <p:nvPr/>
        </p:nvSpPr>
        <p:spPr>
          <a:xfrm>
            <a:off x="522892" y="2070922"/>
            <a:ext cx="7962493" cy="9942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8300"/>
              </a:lnSpc>
              <a:defRPr sz="2800" b="0">
                <a:solidFill>
                  <a:srgbClr val="56C1FF"/>
                </a:solidFill>
                <a:latin typeface="Courier"/>
                <a:ea typeface="Courier"/>
                <a:cs typeface="Courier"/>
                <a:sym typeface="Courier"/>
              </a:defRPr>
            </a:lvl1pPr>
          </a:lstStyle>
          <a:p>
            <a:r>
              <a:t>For substr second parameter is length</a:t>
            </a:r>
          </a:p>
        </p:txBody>
      </p:sp>
      <p:pic>
        <p:nvPicPr>
          <p:cNvPr id="380"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55" name="PrepBytes_Logo.png" descr="PrepBytes_Logo.png"/>
          <p:cNvPicPr>
            <a:picLocks noChangeAspect="1"/>
          </p:cNvPicPr>
          <p:nvPr/>
        </p:nvPicPr>
        <p:blipFill>
          <a:blip r:embed="rId2"/>
          <a:stretch>
            <a:fillRect/>
          </a:stretch>
        </p:blipFill>
        <p:spPr>
          <a:xfrm>
            <a:off x="10092294" y="343727"/>
            <a:ext cx="2351745" cy="614202"/>
          </a:xfrm>
          <a:prstGeom prst="rect">
            <a:avLst/>
          </a:prstGeom>
          <a:ln w="12700">
            <a:miter lim="400000"/>
          </a:ln>
          <a:effectLst>
            <a:reflection stA="50000" endPos="40000" dir="5400000" sy="-100000" algn="bl" rotWithShape="0"/>
          </a:effectLst>
        </p:spPr>
      </p:pic>
      <p:sp>
        <p:nvSpPr>
          <p:cNvPr id="156" name="Javascript is a scripting language"/>
          <p:cNvSpPr txBox="1"/>
          <p:nvPr/>
        </p:nvSpPr>
        <p:spPr>
          <a:xfrm>
            <a:off x="1947803" y="4083917"/>
            <a:ext cx="8709814" cy="18829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algn="l" defTabSz="587022">
              <a:defRPr sz="3000" b="0">
                <a:solidFill>
                  <a:schemeClr val="accent1">
                    <a:lumOff val="13529"/>
                  </a:schemeClr>
                </a:solidFill>
                <a:latin typeface="Helvetica"/>
                <a:ea typeface="Helvetica"/>
                <a:cs typeface="Helvetica"/>
                <a:sym typeface="Helvetica"/>
              </a:defRPr>
            </a:lvl1pPr>
          </a:lstStyle>
          <a:p>
            <a:r>
              <a:t>Javascript is a scripting language that enables you to create dynamically updating content, control multimedia, animate images, and pretty much everything else.</a:t>
            </a:r>
          </a:p>
        </p:txBody>
      </p:sp>
      <p:sp>
        <p:nvSpPr>
          <p:cNvPr id="157" name="Text"/>
          <p:cNvSpPr txBox="1"/>
          <p:nvPr/>
        </p:nvSpPr>
        <p:spPr>
          <a:xfrm>
            <a:off x="6219867" y="8054769"/>
            <a:ext cx="165685" cy="460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sz="2800" b="0" u="sng">
                <a:solidFill>
                  <a:srgbClr val="0000FF"/>
                </a:solidFill>
                <a:uFill>
                  <a:solidFill>
                    <a:srgbClr val="0000FF"/>
                  </a:solidFill>
                </a:uFill>
                <a:latin typeface="Gill Sans"/>
                <a:ea typeface="Gill Sans"/>
                <a:cs typeface="Gill Sans"/>
                <a:sym typeface="Gill Sans"/>
                <a:hlinkClick r:id="rId3"/>
              </a:defRPr>
            </a:lvl1pPr>
          </a:lstStyle>
          <a:p>
            <a:r>
              <a:rPr>
                <a:hlinkClick r:id="rId3"/>
              </a:rPr>
              <a:t> </a:t>
            </a:r>
          </a:p>
        </p:txBody>
      </p:sp>
      <p:sp>
        <p:nvSpPr>
          <p:cNvPr id="158" name="alert"/>
          <p:cNvSpPr txBox="1"/>
          <p:nvPr/>
        </p:nvSpPr>
        <p:spPr>
          <a:xfrm>
            <a:off x="186550" y="2041573"/>
            <a:ext cx="6968485"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What is Javascript ?</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82" name="Replace"/>
          <p:cNvSpPr txBox="1"/>
          <p:nvPr/>
        </p:nvSpPr>
        <p:spPr>
          <a:xfrm>
            <a:off x="1098987" y="1658990"/>
            <a:ext cx="2303477"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Replace</a:t>
            </a:r>
          </a:p>
        </p:txBody>
      </p:sp>
      <p:sp>
        <p:nvSpPr>
          <p:cNvPr id="383" name="Var name = You will be an amazing developer"/>
          <p:cNvSpPr txBox="1"/>
          <p:nvPr/>
        </p:nvSpPr>
        <p:spPr>
          <a:xfrm>
            <a:off x="480619" y="3011427"/>
            <a:ext cx="9242861" cy="9942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8300"/>
              </a:lnSpc>
              <a:defRPr sz="2800" b="0">
                <a:solidFill>
                  <a:schemeClr val="accent4">
                    <a:hueOff val="468000"/>
                    <a:satOff val="-4761"/>
                    <a:lumOff val="10196"/>
                  </a:schemeClr>
                </a:solidFill>
                <a:latin typeface="Courier"/>
                <a:ea typeface="Courier"/>
                <a:cs typeface="Courier"/>
                <a:sym typeface="Courier"/>
              </a:defRPr>
            </a:lvl1pPr>
          </a:lstStyle>
          <a:p>
            <a:r>
              <a:t>var name = You will be an amazing developer</a:t>
            </a:r>
          </a:p>
        </p:txBody>
      </p:sp>
      <p:sp>
        <p:nvSpPr>
          <p:cNvPr id="384" name="Name.replace(‘ ’, ‘-’);…"/>
          <p:cNvSpPr txBox="1"/>
          <p:nvPr/>
        </p:nvSpPr>
        <p:spPr>
          <a:xfrm>
            <a:off x="636658" y="4051084"/>
            <a:ext cx="5401756" cy="31255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name.replace(‘ ’, ‘-’);</a:t>
            </a:r>
          </a:p>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name.replaceAll(‘ ’, ‘-’)</a:t>
            </a:r>
          </a:p>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name.trim();</a:t>
            </a:r>
          </a:p>
        </p:txBody>
      </p:sp>
      <p:pic>
        <p:nvPicPr>
          <p:cNvPr id="385"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87" name="split"/>
          <p:cNvSpPr txBox="1"/>
          <p:nvPr/>
        </p:nvSpPr>
        <p:spPr>
          <a:xfrm>
            <a:off x="934153" y="1647762"/>
            <a:ext cx="1150952"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split</a:t>
            </a:r>
          </a:p>
        </p:txBody>
      </p:sp>
      <p:sp>
        <p:nvSpPr>
          <p:cNvPr id="388" name="Var name = You will be an amazing developer"/>
          <p:cNvSpPr txBox="1"/>
          <p:nvPr/>
        </p:nvSpPr>
        <p:spPr>
          <a:xfrm>
            <a:off x="643673" y="3663660"/>
            <a:ext cx="9242861" cy="9942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8300"/>
              </a:lnSpc>
              <a:defRPr sz="2800" b="0">
                <a:solidFill>
                  <a:schemeClr val="accent4">
                    <a:hueOff val="468000"/>
                    <a:satOff val="-4761"/>
                    <a:lumOff val="10196"/>
                  </a:schemeClr>
                </a:solidFill>
                <a:latin typeface="Courier"/>
                <a:ea typeface="Courier"/>
                <a:cs typeface="Courier"/>
                <a:sym typeface="Courier"/>
              </a:defRPr>
            </a:lvl1pPr>
          </a:lstStyle>
          <a:p>
            <a:r>
              <a:t>var name = You will be an amazing developer</a:t>
            </a:r>
          </a:p>
        </p:txBody>
      </p:sp>
      <p:sp>
        <p:nvSpPr>
          <p:cNvPr id="389" name="Var nameList = name.split(“ ”);"/>
          <p:cNvSpPr txBox="1"/>
          <p:nvPr/>
        </p:nvSpPr>
        <p:spPr>
          <a:xfrm>
            <a:off x="677622" y="4847762"/>
            <a:ext cx="6682125" cy="9942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8300"/>
              </a:lnSpc>
              <a:defRPr sz="2800" b="0">
                <a:solidFill>
                  <a:schemeClr val="accent4">
                    <a:hueOff val="468000"/>
                    <a:satOff val="-4761"/>
                    <a:lumOff val="10196"/>
                  </a:schemeClr>
                </a:solidFill>
                <a:latin typeface="Courier"/>
                <a:ea typeface="Courier"/>
                <a:cs typeface="Courier"/>
                <a:sym typeface="Courier"/>
              </a:defRPr>
            </a:lvl1pPr>
          </a:lstStyle>
          <a:p>
            <a:r>
              <a:t>var nameList = name.split(“ ”);</a:t>
            </a:r>
          </a:p>
        </p:txBody>
      </p:sp>
      <p:pic>
        <p:nvPicPr>
          <p:cNvPr id="390"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92" name="Word.length"/>
          <p:cNvSpPr txBox="1"/>
          <p:nvPr/>
        </p:nvSpPr>
        <p:spPr>
          <a:xfrm>
            <a:off x="1020477" y="1513414"/>
            <a:ext cx="4090903" cy="8183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algn="l" defTabSz="587022">
              <a:lnSpc>
                <a:spcPts val="6000"/>
              </a:lnSpc>
              <a:defRPr sz="4800" b="0">
                <a:latin typeface="Courier"/>
                <a:ea typeface="Courier"/>
                <a:cs typeface="Courier"/>
                <a:sym typeface="Courier"/>
              </a:defRPr>
            </a:lvl1pPr>
          </a:lstStyle>
          <a:p>
            <a:r>
              <a:t>Word.length</a:t>
            </a:r>
          </a:p>
        </p:txBody>
      </p:sp>
      <p:sp>
        <p:nvSpPr>
          <p:cNvPr id="393" name="Var newMessage = name.slice(7,13);…"/>
          <p:cNvSpPr txBox="1"/>
          <p:nvPr/>
        </p:nvSpPr>
        <p:spPr>
          <a:xfrm>
            <a:off x="1496883" y="4284306"/>
            <a:ext cx="6682124" cy="2491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var newMessage = PrepBytes;</a:t>
            </a:r>
          </a:p>
          <a:p>
            <a:pPr algn="l" defTabSz="587022">
              <a:defRPr sz="2800" b="0">
                <a:solidFill>
                  <a:schemeClr val="accent4">
                    <a:hueOff val="468000"/>
                    <a:satOff val="-4761"/>
                    <a:lumOff val="10196"/>
                  </a:schemeClr>
                </a:solidFill>
                <a:latin typeface="Courier"/>
                <a:ea typeface="Courier"/>
                <a:cs typeface="Courier"/>
                <a:sym typeface="Courier"/>
              </a:defRPr>
            </a:pPr>
            <a:r>
              <a:t>console.log(newMessage.length);</a:t>
            </a:r>
          </a:p>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Output = 9</a:t>
            </a:r>
          </a:p>
        </p:txBody>
      </p:sp>
      <p:pic>
        <p:nvPicPr>
          <p:cNvPr id="394"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96" name="Strings comparison"/>
          <p:cNvSpPr txBox="1"/>
          <p:nvPr/>
        </p:nvSpPr>
        <p:spPr>
          <a:xfrm>
            <a:off x="899776" y="1513017"/>
            <a:ext cx="5284504"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Strings comparison</a:t>
            </a:r>
          </a:p>
        </p:txBody>
      </p:sp>
      <p:sp>
        <p:nvSpPr>
          <p:cNvPr id="397" name="let a = 'a'…"/>
          <p:cNvSpPr txBox="1"/>
          <p:nvPr/>
        </p:nvSpPr>
        <p:spPr>
          <a:xfrm>
            <a:off x="2154860" y="3539779"/>
            <a:ext cx="6288516" cy="40942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ct val="10000"/>
              </a:lnSpc>
              <a:spcBef>
                <a:spcPts val="3200"/>
              </a:spcBef>
              <a:defRPr sz="2600" b="0">
                <a:solidFill>
                  <a:schemeClr val="accent4">
                    <a:hueOff val="468000"/>
                    <a:satOff val="-4761"/>
                    <a:lumOff val="10196"/>
                  </a:schemeClr>
                </a:solidFill>
              </a:defRPr>
            </a:pPr>
            <a:r>
              <a:t>let a = 'a'</a:t>
            </a:r>
          </a:p>
          <a:p>
            <a:pPr algn="l" defTabSz="587022">
              <a:lnSpc>
                <a:spcPct val="10000"/>
              </a:lnSpc>
              <a:spcBef>
                <a:spcPts val="3200"/>
              </a:spcBef>
              <a:defRPr sz="2600" b="0">
                <a:solidFill>
                  <a:schemeClr val="accent4">
                    <a:hueOff val="468000"/>
                    <a:satOff val="-4761"/>
                    <a:lumOff val="10196"/>
                  </a:schemeClr>
                </a:solidFill>
              </a:defRPr>
            </a:pPr>
            <a:r>
              <a:t>let b = 'b'</a:t>
            </a:r>
          </a:p>
          <a:p>
            <a:pPr algn="l" defTabSz="587022">
              <a:lnSpc>
                <a:spcPct val="10000"/>
              </a:lnSpc>
              <a:spcBef>
                <a:spcPts val="3200"/>
              </a:spcBef>
              <a:defRPr sz="2600" b="0">
                <a:solidFill>
                  <a:schemeClr val="accent4">
                    <a:hueOff val="468000"/>
                    <a:satOff val="-4761"/>
                    <a:lumOff val="10196"/>
                  </a:schemeClr>
                </a:solidFill>
              </a:defRPr>
            </a:pPr>
            <a:r>
              <a:t>if (a &lt; b) { // true</a:t>
            </a:r>
          </a:p>
          <a:p>
            <a:pPr algn="l" defTabSz="587022">
              <a:lnSpc>
                <a:spcPct val="10000"/>
              </a:lnSpc>
              <a:spcBef>
                <a:spcPts val="3200"/>
              </a:spcBef>
              <a:defRPr sz="2600" b="0">
                <a:solidFill>
                  <a:schemeClr val="accent4">
                    <a:hueOff val="468000"/>
                    <a:satOff val="-4761"/>
                    <a:lumOff val="10196"/>
                  </a:schemeClr>
                </a:solidFill>
              </a:defRPr>
            </a:pPr>
            <a:r>
              <a:t>  console.log(a + ' is less than ' + b)</a:t>
            </a:r>
          </a:p>
          <a:p>
            <a:pPr algn="l" defTabSz="587022">
              <a:lnSpc>
                <a:spcPct val="10000"/>
              </a:lnSpc>
              <a:spcBef>
                <a:spcPts val="3200"/>
              </a:spcBef>
              <a:defRPr sz="2600" b="0">
                <a:solidFill>
                  <a:schemeClr val="accent4">
                    <a:hueOff val="468000"/>
                    <a:satOff val="-4761"/>
                    <a:lumOff val="10196"/>
                  </a:schemeClr>
                </a:solidFill>
              </a:defRPr>
            </a:pPr>
            <a:r>
              <a:t>} else if (a &gt; b) {</a:t>
            </a:r>
          </a:p>
          <a:p>
            <a:pPr algn="l" defTabSz="587022">
              <a:lnSpc>
                <a:spcPct val="10000"/>
              </a:lnSpc>
              <a:spcBef>
                <a:spcPts val="3200"/>
              </a:spcBef>
              <a:defRPr sz="2600" b="0">
                <a:solidFill>
                  <a:schemeClr val="accent4">
                    <a:hueOff val="468000"/>
                    <a:satOff val="-4761"/>
                    <a:lumOff val="10196"/>
                  </a:schemeClr>
                </a:solidFill>
              </a:defRPr>
            </a:pPr>
            <a:r>
              <a:t>  console.log(a + ' is greater than ' + b)</a:t>
            </a:r>
          </a:p>
          <a:p>
            <a:pPr algn="l" defTabSz="587022">
              <a:lnSpc>
                <a:spcPct val="10000"/>
              </a:lnSpc>
              <a:spcBef>
                <a:spcPts val="3200"/>
              </a:spcBef>
              <a:defRPr sz="2600" b="0">
                <a:solidFill>
                  <a:schemeClr val="accent4">
                    <a:hueOff val="468000"/>
                    <a:satOff val="-4761"/>
                    <a:lumOff val="10196"/>
                  </a:schemeClr>
                </a:solidFill>
              </a:defRPr>
            </a:pPr>
            <a:r>
              <a:t>} else {</a:t>
            </a:r>
          </a:p>
          <a:p>
            <a:pPr algn="l" defTabSz="587022">
              <a:lnSpc>
                <a:spcPct val="10000"/>
              </a:lnSpc>
              <a:spcBef>
                <a:spcPts val="3200"/>
              </a:spcBef>
              <a:defRPr sz="2600" b="0">
                <a:solidFill>
                  <a:schemeClr val="accent4">
                    <a:hueOff val="468000"/>
                    <a:satOff val="-4761"/>
                    <a:lumOff val="10196"/>
                  </a:schemeClr>
                </a:solidFill>
              </a:defRPr>
            </a:pPr>
            <a:r>
              <a:t>  console.log(a + ' and ' + b + ' are equal.')</a:t>
            </a:r>
          </a:p>
          <a:p>
            <a:pPr algn="l" defTabSz="587022">
              <a:lnSpc>
                <a:spcPct val="10000"/>
              </a:lnSpc>
              <a:spcBef>
                <a:spcPts val="3200"/>
              </a:spcBef>
              <a:defRPr sz="2600" b="0">
                <a:solidFill>
                  <a:schemeClr val="accent4">
                    <a:hueOff val="468000"/>
                    <a:satOff val="-4761"/>
                    <a:lumOff val="10196"/>
                  </a:schemeClr>
                </a:solidFill>
              </a:defRPr>
            </a:pPr>
            <a:r>
              <a:t>}</a:t>
            </a:r>
          </a:p>
        </p:txBody>
      </p:sp>
      <p:pic>
        <p:nvPicPr>
          <p:cNvPr id="398"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00" name="PrepBytes_Logo.png" descr="PrepBytes_Logo.png"/>
          <p:cNvPicPr>
            <a:picLocks noChangeAspect="1"/>
          </p:cNvPicPr>
          <p:nvPr/>
        </p:nvPicPr>
        <p:blipFill>
          <a:blip r:embed="rId2"/>
          <a:stretch>
            <a:fillRect/>
          </a:stretch>
        </p:blipFill>
        <p:spPr>
          <a:xfrm>
            <a:off x="10291940" y="485423"/>
            <a:ext cx="2351744" cy="614203"/>
          </a:xfrm>
          <a:prstGeom prst="rect">
            <a:avLst/>
          </a:prstGeom>
          <a:ln w="12700">
            <a:miter lim="400000"/>
          </a:ln>
          <a:effectLst>
            <a:reflection stA="50000" endPos="40000" dir="5400000" sy="-100000" algn="bl" rotWithShape="0"/>
          </a:effectLst>
        </p:spPr>
      </p:pic>
      <p:sp>
        <p:nvSpPr>
          <p:cNvPr id="401" name="Strings"/>
          <p:cNvSpPr txBox="1"/>
          <p:nvPr/>
        </p:nvSpPr>
        <p:spPr>
          <a:xfrm>
            <a:off x="529847" y="1132164"/>
            <a:ext cx="9621653"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Regular Expression - RegExp in JS</a:t>
            </a:r>
          </a:p>
        </p:txBody>
      </p:sp>
      <p:sp>
        <p:nvSpPr>
          <p:cNvPr id="402" name="Var newMessage = name.slice(7,13);…"/>
          <p:cNvSpPr txBox="1"/>
          <p:nvPr/>
        </p:nvSpPr>
        <p:spPr>
          <a:xfrm>
            <a:off x="637143" y="3149496"/>
            <a:ext cx="11496471" cy="48039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b">
            <a:spAutoFit/>
          </a:bodyPr>
          <a:lstStyle/>
          <a:p>
            <a:pPr algn="l" defTabSz="587022">
              <a:defRPr sz="2800" b="0">
                <a:solidFill>
                  <a:srgbClr val="56C1FF"/>
                </a:solidFill>
                <a:latin typeface="Courier"/>
                <a:ea typeface="Courier"/>
                <a:cs typeface="Courier"/>
                <a:sym typeface="Courier"/>
              </a:defRPr>
            </a:pPr>
            <a:r>
              <a:t>Regular Expression are patterns used to match character combinations in string</a:t>
            </a:r>
          </a:p>
          <a:p>
            <a:pPr algn="l" defTabSz="587022">
              <a:defRPr sz="2800" b="0">
                <a:solidFill>
                  <a:srgbClr val="56C1FF"/>
                </a:solidFill>
                <a:latin typeface="Courier"/>
                <a:ea typeface="Courier"/>
                <a:cs typeface="Courier"/>
                <a:sym typeface="Courier"/>
              </a:defRPr>
            </a:pPr>
            <a:endParaRPr/>
          </a:p>
          <a:p>
            <a:pPr marL="388937" indent="-388937" algn="l" defTabSz="587022">
              <a:buSzPct val="145000"/>
              <a:buChar char="•"/>
              <a:defRPr sz="2800" b="0">
                <a:solidFill>
                  <a:srgbClr val="56C1FF"/>
                </a:solidFill>
                <a:latin typeface="Courier"/>
                <a:ea typeface="Courier"/>
                <a:cs typeface="Courier"/>
                <a:sym typeface="Courier"/>
              </a:defRPr>
            </a:pPr>
            <a:r>
              <a:t>^ : It matches the position just before the first character of the string.</a:t>
            </a:r>
          </a:p>
          <a:p>
            <a:pPr marL="388937" indent="-388937" algn="l" defTabSz="587022">
              <a:buSzPct val="145000"/>
              <a:buChar char="•"/>
              <a:defRPr sz="2800" b="0">
                <a:solidFill>
                  <a:srgbClr val="56C1FF"/>
                </a:solidFill>
                <a:latin typeface="Courier"/>
                <a:ea typeface="Courier"/>
                <a:cs typeface="Courier"/>
                <a:sym typeface="Courier"/>
              </a:defRPr>
            </a:pPr>
            <a:r>
              <a:t>$ : It matches the position just after the last character of the string.</a:t>
            </a:r>
          </a:p>
          <a:p>
            <a:pPr marL="388937" indent="-388937" algn="l" defTabSz="587022">
              <a:buSzPct val="145000"/>
              <a:buChar char="•"/>
              <a:defRPr sz="2800" b="0">
                <a:solidFill>
                  <a:srgbClr val="56C1FF"/>
                </a:solidFill>
                <a:latin typeface="Courier"/>
                <a:ea typeface="Courier"/>
                <a:cs typeface="Courier"/>
                <a:sym typeface="Courier"/>
              </a:defRPr>
            </a:pPr>
            <a:r>
              <a:t>. : matches a single character. Does not matter what character it is, except newline</a:t>
            </a:r>
          </a:p>
          <a:p>
            <a:pPr marL="388937" indent="-388937" algn="l" defTabSz="587022">
              <a:buSzPct val="145000"/>
              <a:buChar char="•"/>
              <a:defRPr sz="2800" b="0">
                <a:solidFill>
                  <a:srgbClr val="56C1FF"/>
                </a:solidFill>
                <a:latin typeface="Courier"/>
                <a:ea typeface="Courier"/>
                <a:cs typeface="Courier"/>
                <a:sym typeface="Courier"/>
              </a:defRPr>
            </a:pPr>
            <a:r>
              <a:t>* : matches preceding match zero or more times.</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04" name="Indexed Collections -  Arrays"/>
          <p:cNvSpPr txBox="1"/>
          <p:nvPr/>
        </p:nvSpPr>
        <p:spPr>
          <a:xfrm>
            <a:off x="509869" y="1114637"/>
            <a:ext cx="1964149"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 Arrays</a:t>
            </a:r>
          </a:p>
        </p:txBody>
      </p:sp>
      <p:sp>
        <p:nvSpPr>
          <p:cNvPr id="405" name="An array is an ordered list of values that you refer to with a name and an index."/>
          <p:cNvSpPr txBox="1"/>
          <p:nvPr/>
        </p:nvSpPr>
        <p:spPr>
          <a:xfrm>
            <a:off x="527687" y="2900018"/>
            <a:ext cx="13008187" cy="10339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algn="l" defTabSz="587022">
              <a:lnSpc>
                <a:spcPts val="3900"/>
              </a:lnSpc>
              <a:defRPr sz="3200" b="0">
                <a:solidFill>
                  <a:srgbClr val="56C1FF"/>
                </a:solidFill>
                <a:latin typeface="Lucida Grande"/>
                <a:ea typeface="Lucida Grande"/>
                <a:cs typeface="Lucida Grande"/>
                <a:sym typeface="Lucida Grande"/>
              </a:defRPr>
            </a:lvl1pPr>
          </a:lstStyle>
          <a:p>
            <a:r>
              <a:t>An array is an ordered list of values that you refer to with a name and an index.</a:t>
            </a:r>
          </a:p>
        </p:txBody>
      </p:sp>
      <p:graphicFrame>
        <p:nvGraphicFramePr>
          <p:cNvPr id="406" name="Table"/>
          <p:cNvGraphicFramePr/>
          <p:nvPr/>
        </p:nvGraphicFramePr>
        <p:xfrm>
          <a:off x="1530060" y="5996035"/>
          <a:ext cx="9698316" cy="752740"/>
        </p:xfrm>
        <a:graphic>
          <a:graphicData uri="http://schemas.openxmlformats.org/drawingml/2006/table">
            <a:tbl>
              <a:tblPr>
                <a:tableStyleId>{4C3C2611-4C71-4FC5-86AE-919BDF0F9419}</a:tableStyleId>
              </a:tblPr>
              <a:tblGrid>
                <a:gridCol w="808193">
                  <a:extLst>
                    <a:ext uri="{9D8B030D-6E8A-4147-A177-3AD203B41FA5}">
                      <a16:colId xmlns:a16="http://schemas.microsoft.com/office/drawing/2014/main" val="20000"/>
                    </a:ext>
                  </a:extLst>
                </a:gridCol>
                <a:gridCol w="808193">
                  <a:extLst>
                    <a:ext uri="{9D8B030D-6E8A-4147-A177-3AD203B41FA5}">
                      <a16:colId xmlns:a16="http://schemas.microsoft.com/office/drawing/2014/main" val="20001"/>
                    </a:ext>
                  </a:extLst>
                </a:gridCol>
                <a:gridCol w="808193">
                  <a:extLst>
                    <a:ext uri="{9D8B030D-6E8A-4147-A177-3AD203B41FA5}">
                      <a16:colId xmlns:a16="http://schemas.microsoft.com/office/drawing/2014/main" val="20002"/>
                    </a:ext>
                  </a:extLst>
                </a:gridCol>
                <a:gridCol w="808193">
                  <a:extLst>
                    <a:ext uri="{9D8B030D-6E8A-4147-A177-3AD203B41FA5}">
                      <a16:colId xmlns:a16="http://schemas.microsoft.com/office/drawing/2014/main" val="20003"/>
                    </a:ext>
                  </a:extLst>
                </a:gridCol>
                <a:gridCol w="808193">
                  <a:extLst>
                    <a:ext uri="{9D8B030D-6E8A-4147-A177-3AD203B41FA5}">
                      <a16:colId xmlns:a16="http://schemas.microsoft.com/office/drawing/2014/main" val="20004"/>
                    </a:ext>
                  </a:extLst>
                </a:gridCol>
                <a:gridCol w="808193">
                  <a:extLst>
                    <a:ext uri="{9D8B030D-6E8A-4147-A177-3AD203B41FA5}">
                      <a16:colId xmlns:a16="http://schemas.microsoft.com/office/drawing/2014/main" val="20005"/>
                    </a:ext>
                  </a:extLst>
                </a:gridCol>
                <a:gridCol w="808193">
                  <a:extLst>
                    <a:ext uri="{9D8B030D-6E8A-4147-A177-3AD203B41FA5}">
                      <a16:colId xmlns:a16="http://schemas.microsoft.com/office/drawing/2014/main" val="20006"/>
                    </a:ext>
                  </a:extLst>
                </a:gridCol>
                <a:gridCol w="808193">
                  <a:extLst>
                    <a:ext uri="{9D8B030D-6E8A-4147-A177-3AD203B41FA5}">
                      <a16:colId xmlns:a16="http://schemas.microsoft.com/office/drawing/2014/main" val="20007"/>
                    </a:ext>
                  </a:extLst>
                </a:gridCol>
                <a:gridCol w="808193">
                  <a:extLst>
                    <a:ext uri="{9D8B030D-6E8A-4147-A177-3AD203B41FA5}">
                      <a16:colId xmlns:a16="http://schemas.microsoft.com/office/drawing/2014/main" val="20008"/>
                    </a:ext>
                  </a:extLst>
                </a:gridCol>
                <a:gridCol w="808193">
                  <a:extLst>
                    <a:ext uri="{9D8B030D-6E8A-4147-A177-3AD203B41FA5}">
                      <a16:colId xmlns:a16="http://schemas.microsoft.com/office/drawing/2014/main" val="20009"/>
                    </a:ext>
                  </a:extLst>
                </a:gridCol>
                <a:gridCol w="808193">
                  <a:extLst>
                    <a:ext uri="{9D8B030D-6E8A-4147-A177-3AD203B41FA5}">
                      <a16:colId xmlns:a16="http://schemas.microsoft.com/office/drawing/2014/main" val="20010"/>
                    </a:ext>
                  </a:extLst>
                </a:gridCol>
                <a:gridCol w="808193">
                  <a:extLst>
                    <a:ext uri="{9D8B030D-6E8A-4147-A177-3AD203B41FA5}">
                      <a16:colId xmlns:a16="http://schemas.microsoft.com/office/drawing/2014/main" val="20011"/>
                    </a:ext>
                  </a:extLst>
                </a:gridCol>
              </a:tblGrid>
              <a:tr h="752740">
                <a:tc>
                  <a:txBody>
                    <a:bodyPr/>
                    <a:lstStyle/>
                    <a:p>
                      <a:pPr defTabSz="650240">
                        <a:defRPr sz="1800">
                          <a:solidFill>
                            <a:srgbClr val="000000"/>
                          </a:solidFill>
                        </a:defRPr>
                      </a:pPr>
                      <a:r>
                        <a:rPr sz="2200">
                          <a:latin typeface="+mn-lt"/>
                          <a:ea typeface="+mn-ea"/>
                          <a:cs typeface="+mn-cs"/>
                          <a:sym typeface="Helvetica Neue Medium"/>
                        </a:rPr>
                        <a:t>11</a:t>
                      </a:r>
                    </a:p>
                  </a:txBody>
                  <a:tcPr marL="50800" marR="50800" marT="50800" marB="50800" anchor="ctr" horzOverflow="overflow">
                    <a:lnL w="3175">
                      <a:solidFill>
                        <a:srgbClr val="A6AAA9"/>
                      </a:solidFill>
                      <a:miter lim="400000"/>
                    </a:lnL>
                    <a:lnR w="3175">
                      <a:solidFill>
                        <a:srgbClr val="A6AAA9"/>
                      </a:solidFill>
                      <a:miter lim="400000"/>
                    </a:lnR>
                    <a:lnT w="3175">
                      <a:solidFill>
                        <a:srgbClr val="A6AAA9"/>
                      </a:solidFill>
                      <a:miter lim="400000"/>
                    </a:lnT>
                    <a:lnB w="3175">
                      <a:solidFill>
                        <a:srgbClr val="A6AAA9"/>
                      </a:solidFill>
                      <a:miter lim="400000"/>
                    </a:lnB>
                    <a:solidFill>
                      <a:srgbClr val="EBEBEB"/>
                    </a:solidFill>
                  </a:tcPr>
                </a:tc>
                <a:tc>
                  <a:txBody>
                    <a:bodyPr/>
                    <a:lstStyle/>
                    <a:p>
                      <a:pPr defTabSz="650240">
                        <a:defRPr sz="1800">
                          <a:solidFill>
                            <a:srgbClr val="000000"/>
                          </a:solidFill>
                        </a:defRPr>
                      </a:pPr>
                      <a:r>
                        <a:rPr sz="2200">
                          <a:latin typeface="+mn-lt"/>
                          <a:ea typeface="+mn-ea"/>
                          <a:cs typeface="+mn-cs"/>
                          <a:sym typeface="Helvetica Neue Medium"/>
                        </a:rPr>
                        <a:t>34</a:t>
                      </a:r>
                    </a:p>
                  </a:txBody>
                  <a:tcPr marL="50800" marR="50800" marT="50800" marB="50800" anchor="ctr" horzOverflow="overflow">
                    <a:lnL w="3175">
                      <a:solidFill>
                        <a:srgbClr val="A6AAA9"/>
                      </a:solidFill>
                      <a:miter lim="400000"/>
                    </a:lnL>
                    <a:lnR w="3175">
                      <a:solidFill>
                        <a:srgbClr val="A6AAA9"/>
                      </a:solidFill>
                      <a:miter lim="400000"/>
                    </a:lnR>
                    <a:lnT w="3175">
                      <a:solidFill>
                        <a:srgbClr val="A6AAA9"/>
                      </a:solidFill>
                      <a:miter lim="400000"/>
                    </a:lnT>
                    <a:lnB w="3175">
                      <a:solidFill>
                        <a:srgbClr val="A6AAA9"/>
                      </a:solidFill>
                      <a:miter lim="400000"/>
                    </a:lnB>
                    <a:solidFill>
                      <a:srgbClr val="EBEBEB"/>
                    </a:solidFill>
                  </a:tcPr>
                </a:tc>
                <a:tc>
                  <a:txBody>
                    <a:bodyPr/>
                    <a:lstStyle/>
                    <a:p>
                      <a:pPr defTabSz="650240">
                        <a:defRPr sz="1800">
                          <a:solidFill>
                            <a:srgbClr val="000000"/>
                          </a:solidFill>
                        </a:defRPr>
                      </a:pPr>
                      <a:r>
                        <a:rPr sz="2200">
                          <a:latin typeface="+mn-lt"/>
                          <a:ea typeface="+mn-ea"/>
                          <a:cs typeface="+mn-cs"/>
                          <a:sym typeface="Helvetica Neue Medium"/>
                        </a:rPr>
                        <a:t>45</a:t>
                      </a:r>
                    </a:p>
                  </a:txBody>
                  <a:tcPr marL="50800" marR="50800" marT="50800" marB="50800" anchor="ctr" horzOverflow="overflow">
                    <a:lnL w="3175">
                      <a:solidFill>
                        <a:srgbClr val="A6AAA9"/>
                      </a:solidFill>
                      <a:miter lim="400000"/>
                    </a:lnL>
                    <a:lnR w="3175">
                      <a:solidFill>
                        <a:srgbClr val="A6AAA9"/>
                      </a:solidFill>
                      <a:miter lim="400000"/>
                    </a:lnR>
                    <a:lnT w="3175">
                      <a:solidFill>
                        <a:srgbClr val="A6AAA9"/>
                      </a:solidFill>
                      <a:miter lim="400000"/>
                    </a:lnT>
                    <a:lnB w="3175">
                      <a:solidFill>
                        <a:srgbClr val="A6AAA9"/>
                      </a:solidFill>
                      <a:miter lim="400000"/>
                    </a:lnB>
                    <a:solidFill>
                      <a:srgbClr val="EBEBEB"/>
                    </a:solidFill>
                  </a:tcPr>
                </a:tc>
                <a:tc>
                  <a:txBody>
                    <a:bodyPr/>
                    <a:lstStyle/>
                    <a:p>
                      <a:pPr defTabSz="650240">
                        <a:defRPr sz="1800">
                          <a:solidFill>
                            <a:srgbClr val="000000"/>
                          </a:solidFill>
                        </a:defRPr>
                      </a:pPr>
                      <a:r>
                        <a:rPr sz="2200">
                          <a:latin typeface="+mn-lt"/>
                          <a:ea typeface="+mn-ea"/>
                          <a:cs typeface="+mn-cs"/>
                          <a:sym typeface="Helvetica Neue Medium"/>
                        </a:rPr>
                        <a:t>56</a:t>
                      </a:r>
                    </a:p>
                  </a:txBody>
                  <a:tcPr marL="50800" marR="50800" marT="50800" marB="50800" anchor="ctr" horzOverflow="overflow">
                    <a:lnL w="3175">
                      <a:solidFill>
                        <a:srgbClr val="A6AAA9"/>
                      </a:solidFill>
                      <a:miter lim="400000"/>
                    </a:lnL>
                    <a:lnR w="3175">
                      <a:solidFill>
                        <a:srgbClr val="A6AAA9"/>
                      </a:solidFill>
                      <a:miter lim="400000"/>
                    </a:lnR>
                    <a:lnT w="3175">
                      <a:solidFill>
                        <a:srgbClr val="A6AAA9"/>
                      </a:solidFill>
                      <a:miter lim="400000"/>
                    </a:lnT>
                    <a:lnB w="3175">
                      <a:solidFill>
                        <a:srgbClr val="A6AAA9"/>
                      </a:solidFill>
                      <a:miter lim="400000"/>
                    </a:lnB>
                    <a:solidFill>
                      <a:srgbClr val="EBEBEB"/>
                    </a:solidFill>
                  </a:tcPr>
                </a:tc>
                <a:tc>
                  <a:txBody>
                    <a:bodyPr/>
                    <a:lstStyle/>
                    <a:p>
                      <a:pPr defTabSz="650240">
                        <a:defRPr sz="1800">
                          <a:solidFill>
                            <a:srgbClr val="000000"/>
                          </a:solidFill>
                        </a:defRPr>
                      </a:pPr>
                      <a:r>
                        <a:rPr sz="2200">
                          <a:latin typeface="+mn-lt"/>
                          <a:ea typeface="+mn-ea"/>
                          <a:cs typeface="+mn-cs"/>
                          <a:sym typeface="Helvetica Neue Medium"/>
                        </a:rPr>
                        <a:t>78</a:t>
                      </a:r>
                    </a:p>
                  </a:txBody>
                  <a:tcPr marL="50800" marR="50800" marT="50800" marB="50800" anchor="ctr" horzOverflow="overflow">
                    <a:lnL w="3175">
                      <a:solidFill>
                        <a:srgbClr val="A6AAA9"/>
                      </a:solidFill>
                      <a:miter lim="400000"/>
                    </a:lnL>
                    <a:lnR w="3175">
                      <a:solidFill>
                        <a:srgbClr val="A6AAA9"/>
                      </a:solidFill>
                      <a:miter lim="400000"/>
                    </a:lnR>
                    <a:lnT w="3175">
                      <a:solidFill>
                        <a:srgbClr val="A6AAA9"/>
                      </a:solidFill>
                      <a:miter lim="400000"/>
                    </a:lnT>
                    <a:lnB w="3175">
                      <a:solidFill>
                        <a:srgbClr val="A6AAA9"/>
                      </a:solidFill>
                      <a:miter lim="400000"/>
                    </a:lnB>
                    <a:solidFill>
                      <a:srgbClr val="EBEBEB"/>
                    </a:solidFill>
                  </a:tcPr>
                </a:tc>
                <a:tc>
                  <a:txBody>
                    <a:bodyPr/>
                    <a:lstStyle/>
                    <a:p>
                      <a:pPr defTabSz="650240">
                        <a:defRPr sz="1800">
                          <a:solidFill>
                            <a:srgbClr val="000000"/>
                          </a:solidFill>
                        </a:defRPr>
                      </a:pPr>
                      <a:r>
                        <a:rPr sz="2200">
                          <a:latin typeface="+mn-lt"/>
                          <a:ea typeface="+mn-ea"/>
                          <a:cs typeface="+mn-cs"/>
                          <a:sym typeface="Helvetica Neue Medium"/>
                        </a:rPr>
                        <a:t>89</a:t>
                      </a:r>
                    </a:p>
                  </a:txBody>
                  <a:tcPr marL="50800" marR="50800" marT="50800" marB="50800" anchor="ctr" horzOverflow="overflow">
                    <a:lnL w="3175">
                      <a:solidFill>
                        <a:srgbClr val="A6AAA9"/>
                      </a:solidFill>
                      <a:miter lim="400000"/>
                    </a:lnL>
                    <a:lnR w="3175">
                      <a:solidFill>
                        <a:srgbClr val="A6AAA9"/>
                      </a:solidFill>
                      <a:miter lim="400000"/>
                    </a:lnR>
                    <a:lnT w="3175">
                      <a:solidFill>
                        <a:srgbClr val="A6AAA9"/>
                      </a:solidFill>
                      <a:miter lim="400000"/>
                    </a:lnT>
                    <a:lnB w="3175">
                      <a:solidFill>
                        <a:srgbClr val="A6AAA9"/>
                      </a:solidFill>
                      <a:miter lim="400000"/>
                    </a:lnB>
                    <a:solidFill>
                      <a:srgbClr val="EBEBEB"/>
                    </a:solidFill>
                  </a:tcPr>
                </a:tc>
                <a:tc>
                  <a:txBody>
                    <a:bodyPr/>
                    <a:lstStyle/>
                    <a:p>
                      <a:pPr defTabSz="650240">
                        <a:defRPr sz="1800">
                          <a:solidFill>
                            <a:srgbClr val="000000"/>
                          </a:solidFill>
                        </a:defRPr>
                      </a:pPr>
                      <a:r>
                        <a:rPr sz="2200">
                          <a:latin typeface="+mn-lt"/>
                          <a:ea typeface="+mn-ea"/>
                          <a:cs typeface="+mn-cs"/>
                          <a:sym typeface="Helvetica Neue Medium"/>
                        </a:rPr>
                        <a:t>90</a:t>
                      </a:r>
                    </a:p>
                  </a:txBody>
                  <a:tcPr marL="50800" marR="50800" marT="50800" marB="50800" anchor="ctr" horzOverflow="overflow">
                    <a:lnL w="3175">
                      <a:solidFill>
                        <a:srgbClr val="A6AAA9"/>
                      </a:solidFill>
                      <a:miter lim="400000"/>
                    </a:lnL>
                    <a:lnR w="3175">
                      <a:solidFill>
                        <a:srgbClr val="A6AAA9"/>
                      </a:solidFill>
                      <a:miter lim="400000"/>
                    </a:lnR>
                    <a:lnT w="3175">
                      <a:solidFill>
                        <a:srgbClr val="A6AAA9"/>
                      </a:solidFill>
                      <a:miter lim="400000"/>
                    </a:lnT>
                    <a:lnB w="3175">
                      <a:solidFill>
                        <a:srgbClr val="A6AAA9"/>
                      </a:solidFill>
                      <a:miter lim="400000"/>
                    </a:lnB>
                    <a:solidFill>
                      <a:srgbClr val="EBEBEB"/>
                    </a:solidFill>
                  </a:tcPr>
                </a:tc>
                <a:tc>
                  <a:txBody>
                    <a:bodyPr/>
                    <a:lstStyle/>
                    <a:p>
                      <a:pPr defTabSz="650240">
                        <a:defRPr sz="1800">
                          <a:solidFill>
                            <a:srgbClr val="000000"/>
                          </a:solidFill>
                        </a:defRPr>
                      </a:pPr>
                      <a:r>
                        <a:rPr sz="2200">
                          <a:latin typeface="+mn-lt"/>
                          <a:ea typeface="+mn-ea"/>
                          <a:cs typeface="+mn-cs"/>
                          <a:sym typeface="Helvetica Neue Medium"/>
                        </a:rPr>
                        <a:t>54</a:t>
                      </a:r>
                    </a:p>
                  </a:txBody>
                  <a:tcPr marL="50800" marR="50800" marT="50800" marB="50800" anchor="ctr" horzOverflow="overflow">
                    <a:lnL w="3175">
                      <a:solidFill>
                        <a:srgbClr val="A6AAA9"/>
                      </a:solidFill>
                      <a:miter lim="400000"/>
                    </a:lnL>
                    <a:lnR w="3175">
                      <a:solidFill>
                        <a:srgbClr val="A6AAA9"/>
                      </a:solidFill>
                      <a:miter lim="400000"/>
                    </a:lnR>
                    <a:lnT w="3175">
                      <a:solidFill>
                        <a:srgbClr val="A6AAA9"/>
                      </a:solidFill>
                      <a:miter lim="400000"/>
                    </a:lnT>
                    <a:lnB w="3175">
                      <a:solidFill>
                        <a:srgbClr val="A6AAA9"/>
                      </a:solidFill>
                      <a:miter lim="400000"/>
                    </a:lnB>
                    <a:solidFill>
                      <a:srgbClr val="EBEBEB"/>
                    </a:solidFill>
                  </a:tcPr>
                </a:tc>
                <a:tc>
                  <a:txBody>
                    <a:bodyPr/>
                    <a:lstStyle/>
                    <a:p>
                      <a:pPr defTabSz="650240">
                        <a:defRPr sz="1800">
                          <a:solidFill>
                            <a:srgbClr val="000000"/>
                          </a:solidFill>
                        </a:defRPr>
                      </a:pPr>
                      <a:r>
                        <a:rPr sz="2200">
                          <a:latin typeface="+mn-lt"/>
                          <a:ea typeface="+mn-ea"/>
                          <a:cs typeface="+mn-cs"/>
                          <a:sym typeface="Helvetica Neue Medium"/>
                        </a:rPr>
                        <a:t>67</a:t>
                      </a:r>
                    </a:p>
                  </a:txBody>
                  <a:tcPr marL="50800" marR="50800" marT="50800" marB="50800" anchor="ctr" horzOverflow="overflow">
                    <a:lnL w="3175">
                      <a:solidFill>
                        <a:srgbClr val="A6AAA9"/>
                      </a:solidFill>
                      <a:miter lim="400000"/>
                    </a:lnL>
                    <a:lnR w="3175">
                      <a:solidFill>
                        <a:srgbClr val="A6AAA9"/>
                      </a:solidFill>
                      <a:miter lim="400000"/>
                    </a:lnR>
                    <a:lnT w="3175">
                      <a:solidFill>
                        <a:srgbClr val="A6AAA9"/>
                      </a:solidFill>
                      <a:miter lim="400000"/>
                    </a:lnT>
                    <a:lnB w="3175">
                      <a:solidFill>
                        <a:srgbClr val="A6AAA9"/>
                      </a:solidFill>
                      <a:miter lim="400000"/>
                    </a:lnB>
                    <a:solidFill>
                      <a:srgbClr val="EBEBEB"/>
                    </a:solidFill>
                  </a:tcPr>
                </a:tc>
                <a:tc>
                  <a:txBody>
                    <a:bodyPr/>
                    <a:lstStyle/>
                    <a:p>
                      <a:pPr defTabSz="650240">
                        <a:defRPr sz="1800">
                          <a:solidFill>
                            <a:srgbClr val="000000"/>
                          </a:solidFill>
                        </a:defRPr>
                      </a:pPr>
                      <a:r>
                        <a:rPr sz="2200">
                          <a:latin typeface="+mn-lt"/>
                          <a:ea typeface="+mn-ea"/>
                          <a:cs typeface="+mn-cs"/>
                          <a:sym typeface="Helvetica Neue Medium"/>
                        </a:rPr>
                        <a:t>78</a:t>
                      </a:r>
                    </a:p>
                  </a:txBody>
                  <a:tcPr marL="50800" marR="50800" marT="50800" marB="50800" anchor="ctr" horzOverflow="overflow">
                    <a:lnL w="3175">
                      <a:solidFill>
                        <a:srgbClr val="A6AAA9"/>
                      </a:solidFill>
                      <a:miter lim="400000"/>
                    </a:lnL>
                    <a:lnR w="3175">
                      <a:solidFill>
                        <a:srgbClr val="A6AAA9"/>
                      </a:solidFill>
                      <a:miter lim="400000"/>
                    </a:lnR>
                    <a:lnT w="3175">
                      <a:solidFill>
                        <a:srgbClr val="A6AAA9"/>
                      </a:solidFill>
                      <a:miter lim="400000"/>
                    </a:lnT>
                    <a:lnB w="3175">
                      <a:solidFill>
                        <a:srgbClr val="A6AAA9"/>
                      </a:solidFill>
                      <a:miter lim="400000"/>
                    </a:lnB>
                    <a:solidFill>
                      <a:srgbClr val="EBEBEB"/>
                    </a:solidFill>
                  </a:tcPr>
                </a:tc>
                <a:tc>
                  <a:txBody>
                    <a:bodyPr/>
                    <a:lstStyle/>
                    <a:p>
                      <a:pPr defTabSz="650240">
                        <a:defRPr sz="1800">
                          <a:solidFill>
                            <a:srgbClr val="000000"/>
                          </a:solidFill>
                        </a:defRPr>
                      </a:pPr>
                      <a:r>
                        <a:rPr sz="2200">
                          <a:latin typeface="+mn-lt"/>
                          <a:ea typeface="+mn-ea"/>
                          <a:cs typeface="+mn-cs"/>
                          <a:sym typeface="Helvetica Neue Medium"/>
                        </a:rPr>
                        <a:t>54</a:t>
                      </a:r>
                    </a:p>
                  </a:txBody>
                  <a:tcPr marL="50800" marR="50800" marT="50800" marB="50800" anchor="ctr" horzOverflow="overflow">
                    <a:lnL w="3175">
                      <a:solidFill>
                        <a:srgbClr val="A6AAA9"/>
                      </a:solidFill>
                      <a:miter lim="400000"/>
                    </a:lnL>
                    <a:lnR w="3175">
                      <a:solidFill>
                        <a:srgbClr val="A6AAA9"/>
                      </a:solidFill>
                      <a:miter lim="400000"/>
                    </a:lnR>
                    <a:lnT w="3175">
                      <a:solidFill>
                        <a:srgbClr val="A6AAA9"/>
                      </a:solidFill>
                      <a:miter lim="400000"/>
                    </a:lnT>
                    <a:lnB w="3175">
                      <a:solidFill>
                        <a:srgbClr val="A6AAA9"/>
                      </a:solidFill>
                      <a:miter lim="400000"/>
                    </a:lnB>
                    <a:solidFill>
                      <a:srgbClr val="EBEBEB"/>
                    </a:solidFill>
                  </a:tcPr>
                </a:tc>
                <a:tc>
                  <a:txBody>
                    <a:bodyPr/>
                    <a:lstStyle/>
                    <a:p>
                      <a:pPr defTabSz="650240">
                        <a:defRPr sz="1800">
                          <a:solidFill>
                            <a:srgbClr val="000000"/>
                          </a:solidFill>
                        </a:defRPr>
                      </a:pPr>
                      <a:r>
                        <a:rPr sz="2200">
                          <a:latin typeface="+mn-lt"/>
                          <a:ea typeface="+mn-ea"/>
                          <a:cs typeface="+mn-cs"/>
                          <a:sym typeface="Helvetica Neue Medium"/>
                        </a:rPr>
                        <a:t>32</a:t>
                      </a:r>
                    </a:p>
                  </a:txBody>
                  <a:tcPr marL="50800" marR="50800" marT="50800" marB="50800" anchor="ctr" horzOverflow="overflow">
                    <a:lnL w="3175">
                      <a:solidFill>
                        <a:srgbClr val="A6AAA9"/>
                      </a:solidFill>
                      <a:miter lim="400000"/>
                    </a:lnL>
                    <a:lnR w="3175">
                      <a:solidFill>
                        <a:srgbClr val="A6AAA9"/>
                      </a:solidFill>
                      <a:miter lim="400000"/>
                    </a:lnR>
                    <a:lnT w="3175">
                      <a:solidFill>
                        <a:srgbClr val="A6AAA9"/>
                      </a:solidFill>
                      <a:miter lim="400000"/>
                    </a:lnT>
                    <a:lnB w="3175">
                      <a:solidFill>
                        <a:srgbClr val="A6AAA9"/>
                      </a:solidFill>
                      <a:miter lim="400000"/>
                    </a:lnB>
                    <a:solidFill>
                      <a:srgbClr val="EBEBEB"/>
                    </a:solidFill>
                  </a:tcPr>
                </a:tc>
                <a:extLst>
                  <a:ext uri="{0D108BD9-81ED-4DB2-BD59-A6C34878D82A}">
                    <a16:rowId xmlns:a16="http://schemas.microsoft.com/office/drawing/2014/main" val="10000"/>
                  </a:ext>
                </a:extLst>
              </a:tr>
            </a:tbl>
          </a:graphicData>
        </a:graphic>
      </p:graphicFrame>
      <p:sp>
        <p:nvSpPr>
          <p:cNvPr id="407" name="An array is an ordered list of values that you refer to with a name and an index."/>
          <p:cNvSpPr txBox="1"/>
          <p:nvPr/>
        </p:nvSpPr>
        <p:spPr>
          <a:xfrm>
            <a:off x="460136" y="4218740"/>
            <a:ext cx="11406797" cy="10339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rgbClr val="56C1FF"/>
                </a:solidFill>
                <a:latin typeface="Lucida Grande"/>
                <a:ea typeface="Lucida Grande"/>
                <a:cs typeface="Lucida Grande"/>
                <a:sym typeface="Lucida Grande"/>
              </a:defRPr>
            </a:pPr>
            <a:r>
              <a:t>An array is an ordered list of values stored in continuous memory location.</a:t>
            </a:r>
          </a:p>
        </p:txBody>
      </p:sp>
      <p:pic>
        <p:nvPicPr>
          <p:cNvPr id="408"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10" name="Indexed Collections -  Arrays"/>
          <p:cNvSpPr txBox="1"/>
          <p:nvPr/>
        </p:nvSpPr>
        <p:spPr>
          <a:xfrm>
            <a:off x="1199346" y="1114637"/>
            <a:ext cx="1828120"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Arrays</a:t>
            </a:r>
          </a:p>
        </p:txBody>
      </p:sp>
      <p:sp>
        <p:nvSpPr>
          <p:cNvPr id="411" name="Let arr = new Array(element0, element1,……,elementN)…"/>
          <p:cNvSpPr txBox="1"/>
          <p:nvPr/>
        </p:nvSpPr>
        <p:spPr>
          <a:xfrm>
            <a:off x="626749" y="3283672"/>
            <a:ext cx="12504752" cy="15449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arr = new Array(element0, element1,……,elementN)</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arr = Array(element0, element1…elementN)</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arr = [element1, element2, element3]</a:t>
            </a:r>
          </a:p>
        </p:txBody>
      </p:sp>
      <p:sp>
        <p:nvSpPr>
          <p:cNvPr id="412" name="Let arr = new Array(arrayLength)…"/>
          <p:cNvSpPr txBox="1"/>
          <p:nvPr/>
        </p:nvSpPr>
        <p:spPr>
          <a:xfrm>
            <a:off x="626749" y="5276167"/>
            <a:ext cx="7871038" cy="15449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arr = new Array(arrayLength)</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arr = Array(arrayLength)</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arr = []</a:t>
            </a:r>
          </a:p>
        </p:txBody>
      </p:sp>
      <p:pic>
        <p:nvPicPr>
          <p:cNvPr id="413"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15" name="Arrays Methods"/>
          <p:cNvSpPr txBox="1"/>
          <p:nvPr/>
        </p:nvSpPr>
        <p:spPr>
          <a:xfrm>
            <a:off x="657726" y="1370367"/>
            <a:ext cx="4335576"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Arrays Methods</a:t>
            </a:r>
          </a:p>
        </p:txBody>
      </p:sp>
      <p:sp>
        <p:nvSpPr>
          <p:cNvPr id="416" name="let myArr = [1,2,3]…"/>
          <p:cNvSpPr txBox="1"/>
          <p:nvPr/>
        </p:nvSpPr>
        <p:spPr>
          <a:xfrm>
            <a:off x="1667024" y="3559048"/>
            <a:ext cx="4700601" cy="10482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myArr = [1,2,3]</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myArr.concat(5,6,7)</a:t>
            </a:r>
          </a:p>
        </p:txBody>
      </p:sp>
      <p:sp>
        <p:nvSpPr>
          <p:cNvPr id="417" name="let myArr = [“Hi”,”How”,”Are”,“You”]…"/>
          <p:cNvSpPr txBox="1"/>
          <p:nvPr/>
        </p:nvSpPr>
        <p:spPr>
          <a:xfrm>
            <a:off x="1667024" y="4969035"/>
            <a:ext cx="8846556" cy="10482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myArr = [“Hi”,”How”,”Are”,“You”]</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myArr.join(“-”)</a:t>
            </a:r>
          </a:p>
        </p:txBody>
      </p:sp>
      <p:pic>
        <p:nvPicPr>
          <p:cNvPr id="418"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20" name="Arrays Methods"/>
          <p:cNvSpPr txBox="1"/>
          <p:nvPr/>
        </p:nvSpPr>
        <p:spPr>
          <a:xfrm>
            <a:off x="833357" y="1114637"/>
            <a:ext cx="4335576"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Arrays Methods</a:t>
            </a:r>
          </a:p>
        </p:txBody>
      </p:sp>
      <p:sp>
        <p:nvSpPr>
          <p:cNvPr id="421" name="let myArr = [1,2,3]…"/>
          <p:cNvSpPr txBox="1"/>
          <p:nvPr/>
        </p:nvSpPr>
        <p:spPr>
          <a:xfrm>
            <a:off x="1465378" y="4260580"/>
            <a:ext cx="5432241" cy="35318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myArr = [1,2,3]</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endParaRP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myArr.push(7)</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myArr.pop()</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endParaRP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myArr.shift()</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myArr.unshift(‘4’,’5’)</a:t>
            </a:r>
          </a:p>
        </p:txBody>
      </p:sp>
      <p:pic>
        <p:nvPicPr>
          <p:cNvPr id="422"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24" name="Arrays Methods"/>
          <p:cNvSpPr txBox="1"/>
          <p:nvPr/>
        </p:nvSpPr>
        <p:spPr>
          <a:xfrm>
            <a:off x="711766" y="694864"/>
            <a:ext cx="4335576"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Arrays Methods</a:t>
            </a:r>
          </a:p>
        </p:txBody>
      </p:sp>
      <p:sp>
        <p:nvSpPr>
          <p:cNvPr id="425" name="let myArr = [1,2,3]…"/>
          <p:cNvSpPr txBox="1"/>
          <p:nvPr/>
        </p:nvSpPr>
        <p:spPr>
          <a:xfrm>
            <a:off x="1729430" y="2745542"/>
            <a:ext cx="9545940" cy="50219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myArr = [1,2,3,4,5,6,3]</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endParaRP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myArr.slice(1,3)</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myArr.splice(1,3,’a’,’b’,’c’,’d’)</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endParaRP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myArr.reverse()</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myArr.sort()</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endParaRP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myArr.indexOf(3)</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myArr.lastIndexOf(3)</a:t>
            </a:r>
          </a:p>
        </p:txBody>
      </p:sp>
      <p:pic>
        <p:nvPicPr>
          <p:cNvPr id="426"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60" name="PrepBytes_Logo.png" descr="PrepBytes_Logo.png"/>
          <p:cNvPicPr>
            <a:picLocks noChangeAspect="1"/>
          </p:cNvPicPr>
          <p:nvPr/>
        </p:nvPicPr>
        <p:blipFill>
          <a:blip r:embed="rId2"/>
          <a:stretch>
            <a:fillRect/>
          </a:stretch>
        </p:blipFill>
        <p:spPr>
          <a:xfrm>
            <a:off x="10092294" y="343727"/>
            <a:ext cx="2351745" cy="614202"/>
          </a:xfrm>
          <a:prstGeom prst="rect">
            <a:avLst/>
          </a:prstGeom>
          <a:ln w="12700">
            <a:miter lim="400000"/>
          </a:ln>
          <a:effectLst>
            <a:reflection stA="50000" endPos="40000" dir="5400000" sy="-100000" algn="bl" rotWithShape="0"/>
          </a:effectLst>
        </p:spPr>
      </p:pic>
      <p:sp>
        <p:nvSpPr>
          <p:cNvPr id="161" name="Javascript is a scripting language"/>
          <p:cNvSpPr txBox="1"/>
          <p:nvPr/>
        </p:nvSpPr>
        <p:spPr>
          <a:xfrm>
            <a:off x="745408" y="2887643"/>
            <a:ext cx="6495643" cy="41689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defRPr sz="3000" b="0">
                <a:solidFill>
                  <a:schemeClr val="accent1">
                    <a:lumOff val="13529"/>
                  </a:schemeClr>
                </a:solidFill>
                <a:latin typeface="Helvetica"/>
                <a:ea typeface="Helvetica"/>
                <a:cs typeface="Helvetica"/>
                <a:sym typeface="Helvetica"/>
              </a:defRPr>
            </a:pPr>
            <a:r>
              <a:t>Compilation : The stage in which the complete source code will be converted into machine language code.</a:t>
            </a:r>
          </a:p>
          <a:p>
            <a:pPr algn="l" defTabSz="587022">
              <a:defRPr sz="3000" b="0">
                <a:solidFill>
                  <a:schemeClr val="accent1">
                    <a:lumOff val="13529"/>
                  </a:schemeClr>
                </a:solidFill>
                <a:latin typeface="Helvetica"/>
                <a:ea typeface="Helvetica"/>
                <a:cs typeface="Helvetica"/>
                <a:sym typeface="Helvetica"/>
              </a:defRPr>
            </a:pPr>
            <a:endParaRPr/>
          </a:p>
          <a:p>
            <a:pPr algn="l" defTabSz="587022">
              <a:defRPr sz="3000" b="0">
                <a:solidFill>
                  <a:schemeClr val="accent1">
                    <a:lumOff val="13529"/>
                  </a:schemeClr>
                </a:solidFill>
                <a:latin typeface="Helvetica"/>
                <a:ea typeface="Helvetica"/>
                <a:cs typeface="Helvetica"/>
                <a:sym typeface="Helvetica"/>
              </a:defRPr>
            </a:pPr>
            <a:endParaRPr/>
          </a:p>
          <a:p>
            <a:pPr algn="l" defTabSz="587022">
              <a:defRPr sz="3000" b="0">
                <a:solidFill>
                  <a:schemeClr val="accent1">
                    <a:lumOff val="13529"/>
                  </a:schemeClr>
                </a:solidFill>
                <a:latin typeface="Helvetica"/>
                <a:ea typeface="Helvetica"/>
                <a:cs typeface="Helvetica"/>
                <a:sym typeface="Helvetica"/>
              </a:defRPr>
            </a:pPr>
            <a:r>
              <a:t>Execution : In this stage the code will be executed means all the functions which are written will be executed.</a:t>
            </a:r>
          </a:p>
        </p:txBody>
      </p:sp>
      <p:sp>
        <p:nvSpPr>
          <p:cNvPr id="162" name="Text"/>
          <p:cNvSpPr txBox="1"/>
          <p:nvPr/>
        </p:nvSpPr>
        <p:spPr>
          <a:xfrm>
            <a:off x="6219867" y="8054769"/>
            <a:ext cx="165685" cy="460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sz="2800" b="0" u="sng">
                <a:solidFill>
                  <a:srgbClr val="0000FF"/>
                </a:solidFill>
                <a:uFill>
                  <a:solidFill>
                    <a:srgbClr val="0000FF"/>
                  </a:solidFill>
                </a:uFill>
                <a:latin typeface="Gill Sans"/>
                <a:ea typeface="Gill Sans"/>
                <a:cs typeface="Gill Sans"/>
                <a:sym typeface="Gill Sans"/>
                <a:hlinkClick r:id="rId3"/>
              </a:defRPr>
            </a:lvl1pPr>
          </a:lstStyle>
          <a:p>
            <a:r>
              <a:rPr>
                <a:hlinkClick r:id="rId3"/>
              </a:rPr>
              <a:t> </a:t>
            </a:r>
          </a:p>
        </p:txBody>
      </p:sp>
      <p:sp>
        <p:nvSpPr>
          <p:cNvPr id="163" name="alert"/>
          <p:cNvSpPr txBox="1"/>
          <p:nvPr/>
        </p:nvSpPr>
        <p:spPr>
          <a:xfrm>
            <a:off x="362180" y="582487"/>
            <a:ext cx="8496494"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Stages of a Code Execution</a:t>
            </a:r>
          </a:p>
        </p:txBody>
      </p:sp>
      <p:pic>
        <p:nvPicPr>
          <p:cNvPr id="164" name="Image" descr="Image"/>
          <p:cNvPicPr>
            <a:picLocks noChangeAspect="1"/>
          </p:cNvPicPr>
          <p:nvPr/>
        </p:nvPicPr>
        <p:blipFill>
          <a:blip r:embed="rId4"/>
          <a:stretch>
            <a:fillRect/>
          </a:stretch>
        </p:blipFill>
        <p:spPr>
          <a:xfrm>
            <a:off x="8709865" y="3168736"/>
            <a:ext cx="3048001" cy="3606801"/>
          </a:xfrm>
          <a:prstGeom prst="rect">
            <a:avLst/>
          </a:prstGeom>
          <a:ln w="12700">
            <a:miter lim="400000"/>
          </a:ln>
        </p:spPr>
      </p:pic>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28" name="For each"/>
          <p:cNvSpPr txBox="1"/>
          <p:nvPr/>
        </p:nvSpPr>
        <p:spPr>
          <a:xfrm>
            <a:off x="889393" y="506571"/>
            <a:ext cx="2472546"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For each</a:t>
            </a:r>
          </a:p>
        </p:txBody>
      </p:sp>
      <p:sp>
        <p:nvSpPr>
          <p:cNvPr id="429" name="let myArr = [“Hi”,”How”,”Are”,“You”]…"/>
          <p:cNvSpPr txBox="1"/>
          <p:nvPr/>
        </p:nvSpPr>
        <p:spPr>
          <a:xfrm>
            <a:off x="1781114" y="3762526"/>
            <a:ext cx="8846556" cy="45252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myArr = [“Hi”,”How”,”Are”,“You”]</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endParaRP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myArr.forEach(function(item) {</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console.log(item)</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endParaRP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myArr.map((item)=&gt; {</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console.log(item)</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a:t>
            </a:r>
          </a:p>
        </p:txBody>
      </p:sp>
      <p:pic>
        <p:nvPicPr>
          <p:cNvPr id="430"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32" name="Filter"/>
          <p:cNvSpPr txBox="1"/>
          <p:nvPr/>
        </p:nvSpPr>
        <p:spPr>
          <a:xfrm>
            <a:off x="1337915" y="966452"/>
            <a:ext cx="1421522"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Filter</a:t>
            </a:r>
          </a:p>
        </p:txBody>
      </p:sp>
      <p:sp>
        <p:nvSpPr>
          <p:cNvPr id="433" name="let myArr = [“Hi”,”How”,”Are”,“You”]…"/>
          <p:cNvSpPr txBox="1"/>
          <p:nvPr/>
        </p:nvSpPr>
        <p:spPr>
          <a:xfrm>
            <a:off x="802380" y="4258699"/>
            <a:ext cx="11041474" cy="20417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myArr = [“Hi”,”How”,”Are”,“You”]</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endParaRP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myNewArr = myArr.filter((item)=&gt;</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return typeof item == String)</a:t>
            </a:r>
          </a:p>
        </p:txBody>
      </p:sp>
      <p:pic>
        <p:nvPicPr>
          <p:cNvPr id="434"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36" name="Some and Every"/>
          <p:cNvSpPr txBox="1"/>
          <p:nvPr/>
        </p:nvSpPr>
        <p:spPr>
          <a:xfrm>
            <a:off x="968636" y="1114637"/>
            <a:ext cx="4573404"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Some and Every</a:t>
            </a:r>
          </a:p>
        </p:txBody>
      </p:sp>
      <p:sp>
        <p:nvSpPr>
          <p:cNvPr id="437" name="let myArr = [“Hi”,”How”,”Are”,“You”]…"/>
          <p:cNvSpPr txBox="1"/>
          <p:nvPr/>
        </p:nvSpPr>
        <p:spPr>
          <a:xfrm>
            <a:off x="451119" y="4007182"/>
            <a:ext cx="12504752" cy="15449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myArr = [“Hi”,”How”,”Are”,“You”]</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myNewArr = myArr.filter((item)=&gt; return typeof item == String)</a:t>
            </a:r>
          </a:p>
        </p:txBody>
      </p:sp>
      <p:pic>
        <p:nvPicPr>
          <p:cNvPr id="438"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40" name="Maps"/>
          <p:cNvSpPr txBox="1"/>
          <p:nvPr/>
        </p:nvSpPr>
        <p:spPr>
          <a:xfrm>
            <a:off x="562549" y="44688"/>
            <a:ext cx="1557550"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Maps</a:t>
            </a:r>
          </a:p>
        </p:txBody>
      </p:sp>
      <p:sp>
        <p:nvSpPr>
          <p:cNvPr id="441" name="Let sayings = new Map()…"/>
          <p:cNvSpPr txBox="1"/>
          <p:nvPr/>
        </p:nvSpPr>
        <p:spPr>
          <a:xfrm>
            <a:off x="847329" y="1903503"/>
            <a:ext cx="6407760" cy="45252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sayings = new Map()</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sayings.set(‘dog’, ‘woof')</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Saying.set(‘cat’, ‘meow’)</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sayings.size</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sayings.get(‘dog’)</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sayings.get(‘fox’)</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sayings.has(‘fox’)</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sayings.delete(‘fox’)</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saying.size</a:t>
            </a:r>
          </a:p>
        </p:txBody>
      </p:sp>
      <p:sp>
        <p:nvSpPr>
          <p:cNvPr id="442" name="for(let[key,value] of sayings) {…"/>
          <p:cNvSpPr txBox="1"/>
          <p:nvPr/>
        </p:nvSpPr>
        <p:spPr>
          <a:xfrm>
            <a:off x="874349" y="6764399"/>
            <a:ext cx="10065955" cy="15449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for(let[key,value] of sayings) {</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console.log(key + ' goes ' + value);</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a:t>
            </a:r>
          </a:p>
        </p:txBody>
      </p:sp>
      <p:pic>
        <p:nvPicPr>
          <p:cNvPr id="443"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45" name="Maps"/>
          <p:cNvSpPr txBox="1"/>
          <p:nvPr/>
        </p:nvSpPr>
        <p:spPr>
          <a:xfrm>
            <a:off x="1062421" y="1009029"/>
            <a:ext cx="1557550"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Maps</a:t>
            </a:r>
          </a:p>
        </p:txBody>
      </p:sp>
      <p:sp>
        <p:nvSpPr>
          <p:cNvPr id="446" name="Let sayings = new Map()…"/>
          <p:cNvSpPr txBox="1"/>
          <p:nvPr/>
        </p:nvSpPr>
        <p:spPr>
          <a:xfrm>
            <a:off x="2045305" y="3051129"/>
            <a:ext cx="6407760" cy="25384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sayings = new Map()</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sayings.set(‘dog’, ‘woof')</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Saying.set(‘cat’, ‘meow’)</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sayings.size</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sayings[‘dog’]</a:t>
            </a:r>
          </a:p>
        </p:txBody>
      </p:sp>
      <p:sp>
        <p:nvSpPr>
          <p:cNvPr id="447" name="Map.forEach()"/>
          <p:cNvSpPr txBox="1"/>
          <p:nvPr/>
        </p:nvSpPr>
        <p:spPr>
          <a:xfrm>
            <a:off x="2049724" y="6790087"/>
            <a:ext cx="3237323" cy="5515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algn="l" defTabSz="587022">
              <a:lnSpc>
                <a:spcPts val="3900"/>
              </a:lnSpc>
              <a:defRPr sz="3200" b="0">
                <a:solidFill>
                  <a:schemeClr val="accent4">
                    <a:hueOff val="468000"/>
                    <a:satOff val="-4761"/>
                    <a:lumOff val="10196"/>
                  </a:schemeClr>
                </a:solidFill>
                <a:latin typeface="Courier"/>
                <a:ea typeface="Courier"/>
                <a:cs typeface="Courier"/>
                <a:sym typeface="Courier"/>
              </a:defRPr>
            </a:lvl1pPr>
          </a:lstStyle>
          <a:p>
            <a:r>
              <a:t>map.forEach()</a:t>
            </a:r>
          </a:p>
        </p:txBody>
      </p:sp>
      <p:pic>
        <p:nvPicPr>
          <p:cNvPr id="448"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50" name="Sets"/>
          <p:cNvSpPr txBox="1"/>
          <p:nvPr/>
        </p:nvSpPr>
        <p:spPr>
          <a:xfrm>
            <a:off x="650675" y="613848"/>
            <a:ext cx="1286683"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Sets</a:t>
            </a:r>
          </a:p>
        </p:txBody>
      </p:sp>
      <p:sp>
        <p:nvSpPr>
          <p:cNvPr id="451" name="Let mySet = new Set();…"/>
          <p:cNvSpPr txBox="1"/>
          <p:nvPr/>
        </p:nvSpPr>
        <p:spPr>
          <a:xfrm>
            <a:off x="940156" y="2986122"/>
            <a:ext cx="5432241" cy="10482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mySet = new Set();</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myset.add(1)</a:t>
            </a:r>
          </a:p>
        </p:txBody>
      </p:sp>
      <p:sp>
        <p:nvSpPr>
          <p:cNvPr id="452" name="for(let[key,value] of sayings) {…"/>
          <p:cNvSpPr txBox="1"/>
          <p:nvPr/>
        </p:nvSpPr>
        <p:spPr>
          <a:xfrm>
            <a:off x="924271" y="4473735"/>
            <a:ext cx="10065955" cy="15449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for(let[key,value] of sayings) {</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console.log(key + ' goes ' + value);</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a:t>
            </a:r>
          </a:p>
        </p:txBody>
      </p:sp>
      <p:pic>
        <p:nvPicPr>
          <p:cNvPr id="453"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55" name="Collections/Data structures in Javascript"/>
          <p:cNvSpPr txBox="1"/>
          <p:nvPr/>
        </p:nvSpPr>
        <p:spPr>
          <a:xfrm>
            <a:off x="1898807" y="3800802"/>
            <a:ext cx="8782039" cy="14121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8400" b="0">
                <a:latin typeface="Helvetica"/>
                <a:ea typeface="Helvetica"/>
                <a:cs typeface="Helvetica"/>
                <a:sym typeface="Helvetica"/>
              </a:defRPr>
            </a:lvl1pPr>
          </a:lstStyle>
          <a:p>
            <a:r>
              <a:t>Javascript Objects</a:t>
            </a:r>
          </a:p>
        </p:txBody>
      </p:sp>
      <p:pic>
        <p:nvPicPr>
          <p:cNvPr id="456"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58" name="Maps"/>
          <p:cNvSpPr txBox="1"/>
          <p:nvPr/>
        </p:nvSpPr>
        <p:spPr>
          <a:xfrm>
            <a:off x="780801" y="772295"/>
            <a:ext cx="5115138"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What are Objects?</a:t>
            </a:r>
          </a:p>
        </p:txBody>
      </p:sp>
      <p:sp>
        <p:nvSpPr>
          <p:cNvPr id="459" name="Let sayings = new Map()…"/>
          <p:cNvSpPr txBox="1"/>
          <p:nvPr/>
        </p:nvSpPr>
        <p:spPr>
          <a:xfrm>
            <a:off x="712104" y="3438511"/>
            <a:ext cx="12370608" cy="2524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rgbClr val="56C1FF"/>
                </a:solidFill>
                <a:latin typeface="Lucida Grande"/>
                <a:ea typeface="Lucida Grande"/>
                <a:cs typeface="Lucida Grande"/>
                <a:sym typeface="Lucida Grande"/>
              </a:defRPr>
            </a:pPr>
            <a:r>
              <a:t>An object is a collection of related data and/or functionality (which usually </a:t>
            </a:r>
            <a:endParaRPr>
              <a:latin typeface="Courier"/>
              <a:ea typeface="Courier"/>
              <a:cs typeface="Courier"/>
              <a:sym typeface="Courier"/>
            </a:endParaRPr>
          </a:p>
          <a:p>
            <a:pPr algn="l" defTabSz="587022">
              <a:lnSpc>
                <a:spcPts val="3900"/>
              </a:lnSpc>
              <a:defRPr sz="3200" b="0">
                <a:solidFill>
                  <a:srgbClr val="56C1FF"/>
                </a:solidFill>
                <a:latin typeface="Lucida Grande"/>
                <a:ea typeface="Lucida Grande"/>
                <a:cs typeface="Lucida Grande"/>
                <a:sym typeface="Lucida Grande"/>
              </a:defRPr>
            </a:pPr>
            <a:r>
              <a:t>consists of several variables and functions — which are called properties </a:t>
            </a:r>
            <a:endParaRPr>
              <a:latin typeface="Courier"/>
              <a:ea typeface="Courier"/>
              <a:cs typeface="Courier"/>
              <a:sym typeface="Courier"/>
            </a:endParaRPr>
          </a:p>
          <a:p>
            <a:pPr algn="l" defTabSz="587022">
              <a:lnSpc>
                <a:spcPts val="3900"/>
              </a:lnSpc>
              <a:defRPr sz="3200" b="0">
                <a:solidFill>
                  <a:srgbClr val="56C1FF"/>
                </a:solidFill>
                <a:latin typeface="Lucida Grande"/>
                <a:ea typeface="Lucida Grande"/>
                <a:cs typeface="Lucida Grande"/>
                <a:sym typeface="Lucida Grande"/>
              </a:defRPr>
            </a:pPr>
            <a:r>
              <a:t>and methods when they are inside objects.)</a:t>
            </a:r>
          </a:p>
        </p:txBody>
      </p:sp>
      <p:pic>
        <p:nvPicPr>
          <p:cNvPr id="460" name="girl.png" descr="girl.png"/>
          <p:cNvPicPr>
            <a:picLocks noChangeAspect="1"/>
          </p:cNvPicPr>
          <p:nvPr/>
        </p:nvPicPr>
        <p:blipFill>
          <a:blip r:embed="rId2"/>
          <a:stretch>
            <a:fillRect/>
          </a:stretch>
        </p:blipFill>
        <p:spPr>
          <a:xfrm>
            <a:off x="10103005" y="6335389"/>
            <a:ext cx="2351744" cy="2351744"/>
          </a:xfrm>
          <a:prstGeom prst="rect">
            <a:avLst/>
          </a:prstGeom>
          <a:ln w="12700">
            <a:miter lim="400000"/>
          </a:ln>
        </p:spPr>
      </p:pic>
      <p:pic>
        <p:nvPicPr>
          <p:cNvPr id="461" name="PrepBytes_Logo.png" descr="PrepBytes_Logo.png"/>
          <p:cNvPicPr>
            <a:picLocks noChangeAspect="1"/>
          </p:cNvPicPr>
          <p:nvPr/>
        </p:nvPicPr>
        <p:blipFill>
          <a:blip r:embed="rId3"/>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63" name="Maps"/>
          <p:cNvSpPr txBox="1"/>
          <p:nvPr/>
        </p:nvSpPr>
        <p:spPr>
          <a:xfrm>
            <a:off x="376082" y="1114637"/>
            <a:ext cx="2133515"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Objects</a:t>
            </a:r>
          </a:p>
        </p:txBody>
      </p:sp>
      <p:sp>
        <p:nvSpPr>
          <p:cNvPr id="464" name="Let sayings = new Map()…"/>
          <p:cNvSpPr txBox="1"/>
          <p:nvPr/>
        </p:nvSpPr>
        <p:spPr>
          <a:xfrm>
            <a:off x="1063490" y="3041318"/>
            <a:ext cx="9578195" cy="50219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var user= {</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name: ”Rahul”,</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profession: “Teacher”,</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hobbies: [“Reading”, “Dancing”]</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a:t>
            </a:r>
          </a:p>
          <a:p>
            <a:pPr algn="l" defTabSz="587022">
              <a:lnSpc>
                <a:spcPts val="3900"/>
              </a:lnSpc>
              <a:defRPr sz="3200" b="0">
                <a:solidFill>
                  <a:srgbClr val="56C1FF"/>
                </a:solidFill>
                <a:latin typeface="Courier"/>
                <a:ea typeface="Courier"/>
                <a:cs typeface="Courier"/>
                <a:sym typeface="Courier"/>
              </a:defRPr>
            </a:pPr>
            <a:endParaRPr/>
          </a:p>
          <a:p>
            <a:pPr algn="l" defTabSz="587022">
              <a:lnSpc>
                <a:spcPts val="3900"/>
              </a:lnSpc>
              <a:defRPr sz="3200" b="0">
                <a:solidFill>
                  <a:srgbClr val="56C1FF"/>
                </a:solidFill>
                <a:latin typeface="Courier"/>
                <a:ea typeface="Courier"/>
                <a:cs typeface="Courier"/>
                <a:sym typeface="Courier"/>
              </a:defRPr>
            </a:pPr>
            <a:r>
              <a:t>How to access object keys or attributes</a:t>
            </a:r>
          </a:p>
          <a:p>
            <a:pPr algn="l" defTabSz="587022">
              <a:lnSpc>
                <a:spcPts val="3900"/>
              </a:lnSpc>
              <a:defRPr sz="3200" b="0">
                <a:solidFill>
                  <a:srgbClr val="56C1FF"/>
                </a:solidFill>
                <a:latin typeface="Courier"/>
                <a:ea typeface="Courier"/>
                <a:cs typeface="Courier"/>
                <a:sym typeface="Courier"/>
              </a:defRPr>
            </a:pPr>
            <a:endParaRPr/>
          </a:p>
          <a:p>
            <a:pPr algn="l" defTabSz="587022">
              <a:lnSpc>
                <a:spcPts val="3900"/>
              </a:lnSpc>
              <a:defRPr sz="3200" b="0">
                <a:solidFill>
                  <a:srgbClr val="56C1FF"/>
                </a:solidFill>
                <a:latin typeface="Courier"/>
                <a:ea typeface="Courier"/>
                <a:cs typeface="Courier"/>
                <a:sym typeface="Courier"/>
              </a:defRPr>
            </a:pPr>
            <a:r>
              <a:rPr>
                <a:solidFill>
                  <a:schemeClr val="accent4">
                    <a:hueOff val="468000"/>
                    <a:satOff val="-4761"/>
                    <a:lumOff val="10196"/>
                  </a:schemeClr>
                </a:solidFill>
              </a:rPr>
              <a:t>user.name</a:t>
            </a:r>
            <a:r>
              <a:t> gives “Rahul”</a:t>
            </a:r>
          </a:p>
          <a:p>
            <a:pPr algn="l" defTabSz="587022">
              <a:lnSpc>
                <a:spcPts val="3900"/>
              </a:lnSpc>
              <a:defRPr sz="3200" b="0">
                <a:solidFill>
                  <a:srgbClr val="56C1FF"/>
                </a:solidFill>
                <a:latin typeface="Courier"/>
                <a:ea typeface="Courier"/>
                <a:cs typeface="Courier"/>
                <a:sym typeface="Courier"/>
              </a:defRPr>
            </a:pPr>
            <a:r>
              <a:rPr>
                <a:solidFill>
                  <a:schemeClr val="accent4">
                    <a:hueOff val="468000"/>
                    <a:satOff val="-4761"/>
                    <a:lumOff val="10196"/>
                  </a:schemeClr>
                </a:solidFill>
              </a:rPr>
              <a:t>user.profession</a:t>
            </a:r>
            <a:r>
              <a:t> gives “Teacher”</a:t>
            </a:r>
          </a:p>
        </p:txBody>
      </p:sp>
      <p:pic>
        <p:nvPicPr>
          <p:cNvPr id="465"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67" name="Maps"/>
          <p:cNvSpPr txBox="1"/>
          <p:nvPr/>
        </p:nvSpPr>
        <p:spPr>
          <a:xfrm>
            <a:off x="372459" y="943092"/>
            <a:ext cx="2302882"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Objects </a:t>
            </a:r>
          </a:p>
        </p:txBody>
      </p:sp>
      <p:sp>
        <p:nvSpPr>
          <p:cNvPr id="468" name="Let sayings = new Map()…"/>
          <p:cNvSpPr txBox="1"/>
          <p:nvPr/>
        </p:nvSpPr>
        <p:spPr>
          <a:xfrm>
            <a:off x="171827" y="2646927"/>
            <a:ext cx="12992511" cy="50219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var Rahul= {</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name: ”Rahul”,</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profession: “Teacher”,</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hobbies: [“Reading”, “Dancing”],</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bio: function() {</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console.log(`Hi! I am ${name}, my profession is</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${profession})</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a:t>
            </a:r>
          </a:p>
        </p:txBody>
      </p:sp>
      <p:pic>
        <p:nvPicPr>
          <p:cNvPr id="469"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66" name="PrepBytes_Logo.png" descr="PrepBytes_Logo.png"/>
          <p:cNvPicPr>
            <a:picLocks noChangeAspect="1"/>
          </p:cNvPicPr>
          <p:nvPr/>
        </p:nvPicPr>
        <p:blipFill>
          <a:blip r:embed="rId2"/>
          <a:stretch>
            <a:fillRect/>
          </a:stretch>
        </p:blipFill>
        <p:spPr>
          <a:xfrm>
            <a:off x="10159844" y="884129"/>
            <a:ext cx="2351745" cy="614202"/>
          </a:xfrm>
          <a:prstGeom prst="rect">
            <a:avLst/>
          </a:prstGeom>
          <a:ln w="12700">
            <a:miter lim="400000"/>
          </a:ln>
          <a:effectLst>
            <a:reflection stA="50000" endPos="40000" dir="5400000" sy="-100000" algn="bl" rotWithShape="0"/>
          </a:effectLst>
        </p:spPr>
      </p:pic>
      <p:sp>
        <p:nvSpPr>
          <p:cNvPr id="167" name="Text"/>
          <p:cNvSpPr txBox="1"/>
          <p:nvPr/>
        </p:nvSpPr>
        <p:spPr>
          <a:xfrm>
            <a:off x="6219867" y="8054769"/>
            <a:ext cx="165685" cy="460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sz="2800" b="0" u="sng">
                <a:solidFill>
                  <a:srgbClr val="0000FF"/>
                </a:solidFill>
                <a:uFill>
                  <a:solidFill>
                    <a:srgbClr val="0000FF"/>
                  </a:solidFill>
                </a:uFill>
                <a:latin typeface="Gill Sans"/>
                <a:ea typeface="Gill Sans"/>
                <a:cs typeface="Gill Sans"/>
                <a:sym typeface="Gill Sans"/>
                <a:hlinkClick r:id="rId3"/>
              </a:defRPr>
            </a:lvl1pPr>
          </a:lstStyle>
          <a:p>
            <a:r>
              <a:rPr>
                <a:hlinkClick r:id="rId3"/>
              </a:rPr>
              <a:t> </a:t>
            </a:r>
          </a:p>
        </p:txBody>
      </p:sp>
      <p:pic>
        <p:nvPicPr>
          <p:cNvPr id="168" name="Image" descr="Image"/>
          <p:cNvPicPr>
            <a:picLocks noChangeAspect="1"/>
          </p:cNvPicPr>
          <p:nvPr/>
        </p:nvPicPr>
        <p:blipFill>
          <a:blip r:embed="rId4"/>
          <a:stretch>
            <a:fillRect/>
          </a:stretch>
        </p:blipFill>
        <p:spPr>
          <a:xfrm>
            <a:off x="5618438" y="2007018"/>
            <a:ext cx="6172201" cy="5118101"/>
          </a:xfrm>
          <a:prstGeom prst="rect">
            <a:avLst/>
          </a:prstGeom>
          <a:ln w="12700">
            <a:miter lim="400000"/>
          </a:ln>
        </p:spPr>
      </p:pic>
      <p:sp>
        <p:nvSpPr>
          <p:cNvPr id="169" name="Javascript is a scripting language"/>
          <p:cNvSpPr txBox="1"/>
          <p:nvPr/>
        </p:nvSpPr>
        <p:spPr>
          <a:xfrm>
            <a:off x="695325" y="2024375"/>
            <a:ext cx="4465128" cy="50833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defRPr sz="3000" b="0">
                <a:solidFill>
                  <a:schemeClr val="accent1">
                    <a:lumOff val="13529"/>
                  </a:schemeClr>
                </a:solidFill>
                <a:latin typeface="Helvetica"/>
                <a:ea typeface="Helvetica"/>
                <a:cs typeface="Helvetica"/>
                <a:sym typeface="Helvetica"/>
              </a:defRPr>
            </a:pPr>
            <a:r>
              <a:rPr b="1" u="sng"/>
              <a:t>Compilation :</a:t>
            </a:r>
            <a:r>
              <a:t> Compilation process means the code will be converted into machine language (10101101..) code and make sure that the source code follows the correct syntax, if the syntax is not followed then the error will be thrown.</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71" name="Maps"/>
          <p:cNvSpPr txBox="1"/>
          <p:nvPr/>
        </p:nvSpPr>
        <p:spPr>
          <a:xfrm>
            <a:off x="219101" y="1114637"/>
            <a:ext cx="6944831"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What are Object Literals?</a:t>
            </a:r>
          </a:p>
        </p:txBody>
      </p:sp>
      <p:sp>
        <p:nvSpPr>
          <p:cNvPr id="472" name="Let sayings = new Map()…"/>
          <p:cNvSpPr txBox="1"/>
          <p:nvPr/>
        </p:nvSpPr>
        <p:spPr>
          <a:xfrm>
            <a:off x="520924" y="4908001"/>
            <a:ext cx="12748631" cy="20417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const a = 'rahul';</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const b = 24;</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const c = {};</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const object = { name: a, age: b, personalInfo: c };</a:t>
            </a:r>
          </a:p>
        </p:txBody>
      </p:sp>
      <p:sp>
        <p:nvSpPr>
          <p:cNvPr id="473" name="Let sayings = new Map()…"/>
          <p:cNvSpPr txBox="1"/>
          <p:nvPr/>
        </p:nvSpPr>
        <p:spPr>
          <a:xfrm>
            <a:off x="431763" y="3140687"/>
            <a:ext cx="12504752" cy="10482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algn="l" defTabSz="587022">
              <a:lnSpc>
                <a:spcPts val="3900"/>
              </a:lnSpc>
              <a:defRPr sz="3200" b="0">
                <a:solidFill>
                  <a:srgbClr val="56C1FF"/>
                </a:solidFill>
                <a:latin typeface="Courier"/>
                <a:ea typeface="Courier"/>
                <a:cs typeface="Courier"/>
                <a:sym typeface="Courier"/>
              </a:defRPr>
            </a:lvl1pPr>
          </a:lstStyle>
          <a:p>
            <a:r>
              <a:t>An object initializer is a comma-delimited list of zero or more pairs of property </a:t>
            </a:r>
          </a:p>
        </p:txBody>
      </p:sp>
      <p:pic>
        <p:nvPicPr>
          <p:cNvPr id="474"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76" name="Maps"/>
          <p:cNvSpPr txBox="1"/>
          <p:nvPr/>
        </p:nvSpPr>
        <p:spPr>
          <a:xfrm>
            <a:off x="624236" y="830926"/>
            <a:ext cx="7080264"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Objects using Constructor</a:t>
            </a:r>
          </a:p>
        </p:txBody>
      </p:sp>
      <p:pic>
        <p:nvPicPr>
          <p:cNvPr id="477"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
        <p:nvSpPr>
          <p:cNvPr id="478" name="Function without parameters…"/>
          <p:cNvSpPr txBox="1"/>
          <p:nvPr/>
        </p:nvSpPr>
        <p:spPr>
          <a:xfrm>
            <a:off x="966953" y="2667850"/>
            <a:ext cx="10779798" cy="79879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Lucida Grande"/>
                <a:ea typeface="Lucida Grande"/>
                <a:cs typeface="Lucida Grande"/>
                <a:sym typeface="Lucida Grande"/>
              </a:defRPr>
            </a:pPr>
            <a:r>
              <a:t>In Javascript, we can create objects using function constructor and class constructor.</a:t>
            </a: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r>
              <a:t>Both class and function constructors returns an empty object.</a:t>
            </a: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r>
              <a:t>“this” keyword will be associated with the new object.</a:t>
            </a:r>
          </a:p>
          <a:p>
            <a:pPr algn="l" defTabSz="587022">
              <a:lnSpc>
                <a:spcPts val="3900"/>
              </a:lnSpc>
              <a:defRPr sz="3200" b="0">
                <a:solidFill>
                  <a:srgbClr val="56C1FF"/>
                </a:solidFill>
                <a:latin typeface="Lucida Grande"/>
                <a:ea typeface="Lucida Grande"/>
                <a:cs typeface="Lucida Grande"/>
                <a:sym typeface="Lucida Grande"/>
              </a:defRPr>
            </a:pPr>
            <a:endParaRPr/>
          </a:p>
          <a:p>
            <a:pPr lvl="1" indent="0" algn="l" defTabSz="587022">
              <a:lnSpc>
                <a:spcPts val="3900"/>
              </a:lnSpc>
              <a:defRPr sz="3200" b="0">
                <a:solidFill>
                  <a:srgbClr val="56C1FF"/>
                </a:solidFill>
                <a:latin typeface="Lucida Grande"/>
                <a:ea typeface="Lucida Grande"/>
                <a:cs typeface="Lucida Grande"/>
                <a:sym typeface="Lucida Grande"/>
              </a:defRPr>
            </a:pPr>
            <a:r>
              <a:t>There will be one prototype object will also be added to this new object. This prototype object contains the information that if newly created object is created by class constructor or function constructor.</a:t>
            </a: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endParaRP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80" name="Maps"/>
          <p:cNvSpPr txBox="1"/>
          <p:nvPr/>
        </p:nvSpPr>
        <p:spPr>
          <a:xfrm>
            <a:off x="-349339" y="1101127"/>
            <a:ext cx="13703478"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Create objects using Function Constructor</a:t>
            </a:r>
          </a:p>
        </p:txBody>
      </p:sp>
      <p:sp>
        <p:nvSpPr>
          <p:cNvPr id="481" name="Let sayings = new Map()…"/>
          <p:cNvSpPr txBox="1"/>
          <p:nvPr/>
        </p:nvSpPr>
        <p:spPr>
          <a:xfrm>
            <a:off x="493904" y="3217230"/>
            <a:ext cx="12016992" cy="35318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function Car(make, model, year) {</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this.make = make;</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this.model = model;</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this.year = year;</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endParaRP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const car1 = new Car('Eagle', 'Talon TSi', 1993);</a:t>
            </a:r>
          </a:p>
        </p:txBody>
      </p:sp>
      <p:pic>
        <p:nvPicPr>
          <p:cNvPr id="482"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84" name="Maps"/>
          <p:cNvSpPr txBox="1"/>
          <p:nvPr/>
        </p:nvSpPr>
        <p:spPr>
          <a:xfrm>
            <a:off x="-349339" y="1101127"/>
            <a:ext cx="13703478"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Create objects using Class Constructor</a:t>
            </a:r>
          </a:p>
        </p:txBody>
      </p:sp>
      <p:sp>
        <p:nvSpPr>
          <p:cNvPr id="485" name="Let sayings = new Map()…"/>
          <p:cNvSpPr txBox="1"/>
          <p:nvPr/>
        </p:nvSpPr>
        <p:spPr>
          <a:xfrm>
            <a:off x="2079122" y="3247760"/>
            <a:ext cx="8846556" cy="32580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a:defRPr b="0">
                <a:solidFill>
                  <a:schemeClr val="accent4">
                    <a:hueOff val="468000"/>
                    <a:satOff val="-4761"/>
                    <a:lumOff val="10196"/>
                  </a:schemeClr>
                </a:solidFill>
                <a:latin typeface="Courier"/>
                <a:ea typeface="Courier"/>
                <a:cs typeface="Courier"/>
                <a:sym typeface="Courier"/>
              </a:defRPr>
            </a:pPr>
            <a:r>
              <a:t>class Rectangle {</a:t>
            </a:r>
          </a:p>
          <a:p>
            <a:pPr algn="l">
              <a:defRPr b="0">
                <a:solidFill>
                  <a:schemeClr val="accent4">
                    <a:hueOff val="468000"/>
                    <a:satOff val="-4761"/>
                    <a:lumOff val="10196"/>
                  </a:schemeClr>
                </a:solidFill>
                <a:latin typeface="Courier"/>
                <a:ea typeface="Courier"/>
                <a:cs typeface="Courier"/>
                <a:sym typeface="Courier"/>
              </a:defRPr>
            </a:pPr>
            <a:r>
              <a:t>  constructor(height, width) {</a:t>
            </a:r>
          </a:p>
          <a:p>
            <a:pPr algn="l">
              <a:defRPr b="0">
                <a:solidFill>
                  <a:schemeClr val="accent4">
                    <a:hueOff val="468000"/>
                    <a:satOff val="-4761"/>
                    <a:lumOff val="10196"/>
                  </a:schemeClr>
                </a:solidFill>
                <a:latin typeface="Courier"/>
                <a:ea typeface="Courier"/>
                <a:cs typeface="Courier"/>
                <a:sym typeface="Courier"/>
              </a:defRPr>
            </a:pPr>
            <a:r>
              <a:t>    this.height = height;</a:t>
            </a:r>
          </a:p>
          <a:p>
            <a:pPr algn="l">
              <a:defRPr b="0">
                <a:solidFill>
                  <a:schemeClr val="accent4">
                    <a:hueOff val="468000"/>
                    <a:satOff val="-4761"/>
                    <a:lumOff val="10196"/>
                  </a:schemeClr>
                </a:solidFill>
                <a:latin typeface="Courier"/>
                <a:ea typeface="Courier"/>
                <a:cs typeface="Courier"/>
                <a:sym typeface="Courier"/>
              </a:defRPr>
            </a:pPr>
            <a:r>
              <a:t>    this.width = width;</a:t>
            </a:r>
          </a:p>
          <a:p>
            <a:pPr algn="l">
              <a:defRPr b="0">
                <a:solidFill>
                  <a:schemeClr val="accent4">
                    <a:hueOff val="468000"/>
                    <a:satOff val="-4761"/>
                    <a:lumOff val="10196"/>
                  </a:schemeClr>
                </a:solidFill>
                <a:latin typeface="Courier"/>
                <a:ea typeface="Courier"/>
                <a:cs typeface="Courier"/>
                <a:sym typeface="Courier"/>
              </a:defRPr>
            </a:pPr>
            <a:r>
              <a:t>  }</a:t>
            </a:r>
          </a:p>
          <a:p>
            <a:pPr algn="l">
              <a:defRPr b="0">
                <a:solidFill>
                  <a:schemeClr val="accent4">
                    <a:hueOff val="468000"/>
                    <a:satOff val="-4761"/>
                    <a:lumOff val="10196"/>
                  </a:schemeClr>
                </a:solidFill>
                <a:latin typeface="Courier"/>
                <a:ea typeface="Courier"/>
                <a:cs typeface="Courier"/>
                <a:sym typeface="Courier"/>
              </a:defRPr>
            </a:pPr>
            <a:r>
              <a:t>}</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endParaRP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const square = new Rectangle(10,10);</a:t>
            </a:r>
          </a:p>
        </p:txBody>
      </p:sp>
      <p:pic>
        <p:nvPicPr>
          <p:cNvPr id="486"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88" name="Maps"/>
          <p:cNvSpPr txBox="1"/>
          <p:nvPr/>
        </p:nvSpPr>
        <p:spPr>
          <a:xfrm>
            <a:off x="-349339" y="1101127"/>
            <a:ext cx="13703478"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Object.keys</a:t>
            </a:r>
          </a:p>
        </p:txBody>
      </p:sp>
      <p:sp>
        <p:nvSpPr>
          <p:cNvPr id="489" name="Let sayings = new Map()…"/>
          <p:cNvSpPr txBox="1"/>
          <p:nvPr/>
        </p:nvSpPr>
        <p:spPr>
          <a:xfrm>
            <a:off x="2079122" y="2614171"/>
            <a:ext cx="8846556" cy="45252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endParaRP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const user = {</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a: 'student',</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b: 42,</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endParaRP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console.log(Object.keys(user));</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expected output: Array ["a", "b"]</a:t>
            </a:r>
          </a:p>
        </p:txBody>
      </p:sp>
      <p:pic>
        <p:nvPicPr>
          <p:cNvPr id="490"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92" name="Maps"/>
          <p:cNvSpPr txBox="1"/>
          <p:nvPr/>
        </p:nvSpPr>
        <p:spPr>
          <a:xfrm>
            <a:off x="-349339" y="844436"/>
            <a:ext cx="13703478"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Object.values</a:t>
            </a:r>
          </a:p>
        </p:txBody>
      </p:sp>
      <p:sp>
        <p:nvSpPr>
          <p:cNvPr id="493" name="Let sayings = new Map()…"/>
          <p:cNvSpPr txBox="1"/>
          <p:nvPr/>
        </p:nvSpPr>
        <p:spPr>
          <a:xfrm>
            <a:off x="1700840" y="2992453"/>
            <a:ext cx="10065955" cy="45252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endParaRP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const user = {</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a: 'student',</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b: 24,</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endParaRP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console.log(Object.values(user));</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expected output: Array ["student", 24]</a:t>
            </a:r>
          </a:p>
        </p:txBody>
      </p:sp>
      <p:pic>
        <p:nvPicPr>
          <p:cNvPr id="494"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96" name="Maps"/>
          <p:cNvSpPr txBox="1"/>
          <p:nvPr/>
        </p:nvSpPr>
        <p:spPr>
          <a:xfrm>
            <a:off x="910106" y="1114637"/>
            <a:ext cx="6132229"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Spread Operator in JS</a:t>
            </a:r>
          </a:p>
        </p:txBody>
      </p:sp>
      <p:sp>
        <p:nvSpPr>
          <p:cNvPr id="497" name="Function without parameters…"/>
          <p:cNvSpPr txBox="1"/>
          <p:nvPr/>
        </p:nvSpPr>
        <p:spPr>
          <a:xfrm>
            <a:off x="993974" y="3055334"/>
            <a:ext cx="10779797" cy="45109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Lucida Grande"/>
                <a:ea typeface="Lucida Grande"/>
                <a:cs typeface="Lucida Grande"/>
                <a:sym typeface="Lucida Grande"/>
              </a:defRPr>
            </a:pPr>
            <a:r>
              <a:t>This operator allows an iterable such as an array expression or string where zero or more arguments for function calls are expected or an object expression</a:t>
            </a: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chemeClr val="accent4">
                    <a:hueOff val="468000"/>
                    <a:satOff val="-4761"/>
                    <a:lumOff val="10196"/>
                  </a:schemeClr>
                </a:solidFill>
                <a:latin typeface="Lucida Grande"/>
                <a:ea typeface="Lucida Grande"/>
                <a:cs typeface="Lucida Grande"/>
                <a:sym typeface="Lucida Grande"/>
              </a:defRPr>
            </a:pPr>
            <a:r>
              <a:t>const str = "abc"</a:t>
            </a:r>
          </a:p>
          <a:p>
            <a:pPr algn="l" defTabSz="587022">
              <a:lnSpc>
                <a:spcPts val="3900"/>
              </a:lnSpc>
              <a:defRPr sz="3200" b="0">
                <a:solidFill>
                  <a:schemeClr val="accent4">
                    <a:hueOff val="468000"/>
                    <a:satOff val="-4761"/>
                    <a:lumOff val="10196"/>
                  </a:schemeClr>
                </a:solidFill>
                <a:latin typeface="Lucida Grande"/>
                <a:ea typeface="Lucida Grande"/>
                <a:cs typeface="Lucida Grande"/>
                <a:sym typeface="Lucida Grande"/>
              </a:defRPr>
            </a:pPr>
            <a:r>
              <a:t>console.log(…str);</a:t>
            </a: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r>
              <a:t>Output : “a” “b” “c”</a:t>
            </a:r>
          </a:p>
        </p:txBody>
      </p:sp>
      <p:pic>
        <p:nvPicPr>
          <p:cNvPr id="498"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00" name="Maps"/>
          <p:cNvSpPr txBox="1"/>
          <p:nvPr/>
        </p:nvSpPr>
        <p:spPr>
          <a:xfrm>
            <a:off x="720412" y="439134"/>
            <a:ext cx="6943938"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First class functions in JS</a:t>
            </a:r>
          </a:p>
        </p:txBody>
      </p:sp>
      <p:sp>
        <p:nvSpPr>
          <p:cNvPr id="501" name="Function without parameters…"/>
          <p:cNvSpPr txBox="1"/>
          <p:nvPr/>
        </p:nvSpPr>
        <p:spPr>
          <a:xfrm>
            <a:off x="993974" y="2418923"/>
            <a:ext cx="10779797" cy="5783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Lucida Grande"/>
                <a:ea typeface="Lucida Grande"/>
                <a:cs typeface="Lucida Grande"/>
                <a:sym typeface="Lucida Grande"/>
              </a:defRPr>
            </a:pPr>
            <a:r>
              <a:t>Functions which gets treated as a variable. It can be passed as an argument to other functions, can be returned by another function and can be assigned as a value to a variable.</a:t>
            </a: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chemeClr val="accent4">
                    <a:hueOff val="468000"/>
                    <a:satOff val="-4761"/>
                    <a:lumOff val="10196"/>
                  </a:schemeClr>
                </a:solidFill>
                <a:latin typeface="Lucida Grande"/>
                <a:ea typeface="Lucida Grande"/>
                <a:cs typeface="Lucida Grande"/>
                <a:sym typeface="Lucida Grande"/>
              </a:defRPr>
            </a:pPr>
            <a:r>
              <a:t>const foo = function() {</a:t>
            </a:r>
          </a:p>
          <a:p>
            <a:pPr lvl="1" indent="0" algn="l" defTabSz="587022">
              <a:lnSpc>
                <a:spcPts val="3900"/>
              </a:lnSpc>
              <a:defRPr sz="3200" b="0">
                <a:solidFill>
                  <a:schemeClr val="accent4">
                    <a:hueOff val="468000"/>
                    <a:satOff val="-4761"/>
                    <a:lumOff val="10196"/>
                  </a:schemeClr>
                </a:solidFill>
                <a:latin typeface="Lucida Grande"/>
                <a:ea typeface="Lucida Grande"/>
                <a:cs typeface="Lucida Grande"/>
                <a:sym typeface="Lucida Grande"/>
              </a:defRPr>
            </a:pPr>
            <a:r>
              <a:t>          console.log(“Hello World”);</a:t>
            </a:r>
          </a:p>
          <a:p>
            <a:pPr algn="l" defTabSz="587022">
              <a:lnSpc>
                <a:spcPts val="3900"/>
              </a:lnSpc>
              <a:defRPr sz="3200" b="0">
                <a:solidFill>
                  <a:schemeClr val="accent4">
                    <a:hueOff val="468000"/>
                    <a:satOff val="-4761"/>
                    <a:lumOff val="10196"/>
                  </a:schemeClr>
                </a:solidFill>
                <a:latin typeface="Lucida Grande"/>
                <a:ea typeface="Lucida Grande"/>
                <a:cs typeface="Lucida Grande"/>
                <a:sym typeface="Lucida Grande"/>
              </a:defRPr>
            </a:pPr>
            <a:r>
              <a:t>}</a:t>
            </a:r>
          </a:p>
          <a:p>
            <a:pPr algn="l" defTabSz="587022">
              <a:lnSpc>
                <a:spcPts val="3900"/>
              </a:lnSpc>
              <a:defRPr sz="3200" b="0">
                <a:solidFill>
                  <a:schemeClr val="accent4">
                    <a:hueOff val="468000"/>
                    <a:satOff val="-4761"/>
                    <a:lumOff val="10196"/>
                  </a:schemeClr>
                </a:solidFill>
                <a:latin typeface="Lucida Grande"/>
                <a:ea typeface="Lucida Grande"/>
                <a:cs typeface="Lucida Grande"/>
                <a:sym typeface="Lucida Grande"/>
              </a:defRPr>
            </a:pPr>
            <a:r>
              <a:t>foo();</a:t>
            </a:r>
            <a:endParaRPr>
              <a:solidFill>
                <a:srgbClr val="1B1B1B"/>
              </a:solidFill>
            </a:endParaRPr>
          </a:p>
          <a:p>
            <a:pPr algn="l" defTabSz="457200">
              <a:lnSpc>
                <a:spcPts val="4100"/>
              </a:lnSpc>
              <a:defRPr sz="1600" b="0">
                <a:solidFill>
                  <a:srgbClr val="6D6D6D"/>
                </a:solidFill>
                <a:latin typeface="Courier"/>
                <a:ea typeface="Courier"/>
                <a:cs typeface="Courier"/>
                <a:sym typeface="Courier"/>
              </a:defRPr>
            </a:pPr>
            <a:endParaRPr>
              <a:solidFill>
                <a:srgbClr val="1B1B1B"/>
              </a:solidFill>
            </a:endParaRPr>
          </a:p>
          <a:p>
            <a:pPr algn="l" defTabSz="587022">
              <a:lnSpc>
                <a:spcPts val="3900"/>
              </a:lnSpc>
              <a:defRPr sz="3200" b="0">
                <a:solidFill>
                  <a:srgbClr val="56C1FF"/>
                </a:solidFill>
                <a:latin typeface="Lucida Grande"/>
                <a:ea typeface="Lucida Grande"/>
                <a:cs typeface="Lucida Grande"/>
                <a:sym typeface="Lucida Grande"/>
              </a:defRPr>
            </a:pPr>
            <a:endParaRPr>
              <a:solidFill>
                <a:srgbClr val="1B1B1B"/>
              </a:solidFill>
            </a:endParaRPr>
          </a:p>
          <a:p>
            <a:pPr algn="l" defTabSz="587022">
              <a:lnSpc>
                <a:spcPts val="3900"/>
              </a:lnSpc>
              <a:defRPr sz="3200" b="0">
                <a:solidFill>
                  <a:srgbClr val="56C1FF"/>
                </a:solidFill>
                <a:latin typeface="Lucida Grande"/>
                <a:ea typeface="Lucida Grande"/>
                <a:cs typeface="Lucida Grande"/>
                <a:sym typeface="Lucida Grande"/>
              </a:defRPr>
            </a:pPr>
            <a:r>
              <a:t>O/P : Hello World</a:t>
            </a:r>
          </a:p>
        </p:txBody>
      </p:sp>
      <p:pic>
        <p:nvPicPr>
          <p:cNvPr id="502"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04" name="Maps"/>
          <p:cNvSpPr txBox="1"/>
          <p:nvPr/>
        </p:nvSpPr>
        <p:spPr>
          <a:xfrm>
            <a:off x="397902" y="439134"/>
            <a:ext cx="7588958"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Higher order functions in JS</a:t>
            </a:r>
          </a:p>
        </p:txBody>
      </p:sp>
      <p:sp>
        <p:nvSpPr>
          <p:cNvPr id="505" name="Function without parameters…"/>
          <p:cNvSpPr txBox="1"/>
          <p:nvPr/>
        </p:nvSpPr>
        <p:spPr>
          <a:xfrm>
            <a:off x="993974" y="2418923"/>
            <a:ext cx="10779797" cy="5783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Lucida Grande"/>
                <a:ea typeface="Lucida Grande"/>
                <a:cs typeface="Lucida Grande"/>
                <a:sym typeface="Lucida Grande"/>
              </a:defRPr>
            </a:pPr>
            <a:r>
              <a:t>Functions which receives another function as an argument or returns another function.</a:t>
            </a: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chemeClr val="accent4">
                    <a:hueOff val="468000"/>
                    <a:satOff val="-4761"/>
                    <a:lumOff val="10196"/>
                  </a:schemeClr>
                </a:solidFill>
                <a:latin typeface="Lucida Grande"/>
                <a:ea typeface="Lucida Grande"/>
                <a:cs typeface="Lucida Grande"/>
                <a:sym typeface="Lucida Grande"/>
              </a:defRPr>
            </a:pPr>
            <a:r>
              <a:t>const foo = function() {</a:t>
            </a:r>
          </a:p>
          <a:p>
            <a:pPr lvl="1" indent="0" algn="l" defTabSz="587022">
              <a:lnSpc>
                <a:spcPts val="3900"/>
              </a:lnSpc>
              <a:defRPr sz="3200" b="0">
                <a:solidFill>
                  <a:schemeClr val="accent4">
                    <a:hueOff val="468000"/>
                    <a:satOff val="-4761"/>
                    <a:lumOff val="10196"/>
                  </a:schemeClr>
                </a:solidFill>
                <a:latin typeface="Lucida Grande"/>
                <a:ea typeface="Lucida Grande"/>
                <a:cs typeface="Lucida Grande"/>
                <a:sym typeface="Lucida Grande"/>
              </a:defRPr>
            </a:pPr>
            <a:r>
              <a:t>    return function(){</a:t>
            </a:r>
          </a:p>
          <a:p>
            <a:pPr lvl="1" indent="0" algn="l" defTabSz="587022">
              <a:lnSpc>
                <a:spcPts val="3900"/>
              </a:lnSpc>
              <a:defRPr sz="3200" b="0">
                <a:solidFill>
                  <a:schemeClr val="accent4">
                    <a:hueOff val="468000"/>
                    <a:satOff val="-4761"/>
                    <a:lumOff val="10196"/>
                  </a:schemeClr>
                </a:solidFill>
                <a:latin typeface="Lucida Grande"/>
                <a:ea typeface="Lucida Grande"/>
                <a:cs typeface="Lucida Grande"/>
                <a:sym typeface="Lucida Grande"/>
              </a:defRPr>
            </a:pPr>
            <a:r>
              <a:t>          console.log(“Hello World”);</a:t>
            </a:r>
          </a:p>
          <a:p>
            <a:pPr lvl="3" indent="0" algn="l" defTabSz="587022">
              <a:lnSpc>
                <a:spcPts val="3900"/>
              </a:lnSpc>
              <a:defRPr sz="3200" b="0">
                <a:solidFill>
                  <a:schemeClr val="accent4">
                    <a:hueOff val="468000"/>
                    <a:satOff val="-4761"/>
                    <a:lumOff val="10196"/>
                  </a:schemeClr>
                </a:solidFill>
                <a:latin typeface="Lucida Grande"/>
                <a:ea typeface="Lucida Grande"/>
                <a:cs typeface="Lucida Grande"/>
                <a:sym typeface="Lucida Grande"/>
              </a:defRPr>
            </a:pPr>
            <a:r>
              <a:t>    }</a:t>
            </a:r>
          </a:p>
          <a:p>
            <a:pPr algn="l" defTabSz="587022">
              <a:lnSpc>
                <a:spcPts val="3900"/>
              </a:lnSpc>
              <a:defRPr sz="3200" b="0">
                <a:solidFill>
                  <a:schemeClr val="accent4">
                    <a:hueOff val="468000"/>
                    <a:satOff val="-4761"/>
                    <a:lumOff val="10196"/>
                  </a:schemeClr>
                </a:solidFill>
                <a:latin typeface="Lucida Grande"/>
                <a:ea typeface="Lucida Grande"/>
                <a:cs typeface="Lucida Grande"/>
                <a:sym typeface="Lucida Grande"/>
              </a:defRPr>
            </a:pPr>
            <a:r>
              <a:t>}</a:t>
            </a:r>
          </a:p>
          <a:p>
            <a:pPr algn="l" defTabSz="587022">
              <a:lnSpc>
                <a:spcPts val="3900"/>
              </a:lnSpc>
              <a:defRPr sz="3200" b="0">
                <a:solidFill>
                  <a:schemeClr val="accent4">
                    <a:hueOff val="468000"/>
                    <a:satOff val="-4761"/>
                    <a:lumOff val="10196"/>
                  </a:schemeClr>
                </a:solidFill>
                <a:latin typeface="Lucida Grande"/>
                <a:ea typeface="Lucida Grande"/>
                <a:cs typeface="Lucida Grande"/>
                <a:sym typeface="Lucida Grande"/>
              </a:defRPr>
            </a:pPr>
            <a:r>
              <a:t>foo()();</a:t>
            </a:r>
            <a:endParaRPr>
              <a:solidFill>
                <a:srgbClr val="1B1B1B"/>
              </a:solidFill>
            </a:endParaRPr>
          </a:p>
          <a:p>
            <a:pPr algn="l" defTabSz="457200">
              <a:lnSpc>
                <a:spcPts val="4100"/>
              </a:lnSpc>
              <a:defRPr sz="1600" b="0">
                <a:solidFill>
                  <a:srgbClr val="6D6D6D"/>
                </a:solidFill>
                <a:latin typeface="Courier"/>
                <a:ea typeface="Courier"/>
                <a:cs typeface="Courier"/>
                <a:sym typeface="Courier"/>
              </a:defRPr>
            </a:pPr>
            <a:endParaRPr>
              <a:solidFill>
                <a:srgbClr val="1B1B1B"/>
              </a:solidFill>
            </a:endParaRPr>
          </a:p>
          <a:p>
            <a:pPr algn="l" defTabSz="587022">
              <a:lnSpc>
                <a:spcPts val="3900"/>
              </a:lnSpc>
              <a:defRPr sz="3200" b="0">
                <a:solidFill>
                  <a:srgbClr val="56C1FF"/>
                </a:solidFill>
                <a:latin typeface="Lucida Grande"/>
                <a:ea typeface="Lucida Grande"/>
                <a:cs typeface="Lucida Grande"/>
                <a:sym typeface="Lucida Grande"/>
              </a:defRPr>
            </a:pPr>
            <a:endParaRPr>
              <a:solidFill>
                <a:srgbClr val="1B1B1B"/>
              </a:solidFill>
            </a:endParaRPr>
          </a:p>
          <a:p>
            <a:pPr algn="l" defTabSz="587022">
              <a:lnSpc>
                <a:spcPts val="3900"/>
              </a:lnSpc>
              <a:defRPr sz="3200" b="0">
                <a:solidFill>
                  <a:srgbClr val="56C1FF"/>
                </a:solidFill>
                <a:latin typeface="Lucida Grande"/>
                <a:ea typeface="Lucida Grande"/>
                <a:cs typeface="Lucida Grande"/>
                <a:sym typeface="Lucida Grande"/>
              </a:defRPr>
            </a:pPr>
            <a:r>
              <a:t>O/P : Hello World</a:t>
            </a:r>
          </a:p>
        </p:txBody>
      </p:sp>
      <p:pic>
        <p:nvPicPr>
          <p:cNvPr id="506"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08" name="Function"/>
          <p:cNvSpPr txBox="1"/>
          <p:nvPr/>
        </p:nvSpPr>
        <p:spPr>
          <a:xfrm>
            <a:off x="640157" y="344764"/>
            <a:ext cx="4505537"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Prototypes in JS</a:t>
            </a:r>
          </a:p>
        </p:txBody>
      </p:sp>
      <p:sp>
        <p:nvSpPr>
          <p:cNvPr id="509" name="Function without parameters…"/>
          <p:cNvSpPr txBox="1"/>
          <p:nvPr/>
        </p:nvSpPr>
        <p:spPr>
          <a:xfrm>
            <a:off x="882831" y="1136040"/>
            <a:ext cx="10779797" cy="84846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endParaRPr/>
          </a:p>
          <a:p>
            <a:pPr lvl="1" indent="0" algn="l" defTabSz="587022">
              <a:lnSpc>
                <a:spcPts val="3900"/>
              </a:lnSpc>
              <a:defRPr sz="3200" b="0">
                <a:solidFill>
                  <a:srgbClr val="56C1FF"/>
                </a:solidFill>
                <a:latin typeface="Lucida Grande"/>
                <a:ea typeface="Lucida Grande"/>
                <a:cs typeface="Lucida Grande"/>
                <a:sym typeface="Lucida Grande"/>
              </a:defRPr>
            </a:pPr>
            <a:r>
              <a:t>Prototypes are the mechanism by which Javascript objects inherit features from one another.</a:t>
            </a:r>
          </a:p>
          <a:p>
            <a:pPr lvl="1" indent="0" algn="l" defTabSz="587022">
              <a:lnSpc>
                <a:spcPts val="3900"/>
              </a:lnSpc>
              <a:defRPr sz="3200" b="0">
                <a:solidFill>
                  <a:srgbClr val="56C1FF"/>
                </a:solidFill>
                <a:latin typeface="Lucida Grande"/>
                <a:ea typeface="Lucida Grande"/>
                <a:cs typeface="Lucida Grande"/>
                <a:sym typeface="Lucida Grande"/>
              </a:defRPr>
            </a:pPr>
            <a:endParaRPr/>
          </a:p>
          <a:p>
            <a:pPr lvl="1" indent="0" algn="l" defTabSz="587022">
              <a:lnSpc>
                <a:spcPts val="3900"/>
              </a:lnSpc>
              <a:defRPr sz="3200" b="0">
                <a:solidFill>
                  <a:srgbClr val="56C1FF"/>
                </a:solidFill>
                <a:latin typeface="Lucida Grande"/>
                <a:ea typeface="Lucida Grande"/>
                <a:cs typeface="Lucida Grande"/>
                <a:sym typeface="Lucida Grande"/>
              </a:defRPr>
            </a:pPr>
            <a:r>
              <a:t>__proto__ object will be created inside the object which will refer to the Prototype of its class constructor or function constructor whenever an object will be created.</a:t>
            </a:r>
          </a:p>
          <a:p>
            <a:pPr lvl="1" indent="0" algn="l" defTabSz="587022">
              <a:lnSpc>
                <a:spcPts val="3900"/>
              </a:lnSpc>
              <a:defRPr sz="3200" b="0">
                <a:solidFill>
                  <a:srgbClr val="56C1FF"/>
                </a:solidFill>
                <a:latin typeface="Lucida Grande"/>
                <a:ea typeface="Lucida Grande"/>
                <a:cs typeface="Lucida Grande"/>
                <a:sym typeface="Lucida Grande"/>
              </a:defRPr>
            </a:pPr>
            <a:endParaRPr/>
          </a:p>
          <a:p>
            <a:pPr lvl="1" indent="0" algn="l" defTabSz="587022">
              <a:lnSpc>
                <a:spcPts val="3900"/>
              </a:lnSpc>
              <a:defRPr sz="3200" b="0">
                <a:solidFill>
                  <a:srgbClr val="56C1FF"/>
                </a:solidFill>
                <a:latin typeface="Lucida Grande"/>
                <a:ea typeface="Lucida Grande"/>
                <a:cs typeface="Lucida Grande"/>
                <a:sym typeface="Lucida Grande"/>
              </a:defRPr>
            </a:pPr>
            <a:r>
              <a:t>Using prototype property we can also add more elements to an object which will be accessible by other objects also(the objects which will be created by same function or class constructor).</a:t>
            </a:r>
          </a:p>
          <a:p>
            <a:pPr lvl="1" indent="0" algn="l" defTabSz="587022">
              <a:lnSpc>
                <a:spcPts val="3900"/>
              </a:lnSpc>
              <a:defRPr sz="3200" b="0">
                <a:solidFill>
                  <a:srgbClr val="56C1FF"/>
                </a:solidFill>
                <a:latin typeface="Lucida Grande"/>
                <a:ea typeface="Lucida Grande"/>
                <a:cs typeface="Lucida Grande"/>
                <a:sym typeface="Lucida Grande"/>
              </a:defRPr>
            </a:pPr>
            <a:endParaRPr/>
          </a:p>
          <a:p>
            <a:pPr lvl="1" indent="0" algn="l" defTabSz="587022">
              <a:lnSpc>
                <a:spcPts val="3900"/>
              </a:lnSpc>
              <a:defRPr sz="3200" b="0">
                <a:solidFill>
                  <a:srgbClr val="56C1FF"/>
                </a:solidFill>
                <a:latin typeface="Lucida Grande"/>
                <a:ea typeface="Lucida Grande"/>
                <a:cs typeface="Lucida Grande"/>
                <a:sym typeface="Lucida Grande"/>
              </a:defRPr>
            </a:pPr>
            <a:endParaRPr/>
          </a:p>
        </p:txBody>
      </p:sp>
      <p:pic>
        <p:nvPicPr>
          <p:cNvPr id="510"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71" name="PrepBytes_Logo.png" descr="PrepBytes_Logo.png"/>
          <p:cNvPicPr>
            <a:picLocks noChangeAspect="1"/>
          </p:cNvPicPr>
          <p:nvPr/>
        </p:nvPicPr>
        <p:blipFill>
          <a:blip r:embed="rId2"/>
          <a:stretch>
            <a:fillRect/>
          </a:stretch>
        </p:blipFill>
        <p:spPr>
          <a:xfrm>
            <a:off x="10227395" y="451807"/>
            <a:ext cx="2351744" cy="614203"/>
          </a:xfrm>
          <a:prstGeom prst="rect">
            <a:avLst/>
          </a:prstGeom>
          <a:ln w="12700">
            <a:miter lim="400000"/>
          </a:ln>
          <a:effectLst>
            <a:reflection stA="50000" endPos="40000" dir="5400000" sy="-100000" algn="bl" rotWithShape="0"/>
          </a:effectLst>
        </p:spPr>
      </p:pic>
      <p:sp>
        <p:nvSpPr>
          <p:cNvPr id="172" name="Text"/>
          <p:cNvSpPr txBox="1"/>
          <p:nvPr/>
        </p:nvSpPr>
        <p:spPr>
          <a:xfrm>
            <a:off x="6219867" y="8054769"/>
            <a:ext cx="165685" cy="460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sz="2800" b="0" u="sng">
                <a:solidFill>
                  <a:srgbClr val="0000FF"/>
                </a:solidFill>
                <a:uFill>
                  <a:solidFill>
                    <a:srgbClr val="0000FF"/>
                  </a:solidFill>
                </a:uFill>
                <a:latin typeface="Gill Sans"/>
                <a:ea typeface="Gill Sans"/>
                <a:cs typeface="Gill Sans"/>
                <a:sym typeface="Gill Sans"/>
                <a:hlinkClick r:id="rId3"/>
              </a:defRPr>
            </a:lvl1pPr>
          </a:lstStyle>
          <a:p>
            <a:r>
              <a:rPr>
                <a:hlinkClick r:id="rId3"/>
              </a:rPr>
              <a:t> </a:t>
            </a:r>
          </a:p>
        </p:txBody>
      </p:sp>
      <p:sp>
        <p:nvSpPr>
          <p:cNvPr id="173" name="alert"/>
          <p:cNvSpPr txBox="1"/>
          <p:nvPr/>
        </p:nvSpPr>
        <p:spPr>
          <a:xfrm>
            <a:off x="-867235" y="231226"/>
            <a:ext cx="6968485"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JS Engine</a:t>
            </a:r>
          </a:p>
        </p:txBody>
      </p:sp>
      <p:sp>
        <p:nvSpPr>
          <p:cNvPr id="174" name="Execution Context…"/>
          <p:cNvSpPr txBox="1"/>
          <p:nvPr/>
        </p:nvSpPr>
        <p:spPr>
          <a:xfrm>
            <a:off x="913832" y="1914085"/>
            <a:ext cx="11177136" cy="98973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marL="472281" indent="-472281" algn="l" defTabSz="587022">
              <a:lnSpc>
                <a:spcPct val="120000"/>
              </a:lnSpc>
              <a:buSzPct val="145000"/>
              <a:buChar char="•"/>
              <a:defRPr sz="3400" b="0">
                <a:solidFill>
                  <a:srgbClr val="0082CC"/>
                </a:solidFill>
                <a:latin typeface="+mn-lt"/>
                <a:ea typeface="+mn-ea"/>
                <a:cs typeface="+mn-cs"/>
                <a:sym typeface="Helvetica Neue Medium"/>
              </a:defRPr>
            </a:pPr>
            <a:r>
              <a:t>Now to run JS code we need JS engine, earlier it was believed that JS code can be run only in browser and only client side applications can be created.</a:t>
            </a:r>
          </a:p>
          <a:p>
            <a:pPr marL="472281" indent="-472281" algn="l" defTabSz="587022">
              <a:lnSpc>
                <a:spcPct val="120000"/>
              </a:lnSpc>
              <a:buSzPct val="145000"/>
              <a:buChar char="•"/>
              <a:defRPr sz="3400" b="0">
                <a:solidFill>
                  <a:srgbClr val="0082CC"/>
                </a:solidFill>
                <a:latin typeface="+mn-lt"/>
                <a:ea typeface="+mn-ea"/>
                <a:cs typeface="+mn-cs"/>
                <a:sym typeface="Helvetica Neue Medium"/>
              </a:defRPr>
            </a:pPr>
            <a:r>
              <a:t>So all the browsers are having their own JS engines to run JS code.</a:t>
            </a:r>
          </a:p>
          <a:p>
            <a:pPr marL="472281" indent="-472281" algn="l" defTabSz="587022">
              <a:lnSpc>
                <a:spcPct val="120000"/>
              </a:lnSpc>
              <a:buSzPct val="145000"/>
              <a:buChar char="•"/>
              <a:defRPr sz="3400" b="0">
                <a:solidFill>
                  <a:srgbClr val="0082CC"/>
                </a:solidFill>
                <a:latin typeface="+mn-lt"/>
                <a:ea typeface="+mn-ea"/>
                <a:cs typeface="+mn-cs"/>
                <a:sym typeface="Helvetica Neue Medium"/>
              </a:defRPr>
            </a:pPr>
            <a:r>
              <a:t>Later Ryan Dahl wrote some C++ and tried to run it using JS Engine, and it worked and we call it Node.JS.</a:t>
            </a:r>
          </a:p>
          <a:p>
            <a:pPr marL="472281" indent="-472281" algn="l" defTabSz="587022">
              <a:lnSpc>
                <a:spcPct val="120000"/>
              </a:lnSpc>
              <a:buSzPct val="145000"/>
              <a:buChar char="•"/>
              <a:defRPr sz="3400" b="0">
                <a:solidFill>
                  <a:srgbClr val="0082CC"/>
                </a:solidFill>
                <a:latin typeface="+mn-lt"/>
                <a:ea typeface="+mn-ea"/>
                <a:cs typeface="+mn-cs"/>
                <a:sym typeface="Helvetica Neue Medium"/>
              </a:defRPr>
            </a:pPr>
            <a:r>
              <a:t>So JS can be used for client-side application and server-side application as well, it just requires JS engine to run the code.</a:t>
            </a:r>
          </a:p>
          <a:p>
            <a:pPr marL="472281" indent="-472281" algn="l" defTabSz="587022">
              <a:lnSpc>
                <a:spcPct val="120000"/>
              </a:lnSpc>
              <a:buSzPct val="145000"/>
              <a:buChar char="•"/>
              <a:defRPr sz="3400" b="0">
                <a:solidFill>
                  <a:srgbClr val="0082CC"/>
                </a:solidFill>
                <a:latin typeface="+mn-lt"/>
                <a:ea typeface="+mn-ea"/>
                <a:cs typeface="+mn-cs"/>
                <a:sym typeface="Helvetica Neue Medium"/>
              </a:defRPr>
            </a:pPr>
            <a:endParaRPr/>
          </a:p>
          <a:p>
            <a:pPr algn="l" defTabSz="587022">
              <a:lnSpc>
                <a:spcPct val="120000"/>
              </a:lnSpc>
              <a:defRPr sz="3400" b="0">
                <a:solidFill>
                  <a:srgbClr val="0082CC"/>
                </a:solidFill>
                <a:latin typeface="+mn-lt"/>
                <a:ea typeface="+mn-ea"/>
                <a:cs typeface="+mn-cs"/>
                <a:sym typeface="Helvetica Neue Medium"/>
              </a:defRPr>
            </a:pPr>
            <a:endParaRPr/>
          </a:p>
          <a:p>
            <a:pPr algn="l" defTabSz="587022">
              <a:lnSpc>
                <a:spcPct val="120000"/>
              </a:lnSpc>
              <a:defRPr sz="3400" b="0">
                <a:solidFill>
                  <a:srgbClr val="0082CC"/>
                </a:solidFill>
                <a:latin typeface="+mn-lt"/>
                <a:ea typeface="+mn-ea"/>
                <a:cs typeface="+mn-cs"/>
                <a:sym typeface="Helvetica Neue Medium"/>
              </a:defRPr>
            </a:pPr>
            <a:endParaRPr/>
          </a:p>
          <a:p>
            <a:pPr algn="l" defTabSz="587022">
              <a:lnSpc>
                <a:spcPct val="120000"/>
              </a:lnSpc>
              <a:defRPr sz="3400" b="0">
                <a:solidFill>
                  <a:srgbClr val="0082CC"/>
                </a:solidFill>
                <a:latin typeface="+mn-lt"/>
                <a:ea typeface="+mn-ea"/>
                <a:cs typeface="+mn-cs"/>
                <a:sym typeface="Helvetica Neue Medium"/>
              </a:defRPr>
            </a:pPr>
            <a:endParaRP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12" name="Function"/>
          <p:cNvSpPr txBox="1"/>
          <p:nvPr/>
        </p:nvSpPr>
        <p:spPr>
          <a:xfrm>
            <a:off x="1284529" y="1087817"/>
            <a:ext cx="10435743"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Prototypes in JS &amp; Prototype Chaining</a:t>
            </a:r>
          </a:p>
        </p:txBody>
      </p:sp>
      <p:pic>
        <p:nvPicPr>
          <p:cNvPr id="513"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pic>
        <p:nvPicPr>
          <p:cNvPr id="514" name="Image" descr="Image"/>
          <p:cNvPicPr>
            <a:picLocks noChangeAspect="1"/>
          </p:cNvPicPr>
          <p:nvPr/>
        </p:nvPicPr>
        <p:blipFill>
          <a:blip r:embed="rId3"/>
          <a:stretch>
            <a:fillRect/>
          </a:stretch>
        </p:blipFill>
        <p:spPr>
          <a:xfrm>
            <a:off x="1021315" y="4043527"/>
            <a:ext cx="11264772" cy="2466957"/>
          </a:xfrm>
          <a:prstGeom prst="rect">
            <a:avLst/>
          </a:prstGeom>
          <a:ln w="12700">
            <a:miter lim="400000"/>
          </a:ln>
        </p:spPr>
      </p:pic>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16" name="Function"/>
          <p:cNvSpPr txBox="1"/>
          <p:nvPr/>
        </p:nvSpPr>
        <p:spPr>
          <a:xfrm>
            <a:off x="589109" y="344764"/>
            <a:ext cx="4607633"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Inheritance in JS</a:t>
            </a:r>
          </a:p>
        </p:txBody>
      </p:sp>
      <p:sp>
        <p:nvSpPr>
          <p:cNvPr id="517" name="Function without parameters…"/>
          <p:cNvSpPr txBox="1"/>
          <p:nvPr/>
        </p:nvSpPr>
        <p:spPr>
          <a:xfrm>
            <a:off x="626140" y="807491"/>
            <a:ext cx="10779797" cy="5007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endParaRPr/>
          </a:p>
          <a:p>
            <a:pPr lvl="1" indent="0" algn="l" defTabSz="587022">
              <a:lnSpc>
                <a:spcPts val="3900"/>
              </a:lnSpc>
              <a:defRPr sz="3200" b="0">
                <a:solidFill>
                  <a:srgbClr val="56C1FF"/>
                </a:solidFill>
                <a:latin typeface="Lucida Grande"/>
                <a:ea typeface="Lucida Grande"/>
                <a:cs typeface="Lucida Grande"/>
                <a:sym typeface="Lucida Grande"/>
              </a:defRPr>
            </a:pPr>
            <a:r>
              <a:t>A class created with a class inheritance inherits all the properties from other class.</a:t>
            </a:r>
          </a:p>
          <a:p>
            <a:pPr lvl="1" indent="0" algn="l" defTabSz="587022">
              <a:lnSpc>
                <a:spcPts val="3900"/>
              </a:lnSpc>
              <a:defRPr sz="3200" b="0">
                <a:solidFill>
                  <a:srgbClr val="56C1FF"/>
                </a:solidFill>
                <a:latin typeface="Lucida Grande"/>
                <a:ea typeface="Lucida Grande"/>
                <a:cs typeface="Lucida Grande"/>
                <a:sym typeface="Lucida Grande"/>
              </a:defRPr>
            </a:pPr>
            <a:endParaRPr/>
          </a:p>
          <a:p>
            <a:pPr lvl="1" indent="0" algn="l" defTabSz="587022">
              <a:lnSpc>
                <a:spcPts val="3900"/>
              </a:lnSpc>
              <a:defRPr sz="3200" b="0">
                <a:solidFill>
                  <a:srgbClr val="56C1FF"/>
                </a:solidFill>
                <a:latin typeface="Lucida Grande"/>
                <a:ea typeface="Lucida Grande"/>
                <a:cs typeface="Lucida Grande"/>
                <a:sym typeface="Lucida Grande"/>
              </a:defRPr>
            </a:pPr>
            <a:endParaRPr/>
          </a:p>
          <a:p>
            <a:pPr lvl="1" indent="0" algn="l" defTabSz="587022">
              <a:lnSpc>
                <a:spcPts val="3900"/>
              </a:lnSpc>
              <a:defRPr sz="3200" b="0">
                <a:solidFill>
                  <a:srgbClr val="56C1FF"/>
                </a:solidFill>
                <a:latin typeface="Lucida Grande"/>
                <a:ea typeface="Lucida Grande"/>
                <a:cs typeface="Lucida Grande"/>
                <a:sym typeface="Lucida Grande"/>
              </a:defRPr>
            </a:pPr>
            <a:endParaRPr/>
          </a:p>
          <a:p>
            <a:pPr lvl="1" indent="0" algn="l" defTabSz="587022">
              <a:lnSpc>
                <a:spcPts val="3900"/>
              </a:lnSpc>
              <a:defRPr sz="3200" b="0">
                <a:solidFill>
                  <a:srgbClr val="56C1FF"/>
                </a:solidFill>
                <a:latin typeface="Lucida Grande"/>
                <a:ea typeface="Lucida Grande"/>
                <a:cs typeface="Lucida Grande"/>
                <a:sym typeface="Lucida Grande"/>
              </a:defRPr>
            </a:pPr>
            <a:endParaRPr/>
          </a:p>
          <a:p>
            <a:pPr lvl="1" indent="0" algn="l" defTabSz="587022">
              <a:lnSpc>
                <a:spcPts val="3900"/>
              </a:lnSpc>
              <a:defRPr sz="3200" b="0">
                <a:solidFill>
                  <a:srgbClr val="56C1FF"/>
                </a:solidFill>
                <a:latin typeface="Lucida Grande"/>
                <a:ea typeface="Lucida Grande"/>
                <a:cs typeface="Lucida Grande"/>
                <a:sym typeface="Lucida Grande"/>
              </a:defRPr>
            </a:pPr>
            <a:endParaRPr/>
          </a:p>
        </p:txBody>
      </p:sp>
      <p:pic>
        <p:nvPicPr>
          <p:cNvPr id="518"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pic>
        <p:nvPicPr>
          <p:cNvPr id="519" name="Image" descr="Image"/>
          <p:cNvPicPr>
            <a:picLocks noChangeAspect="1"/>
          </p:cNvPicPr>
          <p:nvPr/>
        </p:nvPicPr>
        <p:blipFill>
          <a:blip r:embed="rId3"/>
          <a:stretch>
            <a:fillRect/>
          </a:stretch>
        </p:blipFill>
        <p:spPr>
          <a:xfrm>
            <a:off x="1460293" y="3179194"/>
            <a:ext cx="6604001" cy="5854701"/>
          </a:xfrm>
          <a:prstGeom prst="rect">
            <a:avLst/>
          </a:prstGeom>
          <a:ln w="12700">
            <a:miter lim="400000"/>
          </a:ln>
        </p:spPr>
      </p:pic>
      <p:sp>
        <p:nvSpPr>
          <p:cNvPr id="520" name="Function without parameters…"/>
          <p:cNvSpPr txBox="1"/>
          <p:nvPr/>
        </p:nvSpPr>
        <p:spPr>
          <a:xfrm>
            <a:off x="9063749" y="3274891"/>
            <a:ext cx="3158386" cy="60011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endParaRPr/>
          </a:p>
          <a:p>
            <a:pPr lvl="1" indent="0" algn="l" defTabSz="587022">
              <a:lnSpc>
                <a:spcPts val="3900"/>
              </a:lnSpc>
              <a:defRPr sz="3200" b="0">
                <a:solidFill>
                  <a:srgbClr val="56C1FF"/>
                </a:solidFill>
                <a:latin typeface="Lucida Grande"/>
                <a:ea typeface="Lucida Grande"/>
                <a:cs typeface="Lucida Grande"/>
                <a:sym typeface="Lucida Grande"/>
              </a:defRPr>
            </a:pPr>
            <a:r>
              <a:t>Output : </a:t>
            </a:r>
          </a:p>
          <a:p>
            <a:pPr lvl="1" indent="0" algn="l" defTabSz="587022">
              <a:lnSpc>
                <a:spcPts val="3900"/>
              </a:lnSpc>
              <a:defRPr sz="3200" b="0">
                <a:solidFill>
                  <a:srgbClr val="56C1FF"/>
                </a:solidFill>
                <a:latin typeface="Lucida Grande"/>
                <a:ea typeface="Lucida Grande"/>
                <a:cs typeface="Lucida Grande"/>
                <a:sym typeface="Lucida Grande"/>
              </a:defRPr>
            </a:pPr>
            <a:endParaRPr/>
          </a:p>
          <a:p>
            <a:pPr lvl="1" indent="0" algn="l" defTabSz="587022">
              <a:lnSpc>
                <a:spcPts val="3900"/>
              </a:lnSpc>
              <a:defRPr sz="3200" b="0">
                <a:solidFill>
                  <a:srgbClr val="56C1FF"/>
                </a:solidFill>
                <a:latin typeface="Lucida Grande"/>
                <a:ea typeface="Lucida Grande"/>
                <a:cs typeface="Lucida Grande"/>
                <a:sym typeface="Lucida Grande"/>
              </a:defRPr>
            </a:pPr>
            <a:r>
              <a:t>My name is PrepBuddy</a:t>
            </a:r>
          </a:p>
          <a:p>
            <a:pPr lvl="1" indent="0" algn="l" defTabSz="587022">
              <a:lnSpc>
                <a:spcPts val="3900"/>
              </a:lnSpc>
              <a:defRPr sz="3200" b="0">
                <a:solidFill>
                  <a:srgbClr val="56C1FF"/>
                </a:solidFill>
                <a:latin typeface="Lucida Grande"/>
                <a:ea typeface="Lucida Grande"/>
                <a:cs typeface="Lucida Grande"/>
                <a:sym typeface="Lucida Grande"/>
              </a:defRPr>
            </a:pPr>
            <a:endParaRPr/>
          </a:p>
          <a:p>
            <a:pPr lvl="1" indent="0" algn="l" defTabSz="587022">
              <a:lnSpc>
                <a:spcPts val="3900"/>
              </a:lnSpc>
              <a:defRPr sz="3200" b="0">
                <a:solidFill>
                  <a:srgbClr val="56C1FF"/>
                </a:solidFill>
                <a:latin typeface="Lucida Grande"/>
                <a:ea typeface="Lucida Grande"/>
                <a:cs typeface="Lucida Grande"/>
                <a:sym typeface="Lucida Grande"/>
              </a:defRPr>
            </a:pPr>
            <a:endParaRPr/>
          </a:p>
          <a:p>
            <a:pPr lvl="1" indent="0" algn="l" defTabSz="587022">
              <a:lnSpc>
                <a:spcPts val="3900"/>
              </a:lnSpc>
              <a:defRPr sz="3200" b="0">
                <a:solidFill>
                  <a:srgbClr val="56C1FF"/>
                </a:solidFill>
                <a:latin typeface="Lucida Grande"/>
                <a:ea typeface="Lucida Grande"/>
                <a:cs typeface="Lucida Grande"/>
                <a:sym typeface="Lucida Grande"/>
              </a:defRPr>
            </a:pPr>
            <a:endParaRPr/>
          </a:p>
          <a:p>
            <a:pPr lvl="1" indent="0" algn="l" defTabSz="587022">
              <a:lnSpc>
                <a:spcPts val="3900"/>
              </a:lnSpc>
              <a:defRPr sz="3200" b="0">
                <a:solidFill>
                  <a:srgbClr val="56C1FF"/>
                </a:solidFill>
                <a:latin typeface="Lucida Grande"/>
                <a:ea typeface="Lucida Grande"/>
                <a:cs typeface="Lucida Grande"/>
                <a:sym typeface="Lucida Grande"/>
              </a:defRPr>
            </a:pPr>
            <a:endParaRPr/>
          </a:p>
          <a:p>
            <a:pPr lvl="1" indent="0" algn="l" defTabSz="587022">
              <a:lnSpc>
                <a:spcPts val="3900"/>
              </a:lnSpc>
              <a:defRPr sz="3200" b="0">
                <a:solidFill>
                  <a:srgbClr val="56C1FF"/>
                </a:solidFill>
                <a:latin typeface="Lucida Grande"/>
                <a:ea typeface="Lucida Grande"/>
                <a:cs typeface="Lucida Grande"/>
                <a:sym typeface="Lucida Grande"/>
              </a:defRPr>
            </a:pPr>
            <a:endParaRP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22" name="Maps"/>
          <p:cNvSpPr txBox="1"/>
          <p:nvPr/>
        </p:nvSpPr>
        <p:spPr>
          <a:xfrm>
            <a:off x="756423" y="890856"/>
            <a:ext cx="2472248"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Closures</a:t>
            </a:r>
          </a:p>
        </p:txBody>
      </p:sp>
      <p:sp>
        <p:nvSpPr>
          <p:cNvPr id="523" name="Let sayings = new Map()…"/>
          <p:cNvSpPr txBox="1"/>
          <p:nvPr/>
        </p:nvSpPr>
        <p:spPr>
          <a:xfrm>
            <a:off x="473350" y="2722690"/>
            <a:ext cx="12058101" cy="5280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r>
              <a:t>A closure gives access to variables or other properties of outer function or parent to inner function or child function by creating a lexical environment.</a:t>
            </a:r>
          </a:p>
          <a:p>
            <a:pPr algn="l" defTabSz="587022">
              <a:lnSpc>
                <a:spcPts val="3900"/>
              </a:lnSpc>
              <a:defRPr sz="3200" b="0">
                <a:solidFill>
                  <a:srgbClr val="56C1FF"/>
                </a:solidFill>
                <a:latin typeface="Courier"/>
                <a:ea typeface="Courier"/>
                <a:cs typeface="Courier"/>
                <a:sym typeface="Courier"/>
              </a:defRPr>
            </a:pPr>
            <a:endParaRPr/>
          </a:p>
          <a:p>
            <a:pPr algn="l" defTabSz="457200">
              <a:lnSpc>
                <a:spcPts val="4600"/>
              </a:lnSpc>
              <a:defRPr sz="2000" b="0">
                <a:solidFill>
                  <a:schemeClr val="accent4">
                    <a:hueOff val="468000"/>
                    <a:satOff val="-4761"/>
                    <a:lumOff val="10196"/>
                  </a:schemeClr>
                </a:solidFill>
                <a:latin typeface="Courier"/>
                <a:ea typeface="Courier"/>
                <a:cs typeface="Courier"/>
                <a:sym typeface="Courier"/>
              </a:defRPr>
            </a:pPr>
            <a:r>
              <a:t>function test() {</a:t>
            </a:r>
          </a:p>
          <a:p>
            <a:pPr algn="l" defTabSz="457200">
              <a:lnSpc>
                <a:spcPts val="4600"/>
              </a:lnSpc>
              <a:defRPr sz="2000" b="0">
                <a:solidFill>
                  <a:schemeClr val="accent4">
                    <a:hueOff val="468000"/>
                    <a:satOff val="-4761"/>
                    <a:lumOff val="10196"/>
                  </a:schemeClr>
                </a:solidFill>
                <a:latin typeface="Courier"/>
                <a:ea typeface="Courier"/>
                <a:cs typeface="Courier"/>
                <a:sym typeface="Courier"/>
              </a:defRPr>
            </a:pPr>
            <a:r>
              <a:t>  var name = 'Prepbytes'; // name is a local variable defined inside test</a:t>
            </a:r>
          </a:p>
          <a:p>
            <a:pPr algn="l" defTabSz="457200">
              <a:lnSpc>
                <a:spcPts val="4600"/>
              </a:lnSpc>
              <a:defRPr sz="2000" b="0">
                <a:solidFill>
                  <a:schemeClr val="accent4">
                    <a:hueOff val="468000"/>
                    <a:satOff val="-4761"/>
                    <a:lumOff val="10196"/>
                  </a:schemeClr>
                </a:solidFill>
                <a:latin typeface="Courier"/>
                <a:ea typeface="Courier"/>
                <a:cs typeface="Courier"/>
                <a:sym typeface="Courier"/>
              </a:defRPr>
            </a:pPr>
            <a:r>
              <a:t>  function showName() { // showName() is the inner function, a closure</a:t>
            </a:r>
          </a:p>
          <a:p>
            <a:pPr algn="l" defTabSz="457200">
              <a:lnSpc>
                <a:spcPts val="4600"/>
              </a:lnSpc>
              <a:defRPr sz="2000" b="0">
                <a:solidFill>
                  <a:schemeClr val="accent4">
                    <a:hueOff val="468000"/>
                    <a:satOff val="-4761"/>
                    <a:lumOff val="10196"/>
                  </a:schemeClr>
                </a:solidFill>
                <a:latin typeface="Courier"/>
                <a:ea typeface="Courier"/>
                <a:cs typeface="Courier"/>
                <a:sym typeface="Courier"/>
              </a:defRPr>
            </a:pPr>
            <a:r>
              <a:t>    console.log(name); // use variable declared in the parent function</a:t>
            </a:r>
          </a:p>
          <a:p>
            <a:pPr algn="l" defTabSz="457200">
              <a:lnSpc>
                <a:spcPts val="4600"/>
              </a:lnSpc>
              <a:defRPr sz="2000" b="0">
                <a:solidFill>
                  <a:schemeClr val="accent4">
                    <a:hueOff val="468000"/>
                    <a:satOff val="-4761"/>
                    <a:lumOff val="10196"/>
                  </a:schemeClr>
                </a:solidFill>
                <a:latin typeface="Courier"/>
                <a:ea typeface="Courier"/>
                <a:cs typeface="Courier"/>
                <a:sym typeface="Courier"/>
              </a:defRPr>
            </a:pPr>
            <a:r>
              <a:t>  }</a:t>
            </a:r>
          </a:p>
          <a:p>
            <a:pPr algn="l" defTabSz="457200">
              <a:lnSpc>
                <a:spcPts val="4600"/>
              </a:lnSpc>
              <a:defRPr sz="2000" b="0">
                <a:solidFill>
                  <a:schemeClr val="accent4">
                    <a:hueOff val="468000"/>
                    <a:satOff val="-4761"/>
                    <a:lumOff val="10196"/>
                  </a:schemeClr>
                </a:solidFill>
                <a:latin typeface="Courier"/>
                <a:ea typeface="Courier"/>
                <a:cs typeface="Courier"/>
                <a:sym typeface="Courier"/>
              </a:defRPr>
            </a:pPr>
            <a:r>
              <a:t>  showName();</a:t>
            </a:r>
          </a:p>
          <a:p>
            <a:pPr algn="l" defTabSz="457200">
              <a:lnSpc>
                <a:spcPts val="4600"/>
              </a:lnSpc>
              <a:defRPr sz="2000" b="0">
                <a:solidFill>
                  <a:schemeClr val="accent4">
                    <a:hueOff val="468000"/>
                    <a:satOff val="-4761"/>
                    <a:lumOff val="10196"/>
                  </a:schemeClr>
                </a:solidFill>
                <a:latin typeface="Courier"/>
                <a:ea typeface="Courier"/>
                <a:cs typeface="Courier"/>
                <a:sym typeface="Courier"/>
              </a:defRPr>
            </a:pPr>
            <a:r>
              <a:t>}</a:t>
            </a:r>
          </a:p>
          <a:p>
            <a:pPr algn="l" defTabSz="457200">
              <a:lnSpc>
                <a:spcPts val="4600"/>
              </a:lnSpc>
              <a:defRPr sz="2000" b="0">
                <a:solidFill>
                  <a:schemeClr val="accent4">
                    <a:hueOff val="468000"/>
                    <a:satOff val="-4761"/>
                    <a:lumOff val="10196"/>
                  </a:schemeClr>
                </a:solidFill>
                <a:latin typeface="Courier"/>
                <a:ea typeface="Courier"/>
                <a:cs typeface="Courier"/>
                <a:sym typeface="Courier"/>
              </a:defRPr>
            </a:pPr>
            <a:r>
              <a:t>test();</a:t>
            </a:r>
            <a:endParaRPr>
              <a:solidFill>
                <a:srgbClr val="1B1B1B"/>
              </a:solidFill>
            </a:endParaRPr>
          </a:p>
        </p:txBody>
      </p:sp>
      <p:pic>
        <p:nvPicPr>
          <p:cNvPr id="524"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6" name="Image" descr="Image"/>
          <p:cNvPicPr>
            <a:picLocks noChangeAspect="1"/>
          </p:cNvPicPr>
          <p:nvPr/>
        </p:nvPicPr>
        <p:blipFill>
          <a:blip r:embed="rId2"/>
          <a:stretch>
            <a:fillRect/>
          </a:stretch>
        </p:blipFill>
        <p:spPr>
          <a:xfrm>
            <a:off x="6605668" y="2712703"/>
            <a:ext cx="6008088" cy="5003696"/>
          </a:xfrm>
          <a:prstGeom prst="rect">
            <a:avLst/>
          </a:prstGeom>
          <a:ln w="12700">
            <a:miter lim="400000"/>
          </a:ln>
        </p:spPr>
      </p:pic>
      <p:sp>
        <p:nvSpPr>
          <p:cNvPr id="527" name="Maps"/>
          <p:cNvSpPr txBox="1"/>
          <p:nvPr/>
        </p:nvSpPr>
        <p:spPr>
          <a:xfrm>
            <a:off x="953725" y="418004"/>
            <a:ext cx="3320568"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Event Loop </a:t>
            </a:r>
          </a:p>
        </p:txBody>
      </p:sp>
      <p:pic>
        <p:nvPicPr>
          <p:cNvPr id="528" name="PrepBytes_Logo.png" descr="PrepBytes_Logo.png"/>
          <p:cNvPicPr>
            <a:picLocks noChangeAspect="1"/>
          </p:cNvPicPr>
          <p:nvPr/>
        </p:nvPicPr>
        <p:blipFill>
          <a:blip r:embed="rId3"/>
          <a:stretch>
            <a:fillRect/>
          </a:stretch>
        </p:blipFill>
        <p:spPr>
          <a:xfrm>
            <a:off x="10320990" y="110039"/>
            <a:ext cx="2351744" cy="614202"/>
          </a:xfrm>
          <a:prstGeom prst="rect">
            <a:avLst/>
          </a:prstGeom>
          <a:ln w="12700">
            <a:miter lim="400000"/>
          </a:ln>
        </p:spPr>
      </p:pic>
      <p:sp>
        <p:nvSpPr>
          <p:cNvPr id="529" name="Let sayings = new Map()…"/>
          <p:cNvSpPr txBox="1"/>
          <p:nvPr/>
        </p:nvSpPr>
        <p:spPr>
          <a:xfrm>
            <a:off x="562900" y="2301426"/>
            <a:ext cx="5520765" cy="6015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lvl="1" indent="0" algn="l" defTabSz="587022">
              <a:lnSpc>
                <a:spcPts val="3900"/>
              </a:lnSpc>
              <a:defRPr sz="3200" b="0">
                <a:solidFill>
                  <a:srgbClr val="56C1FF"/>
                </a:solidFill>
                <a:latin typeface="Courier"/>
                <a:ea typeface="Courier"/>
                <a:cs typeface="Courier"/>
                <a:sym typeface="Courier"/>
              </a:defRPr>
            </a:pPr>
            <a:r>
              <a:t>The event loop has one simple job : to monitor the call stack and callback queue. If the call stack is empty, the event loop will take the first item from the callback queue and will push it to call stack, which will effectively runs it</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31" name="Maps"/>
          <p:cNvSpPr txBox="1"/>
          <p:nvPr/>
        </p:nvSpPr>
        <p:spPr>
          <a:xfrm>
            <a:off x="470986" y="282904"/>
            <a:ext cx="3151202"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Event Loop</a:t>
            </a:r>
          </a:p>
        </p:txBody>
      </p:sp>
      <p:sp>
        <p:nvSpPr>
          <p:cNvPr id="532" name="Let sayings = new Map()…"/>
          <p:cNvSpPr txBox="1"/>
          <p:nvPr/>
        </p:nvSpPr>
        <p:spPr>
          <a:xfrm>
            <a:off x="473350" y="4782912"/>
            <a:ext cx="4983582" cy="1160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a:p>
            <a:pPr algn="l" defTabSz="457200">
              <a:lnSpc>
                <a:spcPts val="4600"/>
              </a:lnSpc>
              <a:defRPr sz="2000" b="0">
                <a:solidFill>
                  <a:srgbClr val="DB000E"/>
                </a:solidFill>
                <a:latin typeface="Courier"/>
                <a:ea typeface="Courier"/>
                <a:cs typeface="Courier"/>
                <a:sym typeface="Courier"/>
              </a:defRPr>
            </a:pPr>
            <a:endParaRPr>
              <a:solidFill>
                <a:srgbClr val="1B1B1B"/>
              </a:solidFill>
            </a:endParaRPr>
          </a:p>
        </p:txBody>
      </p:sp>
      <p:pic>
        <p:nvPicPr>
          <p:cNvPr id="533"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pic>
        <p:nvPicPr>
          <p:cNvPr id="534" name="Image" descr="Image"/>
          <p:cNvPicPr>
            <a:picLocks noChangeAspect="1"/>
          </p:cNvPicPr>
          <p:nvPr/>
        </p:nvPicPr>
        <p:blipFill>
          <a:blip r:embed="rId3"/>
          <a:stretch>
            <a:fillRect/>
          </a:stretch>
        </p:blipFill>
        <p:spPr>
          <a:xfrm>
            <a:off x="2312340" y="2192685"/>
            <a:ext cx="8115301" cy="6057901"/>
          </a:xfrm>
          <a:prstGeom prst="rect">
            <a:avLst/>
          </a:prstGeom>
          <a:ln w="12700">
            <a:miter lim="400000"/>
          </a:ln>
        </p:spPr>
      </p:pic>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36" name="Javascript"/>
          <p:cNvSpPr txBox="1"/>
          <p:nvPr/>
        </p:nvSpPr>
        <p:spPr>
          <a:xfrm>
            <a:off x="3179699" y="3564228"/>
            <a:ext cx="7002129" cy="18456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5200"/>
              </a:lnSpc>
              <a:defRPr sz="8400" b="0">
                <a:latin typeface="Helvetica"/>
                <a:ea typeface="Helvetica"/>
                <a:cs typeface="Helvetica"/>
                <a:sym typeface="Helvetica"/>
              </a:defRPr>
            </a:lvl1pPr>
          </a:lstStyle>
          <a:p>
            <a:r>
              <a:t>What is DOM?</a:t>
            </a:r>
          </a:p>
        </p:txBody>
      </p:sp>
      <p:pic>
        <p:nvPicPr>
          <p:cNvPr id="537"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39" name="PrepBytes_Logo.png" descr="PrepBytes_Logo.png"/>
          <p:cNvPicPr>
            <a:picLocks noChangeAspect="1"/>
          </p:cNvPicPr>
          <p:nvPr/>
        </p:nvPicPr>
        <p:blipFill>
          <a:blip r:embed="rId2"/>
          <a:stretch>
            <a:fillRect/>
          </a:stretch>
        </p:blipFill>
        <p:spPr>
          <a:xfrm>
            <a:off x="10280460" y="569381"/>
            <a:ext cx="2351744" cy="614202"/>
          </a:xfrm>
          <a:prstGeom prst="rect">
            <a:avLst/>
          </a:prstGeom>
          <a:ln w="12700">
            <a:miter lim="400000"/>
          </a:ln>
        </p:spPr>
      </p:pic>
      <p:sp>
        <p:nvSpPr>
          <p:cNvPr id="540" name="Let sayings = new Map()…"/>
          <p:cNvSpPr txBox="1"/>
          <p:nvPr/>
        </p:nvSpPr>
        <p:spPr>
          <a:xfrm>
            <a:off x="687000" y="2710843"/>
            <a:ext cx="11839671" cy="45252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r>
              <a:t>The </a:t>
            </a:r>
            <a:r>
              <a:rPr b="1"/>
              <a:t>Document Object Model</a:t>
            </a:r>
            <a:r>
              <a:t> (</a:t>
            </a:r>
            <a:r>
              <a:rPr b="1"/>
              <a:t>DOM</a:t>
            </a:r>
            <a:r>
              <a:t>) is the data representation of the objects that comprise the structure and content of a document on the web.</a:t>
            </a:r>
          </a:p>
          <a:p>
            <a:pPr algn="l" defTabSz="587022">
              <a:lnSpc>
                <a:spcPts val="3900"/>
              </a:lnSpc>
              <a:defRPr sz="3200" b="0">
                <a:solidFill>
                  <a:srgbClr val="56C1FF"/>
                </a:solidFill>
                <a:latin typeface="Courier"/>
                <a:ea typeface="Courier"/>
                <a:cs typeface="Courier"/>
                <a:sym typeface="Courier"/>
              </a:defRPr>
            </a:pPr>
            <a:endParaRPr/>
          </a:p>
          <a:p>
            <a:pPr algn="l" defTabSz="587022">
              <a:lnSpc>
                <a:spcPts val="3900"/>
              </a:lnSpc>
              <a:defRPr sz="3200" b="0">
                <a:solidFill>
                  <a:srgbClr val="56C1FF"/>
                </a:solidFill>
                <a:latin typeface="Courier"/>
                <a:ea typeface="Courier"/>
                <a:cs typeface="Courier"/>
                <a:sym typeface="Courier"/>
              </a:defRPr>
            </a:pPr>
            <a:r>
              <a:t>It represents the page so that programs can change the document structure, style, and content. The DOM represents the document </a:t>
            </a:r>
          </a:p>
          <a:p>
            <a:pPr algn="l" defTabSz="587022">
              <a:lnSpc>
                <a:spcPts val="3900"/>
              </a:lnSpc>
              <a:defRPr sz="3200" b="0">
                <a:solidFill>
                  <a:srgbClr val="56C1FF"/>
                </a:solidFill>
                <a:latin typeface="Courier"/>
                <a:ea typeface="Courier"/>
                <a:cs typeface="Courier"/>
                <a:sym typeface="Courier"/>
              </a:defRPr>
            </a:pPr>
            <a:r>
              <a:t>as objects. That way, languages like Javascript can connect to the page.</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42" name="Let sayings = new Map()…"/>
          <p:cNvSpPr txBox="1"/>
          <p:nvPr/>
        </p:nvSpPr>
        <p:spPr>
          <a:xfrm>
            <a:off x="919773" y="2087456"/>
            <a:ext cx="5371270" cy="55786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just" defTabSz="587022">
              <a:defRPr b="0">
                <a:solidFill>
                  <a:schemeClr val="accent4">
                    <a:hueOff val="468000"/>
                    <a:satOff val="-4761"/>
                    <a:lumOff val="10196"/>
                  </a:schemeClr>
                </a:solidFill>
                <a:latin typeface="Courier"/>
                <a:ea typeface="Courier"/>
                <a:cs typeface="Courier"/>
                <a:sym typeface="Courier"/>
              </a:defRPr>
            </a:pPr>
            <a:r>
              <a:t>&lt;!DOCTYPE html&gt;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&lt;html lang="en"&gt;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&lt;head&gt;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    &lt;title&gt;Document&lt;/title&gt;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&lt;/head&gt;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&lt;body&gt;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    &lt;h1&gt;Javsacript&lt;/h1&gt;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    &lt;button&gt;Click Me&lt;/button&gt;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    &lt;ul&gt;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        &lt;li&gt;Item 1&lt;/li&gt;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        &lt;li&gt;Item 2&lt;/li&gt;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        &lt;li&gt;Item 3&lt;/li&gt;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    &lt;/ul&gt;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&lt;/body&gt;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&lt;/html&gt;</a:t>
            </a:r>
          </a:p>
        </p:txBody>
      </p:sp>
      <p:pic>
        <p:nvPicPr>
          <p:cNvPr id="543" name="Picture 5" descr="Picture 5"/>
          <p:cNvPicPr>
            <a:picLocks noChangeAspect="1"/>
          </p:cNvPicPr>
          <p:nvPr/>
        </p:nvPicPr>
        <p:blipFill>
          <a:blip r:embed="rId2"/>
          <a:stretch>
            <a:fillRect/>
          </a:stretch>
        </p:blipFill>
        <p:spPr>
          <a:xfrm>
            <a:off x="6338440" y="3318374"/>
            <a:ext cx="2425971" cy="2425971"/>
          </a:xfrm>
          <a:prstGeom prst="rect">
            <a:avLst/>
          </a:prstGeom>
          <a:ln w="12700">
            <a:miter lim="400000"/>
          </a:ln>
        </p:spPr>
      </p:pic>
      <p:sp>
        <p:nvSpPr>
          <p:cNvPr id="544" name="Right Arrow 1"/>
          <p:cNvSpPr/>
          <p:nvPr/>
        </p:nvSpPr>
        <p:spPr>
          <a:xfrm>
            <a:off x="5183342" y="4321386"/>
            <a:ext cx="1107701" cy="419948"/>
          </a:xfrm>
          <a:prstGeom prst="rightArrow">
            <a:avLst>
              <a:gd name="adj1" fmla="val 50000"/>
              <a:gd name="adj2" fmla="val 50000"/>
            </a:avLst>
          </a:prstGeom>
          <a:solidFill>
            <a:schemeClr val="accent1">
              <a:lumOff val="13529"/>
            </a:schemeClr>
          </a:solidFill>
          <a:ln w="12700">
            <a:miter lim="400000"/>
          </a:ln>
        </p:spPr>
        <p:txBody>
          <a:bodyPr lIns="0" tIns="0" rIns="0" bIns="0" anchor="ctr"/>
          <a:lstStyle/>
          <a:p>
            <a:pPr defTabSz="587022">
              <a:defRPr sz="2200" b="0">
                <a:latin typeface="+mn-lt"/>
                <a:ea typeface="+mn-ea"/>
                <a:cs typeface="+mn-cs"/>
                <a:sym typeface="Helvetica Neue Medium"/>
              </a:defRPr>
            </a:pPr>
            <a:endParaRPr/>
          </a:p>
        </p:txBody>
      </p:sp>
      <p:sp>
        <p:nvSpPr>
          <p:cNvPr id="545" name="Right Arrow 6"/>
          <p:cNvSpPr/>
          <p:nvPr/>
        </p:nvSpPr>
        <p:spPr>
          <a:xfrm>
            <a:off x="8811808" y="4307318"/>
            <a:ext cx="1132847" cy="419948"/>
          </a:xfrm>
          <a:prstGeom prst="rightArrow">
            <a:avLst>
              <a:gd name="adj1" fmla="val 50000"/>
              <a:gd name="adj2" fmla="val 50000"/>
            </a:avLst>
          </a:prstGeom>
          <a:solidFill>
            <a:schemeClr val="accent1">
              <a:lumOff val="13529"/>
            </a:schemeClr>
          </a:solidFill>
          <a:ln w="12700">
            <a:miter lim="400000"/>
          </a:ln>
        </p:spPr>
        <p:txBody>
          <a:bodyPr lIns="0" tIns="0" rIns="0" bIns="0" anchor="ctr"/>
          <a:lstStyle/>
          <a:p>
            <a:pPr defTabSz="587022">
              <a:defRPr sz="2200" b="0">
                <a:latin typeface="+mn-lt"/>
                <a:ea typeface="+mn-ea"/>
                <a:cs typeface="+mn-cs"/>
                <a:sym typeface="Helvetica Neue Medium"/>
              </a:defRPr>
            </a:pPr>
            <a:endParaRPr/>
          </a:p>
        </p:txBody>
      </p:sp>
      <p:sp>
        <p:nvSpPr>
          <p:cNvPr id="546" name="Javascript"/>
          <p:cNvSpPr txBox="1"/>
          <p:nvPr/>
        </p:nvSpPr>
        <p:spPr>
          <a:xfrm>
            <a:off x="9896634" y="3423364"/>
            <a:ext cx="3149043" cy="18456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5200"/>
              </a:lnSpc>
              <a:defRPr sz="8400" b="0">
                <a:latin typeface="Helvetica"/>
                <a:ea typeface="Helvetica"/>
                <a:cs typeface="Helvetica"/>
                <a:sym typeface="Helvetica"/>
              </a:defRPr>
            </a:lvl1pPr>
          </a:lstStyle>
          <a:p>
            <a:r>
              <a:t>DOM?</a:t>
            </a:r>
          </a:p>
        </p:txBody>
      </p:sp>
      <p:pic>
        <p:nvPicPr>
          <p:cNvPr id="547" name="PrepBytes_Logo.png" descr="PrepBytes_Logo.png"/>
          <p:cNvPicPr>
            <a:picLocks noChangeAspect="1"/>
          </p:cNvPicPr>
          <p:nvPr/>
        </p:nvPicPr>
        <p:blipFill>
          <a:blip r:embed="rId3"/>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49" name="Let sayings = new Map()…"/>
          <p:cNvSpPr txBox="1"/>
          <p:nvPr/>
        </p:nvSpPr>
        <p:spPr>
          <a:xfrm>
            <a:off x="919773" y="2087456"/>
            <a:ext cx="5371270" cy="55786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just" defTabSz="587022">
              <a:defRPr b="0">
                <a:solidFill>
                  <a:schemeClr val="accent4">
                    <a:hueOff val="468000"/>
                    <a:satOff val="-4761"/>
                    <a:lumOff val="10196"/>
                  </a:schemeClr>
                </a:solidFill>
                <a:latin typeface="Courier"/>
                <a:ea typeface="Courier"/>
                <a:cs typeface="Courier"/>
                <a:sym typeface="Courier"/>
              </a:defRPr>
            </a:pPr>
            <a:r>
              <a:t>&lt;!DOCTYPE html&gt;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&lt;html lang="en"&gt;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&lt;head&gt;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    &lt;title&gt;Document&lt;/title&gt;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&lt;/head&gt;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&lt;body&gt;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    &lt;h1&gt;JavaScript&lt;/h1&gt;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    &lt;button&gt;Click Me&lt;/button&gt;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    &lt;ul&gt;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        &lt;li&gt;Item 1&lt;/li&gt;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        &lt;li&gt;Item 2&lt;/li&gt;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        &lt;li&gt;Item 3&lt;/li&gt;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    &lt;/ul&gt;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&lt;/body&gt;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&lt;/html&gt;</a:t>
            </a:r>
          </a:p>
        </p:txBody>
      </p:sp>
      <p:sp>
        <p:nvSpPr>
          <p:cNvPr id="550" name="Right Arrow 1"/>
          <p:cNvSpPr/>
          <p:nvPr/>
        </p:nvSpPr>
        <p:spPr>
          <a:xfrm>
            <a:off x="5403435" y="4348406"/>
            <a:ext cx="1107701" cy="419948"/>
          </a:xfrm>
          <a:prstGeom prst="rightArrow">
            <a:avLst>
              <a:gd name="adj1" fmla="val 50000"/>
              <a:gd name="adj2" fmla="val 50000"/>
            </a:avLst>
          </a:prstGeom>
          <a:solidFill>
            <a:srgbClr val="FFFF00"/>
          </a:solidFill>
          <a:ln w="12700">
            <a:miter lim="400000"/>
          </a:ln>
        </p:spPr>
        <p:txBody>
          <a:bodyPr lIns="0" tIns="0" rIns="0" bIns="0" anchor="ctr"/>
          <a:lstStyle/>
          <a:p>
            <a:pPr defTabSz="587022">
              <a:defRPr sz="2200" b="0">
                <a:latin typeface="+mn-lt"/>
                <a:ea typeface="+mn-ea"/>
                <a:cs typeface="+mn-cs"/>
                <a:sym typeface="Helvetica Neue Medium"/>
              </a:defRPr>
            </a:pPr>
            <a:endParaRPr/>
          </a:p>
        </p:txBody>
      </p:sp>
      <p:grpSp>
        <p:nvGrpSpPr>
          <p:cNvPr id="590" name="Diagram 7"/>
          <p:cNvGrpSpPr/>
          <p:nvPr/>
        </p:nvGrpSpPr>
        <p:grpSpPr>
          <a:xfrm>
            <a:off x="6816882" y="3497522"/>
            <a:ext cx="5554883" cy="2991092"/>
            <a:chOff x="0" y="0"/>
            <a:chExt cx="5554882" cy="2991090"/>
          </a:xfrm>
        </p:grpSpPr>
        <p:grpSp>
          <p:nvGrpSpPr>
            <p:cNvPr id="553" name="Group"/>
            <p:cNvGrpSpPr/>
            <p:nvPr/>
          </p:nvGrpSpPr>
          <p:grpSpPr>
            <a:xfrm>
              <a:off x="0" y="614242"/>
              <a:ext cx="1068247" cy="534124"/>
              <a:chOff x="0" y="0"/>
              <a:chExt cx="1068246" cy="534123"/>
            </a:xfrm>
          </p:grpSpPr>
          <p:sp>
            <p:nvSpPr>
              <p:cNvPr id="551" name="Rounded Rectangle"/>
              <p:cNvSpPr/>
              <p:nvPr/>
            </p:nvSpPr>
            <p:spPr>
              <a:xfrm>
                <a:off x="0" y="0"/>
                <a:ext cx="1068247" cy="534124"/>
              </a:xfrm>
              <a:prstGeom prst="roundRect">
                <a:avLst>
                  <a:gd name="adj" fmla="val 10000"/>
                </a:avLst>
              </a:prstGeom>
              <a:solidFill>
                <a:srgbClr val="FFFFFF"/>
              </a:solidFill>
              <a:ln w="12700" cap="flat">
                <a:solidFill>
                  <a:srgbClr val="186BE1"/>
                </a:solidFill>
                <a:prstDash val="solid"/>
                <a:round/>
              </a:ln>
              <a:effectLst/>
            </p:spPr>
            <p:txBody>
              <a:bodyPr wrap="square" lIns="0" tIns="0" rIns="0" bIns="0" numCol="1" anchor="ctr">
                <a:noAutofit/>
              </a:bodyPr>
              <a:lstStyle/>
              <a:p>
                <a:pPr defTabSz="885048">
                  <a:lnSpc>
                    <a:spcPct val="90000"/>
                  </a:lnSpc>
                  <a:spcBef>
                    <a:spcPts val="2000"/>
                  </a:spcBef>
                  <a:defRPr sz="4800" b="0">
                    <a:solidFill>
                      <a:srgbClr val="186BE1"/>
                    </a:solidFill>
                    <a:latin typeface="+mn-lt"/>
                    <a:ea typeface="+mn-ea"/>
                    <a:cs typeface="+mn-cs"/>
                    <a:sym typeface="Helvetica Neue Medium"/>
                  </a:defRPr>
                </a:pPr>
                <a:endParaRPr/>
              </a:p>
            </p:txBody>
          </p:sp>
          <p:sp>
            <p:nvSpPr>
              <p:cNvPr id="552" name="html"/>
              <p:cNvSpPr txBox="1"/>
              <p:nvPr/>
            </p:nvSpPr>
            <p:spPr>
              <a:xfrm>
                <a:off x="15643" y="114844"/>
                <a:ext cx="1036960" cy="3044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482" tIns="9482" rIns="9482" bIns="9482" numCol="1" anchor="ctr">
                <a:spAutoFit/>
              </a:bodyPr>
              <a:lstStyle>
                <a:lvl1pPr defTabSz="885048">
                  <a:lnSpc>
                    <a:spcPct val="90000"/>
                  </a:lnSpc>
                  <a:spcBef>
                    <a:spcPts val="800"/>
                  </a:spcBef>
                  <a:defRPr sz="1800" b="0">
                    <a:solidFill>
                      <a:srgbClr val="186BE1"/>
                    </a:solidFill>
                    <a:latin typeface="+mn-lt"/>
                    <a:ea typeface="+mn-ea"/>
                    <a:cs typeface="+mn-cs"/>
                    <a:sym typeface="Helvetica Neue Medium"/>
                  </a:defRPr>
                </a:lvl1pPr>
              </a:lstStyle>
              <a:p>
                <a:r>
                  <a:t>html</a:t>
                </a:r>
              </a:p>
            </p:txBody>
          </p:sp>
        </p:grpSp>
        <p:sp>
          <p:nvSpPr>
            <p:cNvPr id="554" name="Line"/>
            <p:cNvSpPr/>
            <p:nvPr/>
          </p:nvSpPr>
          <p:spPr>
            <a:xfrm flipV="1">
              <a:off x="1067968" y="267207"/>
              <a:ext cx="427299" cy="614242"/>
            </a:xfrm>
            <a:prstGeom prst="line">
              <a:avLst/>
            </a:prstGeom>
            <a:noFill/>
            <a:ln w="12700" cap="flat">
              <a:solidFill>
                <a:srgbClr val="0080CA"/>
              </a:solidFill>
              <a:prstDash val="solid"/>
              <a:round/>
            </a:ln>
            <a:effectLst/>
          </p:spPr>
          <p:txBody>
            <a:bodyPr wrap="square" lIns="24383" tIns="24383" rIns="24383" bIns="24383" numCol="1" anchor="t">
              <a:noAutofit/>
            </a:bodyPr>
            <a:lstStyle/>
            <a:p>
              <a:pPr defTabSz="587022">
                <a:defRPr sz="4800" b="0">
                  <a:solidFill>
                    <a:srgbClr val="186BE1"/>
                  </a:solidFill>
                  <a:latin typeface="+mn-lt"/>
                  <a:ea typeface="+mn-ea"/>
                  <a:cs typeface="+mn-cs"/>
                  <a:sym typeface="Helvetica Neue Medium"/>
                </a:defRPr>
              </a:pPr>
              <a:endParaRPr/>
            </a:p>
          </p:txBody>
        </p:sp>
        <p:grpSp>
          <p:nvGrpSpPr>
            <p:cNvPr id="557" name="Group"/>
            <p:cNvGrpSpPr/>
            <p:nvPr/>
          </p:nvGrpSpPr>
          <p:grpSpPr>
            <a:xfrm>
              <a:off x="1495545" y="0"/>
              <a:ext cx="1068247" cy="534124"/>
              <a:chOff x="0" y="0"/>
              <a:chExt cx="1068246" cy="534123"/>
            </a:xfrm>
          </p:grpSpPr>
          <p:sp>
            <p:nvSpPr>
              <p:cNvPr id="555" name="Rounded Rectangle"/>
              <p:cNvSpPr/>
              <p:nvPr/>
            </p:nvSpPr>
            <p:spPr>
              <a:xfrm>
                <a:off x="0" y="0"/>
                <a:ext cx="1068247" cy="534124"/>
              </a:xfrm>
              <a:prstGeom prst="roundRect">
                <a:avLst>
                  <a:gd name="adj" fmla="val 10000"/>
                </a:avLst>
              </a:prstGeom>
              <a:solidFill>
                <a:srgbClr val="FFFFFF"/>
              </a:solidFill>
              <a:ln w="12700" cap="flat">
                <a:solidFill>
                  <a:srgbClr val="186BE1"/>
                </a:solidFill>
                <a:prstDash val="solid"/>
                <a:round/>
              </a:ln>
              <a:effectLst/>
            </p:spPr>
            <p:txBody>
              <a:bodyPr wrap="square" lIns="0" tIns="0" rIns="0" bIns="0" numCol="1" anchor="ctr">
                <a:noAutofit/>
              </a:bodyPr>
              <a:lstStyle/>
              <a:p>
                <a:pPr defTabSz="885048">
                  <a:lnSpc>
                    <a:spcPct val="90000"/>
                  </a:lnSpc>
                  <a:spcBef>
                    <a:spcPts val="2000"/>
                  </a:spcBef>
                  <a:defRPr sz="4800" b="0">
                    <a:solidFill>
                      <a:srgbClr val="186BE1"/>
                    </a:solidFill>
                    <a:latin typeface="+mn-lt"/>
                    <a:ea typeface="+mn-ea"/>
                    <a:cs typeface="+mn-cs"/>
                    <a:sym typeface="Helvetica Neue Medium"/>
                  </a:defRPr>
                </a:pPr>
                <a:endParaRPr/>
              </a:p>
            </p:txBody>
          </p:sp>
          <p:sp>
            <p:nvSpPr>
              <p:cNvPr id="556" name="head"/>
              <p:cNvSpPr txBox="1"/>
              <p:nvPr/>
            </p:nvSpPr>
            <p:spPr>
              <a:xfrm>
                <a:off x="15643" y="114844"/>
                <a:ext cx="1036960" cy="3044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482" tIns="9482" rIns="9482" bIns="9482" numCol="1" anchor="ctr">
                <a:spAutoFit/>
              </a:bodyPr>
              <a:lstStyle>
                <a:lvl1pPr defTabSz="885048">
                  <a:lnSpc>
                    <a:spcPct val="90000"/>
                  </a:lnSpc>
                  <a:spcBef>
                    <a:spcPts val="800"/>
                  </a:spcBef>
                  <a:defRPr sz="1800" b="0">
                    <a:solidFill>
                      <a:srgbClr val="186BE1"/>
                    </a:solidFill>
                    <a:latin typeface="+mn-lt"/>
                    <a:ea typeface="+mn-ea"/>
                    <a:cs typeface="+mn-cs"/>
                    <a:sym typeface="Helvetica Neue Medium"/>
                  </a:defRPr>
                </a:lvl1pPr>
              </a:lstStyle>
              <a:p>
                <a:r>
                  <a:t>head</a:t>
                </a:r>
              </a:p>
            </p:txBody>
          </p:sp>
        </p:grpSp>
        <p:sp>
          <p:nvSpPr>
            <p:cNvPr id="558" name="Line"/>
            <p:cNvSpPr/>
            <p:nvPr/>
          </p:nvSpPr>
          <p:spPr>
            <a:xfrm>
              <a:off x="2563791" y="267061"/>
              <a:ext cx="427299" cy="1"/>
            </a:xfrm>
            <a:prstGeom prst="line">
              <a:avLst/>
            </a:prstGeom>
            <a:noFill/>
            <a:ln w="12700" cap="flat">
              <a:solidFill>
                <a:srgbClr val="0092E6"/>
              </a:solidFill>
              <a:prstDash val="solid"/>
              <a:round/>
            </a:ln>
            <a:effectLst/>
          </p:spPr>
          <p:txBody>
            <a:bodyPr wrap="square" lIns="24383" tIns="24383" rIns="24383" bIns="24383" numCol="1" anchor="t">
              <a:noAutofit/>
            </a:bodyPr>
            <a:lstStyle/>
            <a:p>
              <a:pPr defTabSz="587022">
                <a:defRPr sz="4800" b="0">
                  <a:solidFill>
                    <a:srgbClr val="186BE1"/>
                  </a:solidFill>
                  <a:latin typeface="+mn-lt"/>
                  <a:ea typeface="+mn-ea"/>
                  <a:cs typeface="+mn-cs"/>
                  <a:sym typeface="Helvetica Neue Medium"/>
                </a:defRPr>
              </a:pPr>
              <a:endParaRPr/>
            </a:p>
          </p:txBody>
        </p:sp>
        <p:grpSp>
          <p:nvGrpSpPr>
            <p:cNvPr id="561" name="Group"/>
            <p:cNvGrpSpPr/>
            <p:nvPr/>
          </p:nvGrpSpPr>
          <p:grpSpPr>
            <a:xfrm>
              <a:off x="2991090" y="0"/>
              <a:ext cx="1068247" cy="534124"/>
              <a:chOff x="0" y="0"/>
              <a:chExt cx="1068246" cy="534123"/>
            </a:xfrm>
          </p:grpSpPr>
          <p:sp>
            <p:nvSpPr>
              <p:cNvPr id="559" name="Rounded Rectangle"/>
              <p:cNvSpPr/>
              <p:nvPr/>
            </p:nvSpPr>
            <p:spPr>
              <a:xfrm>
                <a:off x="0" y="0"/>
                <a:ext cx="1068247" cy="534124"/>
              </a:xfrm>
              <a:prstGeom prst="roundRect">
                <a:avLst>
                  <a:gd name="adj" fmla="val 10000"/>
                </a:avLst>
              </a:prstGeom>
              <a:solidFill>
                <a:srgbClr val="FFFFFF"/>
              </a:solidFill>
              <a:ln w="12700" cap="flat">
                <a:solidFill>
                  <a:srgbClr val="186BE1"/>
                </a:solidFill>
                <a:prstDash val="solid"/>
                <a:round/>
              </a:ln>
              <a:effectLst/>
            </p:spPr>
            <p:txBody>
              <a:bodyPr wrap="square" lIns="0" tIns="0" rIns="0" bIns="0" numCol="1" anchor="ctr">
                <a:noAutofit/>
              </a:bodyPr>
              <a:lstStyle/>
              <a:p>
                <a:pPr defTabSz="885048">
                  <a:lnSpc>
                    <a:spcPct val="90000"/>
                  </a:lnSpc>
                  <a:spcBef>
                    <a:spcPts val="2000"/>
                  </a:spcBef>
                  <a:defRPr sz="4800" b="0">
                    <a:solidFill>
                      <a:srgbClr val="186BE1"/>
                    </a:solidFill>
                    <a:latin typeface="+mn-lt"/>
                    <a:ea typeface="+mn-ea"/>
                    <a:cs typeface="+mn-cs"/>
                    <a:sym typeface="Helvetica Neue Medium"/>
                  </a:defRPr>
                </a:pPr>
                <a:endParaRPr/>
              </a:p>
            </p:txBody>
          </p:sp>
          <p:sp>
            <p:nvSpPr>
              <p:cNvPr id="560" name="meta"/>
              <p:cNvSpPr txBox="1"/>
              <p:nvPr/>
            </p:nvSpPr>
            <p:spPr>
              <a:xfrm>
                <a:off x="15643" y="114844"/>
                <a:ext cx="1036960" cy="3044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482" tIns="9482" rIns="9482" bIns="9482" numCol="1" anchor="ctr">
                <a:spAutoFit/>
              </a:bodyPr>
              <a:lstStyle>
                <a:lvl1pPr defTabSz="885048">
                  <a:lnSpc>
                    <a:spcPct val="90000"/>
                  </a:lnSpc>
                  <a:spcBef>
                    <a:spcPts val="800"/>
                  </a:spcBef>
                  <a:defRPr sz="1800" b="0">
                    <a:solidFill>
                      <a:srgbClr val="186BE1"/>
                    </a:solidFill>
                    <a:latin typeface="+mn-lt"/>
                    <a:ea typeface="+mn-ea"/>
                    <a:cs typeface="+mn-cs"/>
                    <a:sym typeface="Helvetica Neue Medium"/>
                  </a:defRPr>
                </a:lvl1pPr>
              </a:lstStyle>
              <a:p>
                <a:r>
                  <a:t>meta</a:t>
                </a:r>
              </a:p>
            </p:txBody>
          </p:sp>
        </p:grpSp>
        <p:sp>
          <p:nvSpPr>
            <p:cNvPr id="562" name="Line"/>
            <p:cNvSpPr/>
            <p:nvPr/>
          </p:nvSpPr>
          <p:spPr>
            <a:xfrm>
              <a:off x="1068524" y="881448"/>
              <a:ext cx="427300" cy="614243"/>
            </a:xfrm>
            <a:prstGeom prst="line">
              <a:avLst/>
            </a:prstGeom>
            <a:noFill/>
            <a:ln w="12700" cap="flat">
              <a:solidFill>
                <a:srgbClr val="0080CA"/>
              </a:solidFill>
              <a:prstDash val="solid"/>
              <a:round/>
            </a:ln>
            <a:effectLst/>
          </p:spPr>
          <p:txBody>
            <a:bodyPr wrap="square" lIns="24383" tIns="24383" rIns="24383" bIns="24383" numCol="1" anchor="t">
              <a:noAutofit/>
            </a:bodyPr>
            <a:lstStyle/>
            <a:p>
              <a:pPr defTabSz="587022">
                <a:defRPr sz="4800" b="0">
                  <a:solidFill>
                    <a:srgbClr val="186BE1"/>
                  </a:solidFill>
                  <a:latin typeface="+mn-lt"/>
                  <a:ea typeface="+mn-ea"/>
                  <a:cs typeface="+mn-cs"/>
                  <a:sym typeface="Helvetica Neue Medium"/>
                </a:defRPr>
              </a:pPr>
              <a:endParaRPr/>
            </a:p>
          </p:txBody>
        </p:sp>
        <p:grpSp>
          <p:nvGrpSpPr>
            <p:cNvPr id="565" name="Group"/>
            <p:cNvGrpSpPr/>
            <p:nvPr/>
          </p:nvGrpSpPr>
          <p:grpSpPr>
            <a:xfrm>
              <a:off x="1495545" y="1228483"/>
              <a:ext cx="1068247" cy="534125"/>
              <a:chOff x="0" y="0"/>
              <a:chExt cx="1068246" cy="534123"/>
            </a:xfrm>
          </p:grpSpPr>
          <p:sp>
            <p:nvSpPr>
              <p:cNvPr id="563" name="Rounded Rectangle"/>
              <p:cNvSpPr/>
              <p:nvPr/>
            </p:nvSpPr>
            <p:spPr>
              <a:xfrm>
                <a:off x="0" y="0"/>
                <a:ext cx="1068247" cy="534124"/>
              </a:xfrm>
              <a:prstGeom prst="roundRect">
                <a:avLst>
                  <a:gd name="adj" fmla="val 10000"/>
                </a:avLst>
              </a:prstGeom>
              <a:solidFill>
                <a:srgbClr val="FFFFFF"/>
              </a:solidFill>
              <a:ln w="12700" cap="flat">
                <a:solidFill>
                  <a:srgbClr val="186BE1"/>
                </a:solidFill>
                <a:prstDash val="solid"/>
                <a:round/>
              </a:ln>
              <a:effectLst/>
            </p:spPr>
            <p:txBody>
              <a:bodyPr wrap="square" lIns="0" tIns="0" rIns="0" bIns="0" numCol="1" anchor="ctr">
                <a:noAutofit/>
              </a:bodyPr>
              <a:lstStyle/>
              <a:p>
                <a:pPr defTabSz="885048">
                  <a:lnSpc>
                    <a:spcPct val="90000"/>
                  </a:lnSpc>
                  <a:spcBef>
                    <a:spcPts val="2000"/>
                  </a:spcBef>
                  <a:defRPr sz="4800" b="0">
                    <a:solidFill>
                      <a:srgbClr val="186BE1"/>
                    </a:solidFill>
                    <a:latin typeface="+mn-lt"/>
                    <a:ea typeface="+mn-ea"/>
                    <a:cs typeface="+mn-cs"/>
                    <a:sym typeface="Helvetica Neue Medium"/>
                  </a:defRPr>
                </a:pPr>
                <a:endParaRPr/>
              </a:p>
            </p:txBody>
          </p:sp>
          <p:sp>
            <p:nvSpPr>
              <p:cNvPr id="564" name="body"/>
              <p:cNvSpPr txBox="1"/>
              <p:nvPr/>
            </p:nvSpPr>
            <p:spPr>
              <a:xfrm>
                <a:off x="15643" y="114844"/>
                <a:ext cx="1036960" cy="3044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482" tIns="9482" rIns="9482" bIns="9482" numCol="1" anchor="ctr">
                <a:spAutoFit/>
              </a:bodyPr>
              <a:lstStyle>
                <a:lvl1pPr defTabSz="885048">
                  <a:lnSpc>
                    <a:spcPct val="90000"/>
                  </a:lnSpc>
                  <a:spcBef>
                    <a:spcPts val="800"/>
                  </a:spcBef>
                  <a:defRPr sz="1800" b="0">
                    <a:solidFill>
                      <a:srgbClr val="186BE1"/>
                    </a:solidFill>
                    <a:latin typeface="+mn-lt"/>
                    <a:ea typeface="+mn-ea"/>
                    <a:cs typeface="+mn-cs"/>
                    <a:sym typeface="Helvetica Neue Medium"/>
                  </a:defRPr>
                </a:lvl1pPr>
              </a:lstStyle>
              <a:p>
                <a:r>
                  <a:t>body</a:t>
                </a:r>
              </a:p>
            </p:txBody>
          </p:sp>
        </p:grpSp>
        <p:sp>
          <p:nvSpPr>
            <p:cNvPr id="566" name="Line"/>
            <p:cNvSpPr/>
            <p:nvPr/>
          </p:nvSpPr>
          <p:spPr>
            <a:xfrm flipV="1">
              <a:off x="2563513" y="881448"/>
              <a:ext cx="427300" cy="614243"/>
            </a:xfrm>
            <a:prstGeom prst="line">
              <a:avLst/>
            </a:prstGeom>
            <a:noFill/>
            <a:ln w="12700" cap="flat">
              <a:solidFill>
                <a:srgbClr val="0092E6"/>
              </a:solidFill>
              <a:prstDash val="solid"/>
              <a:round/>
            </a:ln>
            <a:effectLst/>
          </p:spPr>
          <p:txBody>
            <a:bodyPr wrap="square" lIns="24383" tIns="24383" rIns="24383" bIns="24383" numCol="1" anchor="t">
              <a:noAutofit/>
            </a:bodyPr>
            <a:lstStyle/>
            <a:p>
              <a:pPr defTabSz="587022">
                <a:defRPr sz="4800" b="0">
                  <a:solidFill>
                    <a:srgbClr val="186BE1"/>
                  </a:solidFill>
                  <a:latin typeface="+mn-lt"/>
                  <a:ea typeface="+mn-ea"/>
                  <a:cs typeface="+mn-cs"/>
                  <a:sym typeface="Helvetica Neue Medium"/>
                </a:defRPr>
              </a:pPr>
              <a:endParaRPr/>
            </a:p>
          </p:txBody>
        </p:sp>
        <p:grpSp>
          <p:nvGrpSpPr>
            <p:cNvPr id="569" name="Group"/>
            <p:cNvGrpSpPr/>
            <p:nvPr/>
          </p:nvGrpSpPr>
          <p:grpSpPr>
            <a:xfrm>
              <a:off x="2991090" y="614242"/>
              <a:ext cx="1068247" cy="534124"/>
              <a:chOff x="0" y="0"/>
              <a:chExt cx="1068246" cy="534123"/>
            </a:xfrm>
          </p:grpSpPr>
          <p:sp>
            <p:nvSpPr>
              <p:cNvPr id="567" name="Rounded Rectangle"/>
              <p:cNvSpPr/>
              <p:nvPr/>
            </p:nvSpPr>
            <p:spPr>
              <a:xfrm>
                <a:off x="0" y="0"/>
                <a:ext cx="1068247" cy="534124"/>
              </a:xfrm>
              <a:prstGeom prst="roundRect">
                <a:avLst>
                  <a:gd name="adj" fmla="val 10000"/>
                </a:avLst>
              </a:prstGeom>
              <a:solidFill>
                <a:srgbClr val="FFFFFF"/>
              </a:solidFill>
              <a:ln w="12700" cap="flat">
                <a:solidFill>
                  <a:srgbClr val="186BE1"/>
                </a:solidFill>
                <a:prstDash val="solid"/>
                <a:round/>
              </a:ln>
              <a:effectLst/>
            </p:spPr>
            <p:txBody>
              <a:bodyPr wrap="square" lIns="0" tIns="0" rIns="0" bIns="0" numCol="1" anchor="ctr">
                <a:noAutofit/>
              </a:bodyPr>
              <a:lstStyle/>
              <a:p>
                <a:pPr defTabSz="885048">
                  <a:lnSpc>
                    <a:spcPct val="90000"/>
                  </a:lnSpc>
                  <a:spcBef>
                    <a:spcPts val="2000"/>
                  </a:spcBef>
                  <a:defRPr sz="4800" b="0">
                    <a:solidFill>
                      <a:srgbClr val="186BE1"/>
                    </a:solidFill>
                    <a:latin typeface="+mn-lt"/>
                    <a:ea typeface="+mn-ea"/>
                    <a:cs typeface="+mn-cs"/>
                    <a:sym typeface="Helvetica Neue Medium"/>
                  </a:defRPr>
                </a:pPr>
                <a:endParaRPr/>
              </a:p>
            </p:txBody>
          </p:sp>
          <p:sp>
            <p:nvSpPr>
              <p:cNvPr id="568" name="h1"/>
              <p:cNvSpPr txBox="1"/>
              <p:nvPr/>
            </p:nvSpPr>
            <p:spPr>
              <a:xfrm>
                <a:off x="15643" y="114844"/>
                <a:ext cx="1036960" cy="3044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482" tIns="9482" rIns="9482" bIns="9482" numCol="1" anchor="ctr">
                <a:spAutoFit/>
              </a:bodyPr>
              <a:lstStyle>
                <a:lvl1pPr defTabSz="885048">
                  <a:lnSpc>
                    <a:spcPct val="90000"/>
                  </a:lnSpc>
                  <a:spcBef>
                    <a:spcPts val="800"/>
                  </a:spcBef>
                  <a:defRPr sz="1800" b="0">
                    <a:solidFill>
                      <a:srgbClr val="186BE1"/>
                    </a:solidFill>
                    <a:latin typeface="+mn-lt"/>
                    <a:ea typeface="+mn-ea"/>
                    <a:cs typeface="+mn-cs"/>
                    <a:sym typeface="Helvetica Neue Medium"/>
                  </a:defRPr>
                </a:lvl1pPr>
              </a:lstStyle>
              <a:p>
                <a:r>
                  <a:t>h1</a:t>
                </a:r>
              </a:p>
            </p:txBody>
          </p:sp>
        </p:grpSp>
        <p:sp>
          <p:nvSpPr>
            <p:cNvPr id="570" name="Line"/>
            <p:cNvSpPr/>
            <p:nvPr/>
          </p:nvSpPr>
          <p:spPr>
            <a:xfrm>
              <a:off x="2563791" y="1495545"/>
              <a:ext cx="427299" cy="1"/>
            </a:xfrm>
            <a:prstGeom prst="line">
              <a:avLst/>
            </a:prstGeom>
            <a:noFill/>
            <a:ln w="12700" cap="flat">
              <a:solidFill>
                <a:srgbClr val="0092E6"/>
              </a:solidFill>
              <a:prstDash val="solid"/>
              <a:round/>
            </a:ln>
            <a:effectLst/>
          </p:spPr>
          <p:txBody>
            <a:bodyPr wrap="square" lIns="24383" tIns="24383" rIns="24383" bIns="24383" numCol="1" anchor="t">
              <a:noAutofit/>
            </a:bodyPr>
            <a:lstStyle/>
            <a:p>
              <a:pPr defTabSz="587022">
                <a:defRPr sz="4800" b="0">
                  <a:solidFill>
                    <a:srgbClr val="186BE1"/>
                  </a:solidFill>
                  <a:latin typeface="+mn-lt"/>
                  <a:ea typeface="+mn-ea"/>
                  <a:cs typeface="+mn-cs"/>
                  <a:sym typeface="Helvetica Neue Medium"/>
                </a:defRPr>
              </a:pPr>
              <a:endParaRPr/>
            </a:p>
          </p:txBody>
        </p:sp>
        <p:grpSp>
          <p:nvGrpSpPr>
            <p:cNvPr id="573" name="Group"/>
            <p:cNvGrpSpPr/>
            <p:nvPr/>
          </p:nvGrpSpPr>
          <p:grpSpPr>
            <a:xfrm>
              <a:off x="2991090" y="1228483"/>
              <a:ext cx="1068247" cy="534125"/>
              <a:chOff x="0" y="0"/>
              <a:chExt cx="1068246" cy="534123"/>
            </a:xfrm>
          </p:grpSpPr>
          <p:sp>
            <p:nvSpPr>
              <p:cNvPr id="571" name="Rounded Rectangle"/>
              <p:cNvSpPr/>
              <p:nvPr/>
            </p:nvSpPr>
            <p:spPr>
              <a:xfrm>
                <a:off x="0" y="0"/>
                <a:ext cx="1068247" cy="534124"/>
              </a:xfrm>
              <a:prstGeom prst="roundRect">
                <a:avLst>
                  <a:gd name="adj" fmla="val 10000"/>
                </a:avLst>
              </a:prstGeom>
              <a:solidFill>
                <a:srgbClr val="FFFFFF"/>
              </a:solidFill>
              <a:ln w="12700" cap="flat">
                <a:solidFill>
                  <a:srgbClr val="186BE1"/>
                </a:solidFill>
                <a:prstDash val="solid"/>
                <a:round/>
              </a:ln>
              <a:effectLst/>
            </p:spPr>
            <p:txBody>
              <a:bodyPr wrap="square" lIns="0" tIns="0" rIns="0" bIns="0" numCol="1" anchor="ctr">
                <a:noAutofit/>
              </a:bodyPr>
              <a:lstStyle/>
              <a:p>
                <a:pPr defTabSz="885048">
                  <a:lnSpc>
                    <a:spcPct val="90000"/>
                  </a:lnSpc>
                  <a:spcBef>
                    <a:spcPts val="2000"/>
                  </a:spcBef>
                  <a:defRPr sz="4800" b="0">
                    <a:solidFill>
                      <a:srgbClr val="186BE1"/>
                    </a:solidFill>
                    <a:latin typeface="+mn-lt"/>
                    <a:ea typeface="+mn-ea"/>
                    <a:cs typeface="+mn-cs"/>
                    <a:sym typeface="Helvetica Neue Medium"/>
                  </a:defRPr>
                </a:pPr>
                <a:endParaRPr/>
              </a:p>
            </p:txBody>
          </p:sp>
          <p:sp>
            <p:nvSpPr>
              <p:cNvPr id="572" name="button"/>
              <p:cNvSpPr txBox="1"/>
              <p:nvPr/>
            </p:nvSpPr>
            <p:spPr>
              <a:xfrm>
                <a:off x="15643" y="114844"/>
                <a:ext cx="1036960" cy="3044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482" tIns="9482" rIns="9482" bIns="9482" numCol="1" anchor="ctr">
                <a:spAutoFit/>
              </a:bodyPr>
              <a:lstStyle>
                <a:lvl1pPr defTabSz="885048">
                  <a:lnSpc>
                    <a:spcPct val="90000"/>
                  </a:lnSpc>
                  <a:spcBef>
                    <a:spcPts val="800"/>
                  </a:spcBef>
                  <a:defRPr sz="1800" b="0">
                    <a:solidFill>
                      <a:srgbClr val="186BE1"/>
                    </a:solidFill>
                    <a:latin typeface="+mn-lt"/>
                    <a:ea typeface="+mn-ea"/>
                    <a:cs typeface="+mn-cs"/>
                    <a:sym typeface="Helvetica Neue Medium"/>
                  </a:defRPr>
                </a:lvl1pPr>
              </a:lstStyle>
              <a:p>
                <a:r>
                  <a:t>button</a:t>
                </a:r>
              </a:p>
            </p:txBody>
          </p:sp>
        </p:grpSp>
        <p:sp>
          <p:nvSpPr>
            <p:cNvPr id="574" name="Line"/>
            <p:cNvSpPr/>
            <p:nvPr/>
          </p:nvSpPr>
          <p:spPr>
            <a:xfrm>
              <a:off x="2564069" y="1495690"/>
              <a:ext cx="427300" cy="614243"/>
            </a:xfrm>
            <a:prstGeom prst="line">
              <a:avLst/>
            </a:prstGeom>
            <a:noFill/>
            <a:ln w="12700" cap="flat">
              <a:solidFill>
                <a:srgbClr val="0092E6"/>
              </a:solidFill>
              <a:prstDash val="solid"/>
              <a:round/>
            </a:ln>
            <a:effectLst/>
          </p:spPr>
          <p:txBody>
            <a:bodyPr wrap="square" lIns="24383" tIns="24383" rIns="24383" bIns="24383" numCol="1" anchor="t">
              <a:noAutofit/>
            </a:bodyPr>
            <a:lstStyle/>
            <a:p>
              <a:pPr defTabSz="587022">
                <a:defRPr sz="4800" b="0">
                  <a:solidFill>
                    <a:srgbClr val="186BE1"/>
                  </a:solidFill>
                  <a:latin typeface="+mn-lt"/>
                  <a:ea typeface="+mn-ea"/>
                  <a:cs typeface="+mn-cs"/>
                  <a:sym typeface="Helvetica Neue Medium"/>
                </a:defRPr>
              </a:pPr>
              <a:endParaRPr/>
            </a:p>
          </p:txBody>
        </p:sp>
        <p:grpSp>
          <p:nvGrpSpPr>
            <p:cNvPr id="577" name="Group"/>
            <p:cNvGrpSpPr/>
            <p:nvPr/>
          </p:nvGrpSpPr>
          <p:grpSpPr>
            <a:xfrm>
              <a:off x="2991090" y="1842725"/>
              <a:ext cx="1068247" cy="534124"/>
              <a:chOff x="0" y="0"/>
              <a:chExt cx="1068246" cy="534123"/>
            </a:xfrm>
          </p:grpSpPr>
          <p:sp>
            <p:nvSpPr>
              <p:cNvPr id="575" name="Rounded Rectangle"/>
              <p:cNvSpPr/>
              <p:nvPr/>
            </p:nvSpPr>
            <p:spPr>
              <a:xfrm>
                <a:off x="0" y="0"/>
                <a:ext cx="1068247" cy="534124"/>
              </a:xfrm>
              <a:prstGeom prst="roundRect">
                <a:avLst>
                  <a:gd name="adj" fmla="val 10000"/>
                </a:avLst>
              </a:prstGeom>
              <a:solidFill>
                <a:srgbClr val="FFFFFF"/>
              </a:solidFill>
              <a:ln w="12700" cap="flat">
                <a:solidFill>
                  <a:srgbClr val="186BE1"/>
                </a:solidFill>
                <a:prstDash val="solid"/>
                <a:round/>
              </a:ln>
              <a:effectLst/>
            </p:spPr>
            <p:txBody>
              <a:bodyPr wrap="square" lIns="0" tIns="0" rIns="0" bIns="0" numCol="1" anchor="ctr">
                <a:noAutofit/>
              </a:bodyPr>
              <a:lstStyle/>
              <a:p>
                <a:pPr defTabSz="885048">
                  <a:lnSpc>
                    <a:spcPct val="90000"/>
                  </a:lnSpc>
                  <a:spcBef>
                    <a:spcPts val="2000"/>
                  </a:spcBef>
                  <a:defRPr sz="4800" b="0">
                    <a:solidFill>
                      <a:srgbClr val="186BE1"/>
                    </a:solidFill>
                    <a:latin typeface="+mn-lt"/>
                    <a:ea typeface="+mn-ea"/>
                    <a:cs typeface="+mn-cs"/>
                    <a:sym typeface="Helvetica Neue Medium"/>
                  </a:defRPr>
                </a:pPr>
                <a:endParaRPr/>
              </a:p>
            </p:txBody>
          </p:sp>
          <p:sp>
            <p:nvSpPr>
              <p:cNvPr id="576" name="ul"/>
              <p:cNvSpPr txBox="1"/>
              <p:nvPr/>
            </p:nvSpPr>
            <p:spPr>
              <a:xfrm>
                <a:off x="15643" y="114844"/>
                <a:ext cx="1036960" cy="3044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482" tIns="9482" rIns="9482" bIns="9482" numCol="1" anchor="ctr">
                <a:spAutoFit/>
              </a:bodyPr>
              <a:lstStyle>
                <a:lvl1pPr defTabSz="885048">
                  <a:lnSpc>
                    <a:spcPct val="90000"/>
                  </a:lnSpc>
                  <a:spcBef>
                    <a:spcPts val="800"/>
                  </a:spcBef>
                  <a:defRPr sz="1800" b="0">
                    <a:solidFill>
                      <a:srgbClr val="186BE1"/>
                    </a:solidFill>
                    <a:latin typeface="+mn-lt"/>
                    <a:ea typeface="+mn-ea"/>
                    <a:cs typeface="+mn-cs"/>
                    <a:sym typeface="Helvetica Neue Medium"/>
                  </a:defRPr>
                </a:lvl1pPr>
              </a:lstStyle>
              <a:p>
                <a:r>
                  <a:t>ul</a:t>
                </a:r>
              </a:p>
            </p:txBody>
          </p:sp>
        </p:grpSp>
        <p:sp>
          <p:nvSpPr>
            <p:cNvPr id="578" name="Line"/>
            <p:cNvSpPr/>
            <p:nvPr/>
          </p:nvSpPr>
          <p:spPr>
            <a:xfrm flipV="1">
              <a:off x="4059058" y="1495690"/>
              <a:ext cx="427300" cy="614243"/>
            </a:xfrm>
            <a:prstGeom prst="line">
              <a:avLst/>
            </a:prstGeom>
            <a:noFill/>
            <a:ln w="12700" cap="flat">
              <a:solidFill>
                <a:srgbClr val="0092E6"/>
              </a:solidFill>
              <a:prstDash val="solid"/>
              <a:round/>
            </a:ln>
            <a:effectLst/>
          </p:spPr>
          <p:txBody>
            <a:bodyPr wrap="square" lIns="24383" tIns="24383" rIns="24383" bIns="24383" numCol="1" anchor="t">
              <a:noAutofit/>
            </a:bodyPr>
            <a:lstStyle/>
            <a:p>
              <a:pPr defTabSz="587022">
                <a:defRPr sz="4800" b="0">
                  <a:solidFill>
                    <a:srgbClr val="186BE1"/>
                  </a:solidFill>
                  <a:latin typeface="+mn-lt"/>
                  <a:ea typeface="+mn-ea"/>
                  <a:cs typeface="+mn-cs"/>
                  <a:sym typeface="Helvetica Neue Medium"/>
                </a:defRPr>
              </a:pPr>
              <a:endParaRPr/>
            </a:p>
          </p:txBody>
        </p:sp>
        <p:grpSp>
          <p:nvGrpSpPr>
            <p:cNvPr id="581" name="Group"/>
            <p:cNvGrpSpPr/>
            <p:nvPr/>
          </p:nvGrpSpPr>
          <p:grpSpPr>
            <a:xfrm>
              <a:off x="4486635" y="1228483"/>
              <a:ext cx="1068248" cy="534125"/>
              <a:chOff x="0" y="0"/>
              <a:chExt cx="1068246" cy="534123"/>
            </a:xfrm>
          </p:grpSpPr>
          <p:sp>
            <p:nvSpPr>
              <p:cNvPr id="579" name="Rounded Rectangle"/>
              <p:cNvSpPr/>
              <p:nvPr/>
            </p:nvSpPr>
            <p:spPr>
              <a:xfrm>
                <a:off x="0" y="0"/>
                <a:ext cx="1068247" cy="534124"/>
              </a:xfrm>
              <a:prstGeom prst="roundRect">
                <a:avLst>
                  <a:gd name="adj" fmla="val 10000"/>
                </a:avLst>
              </a:prstGeom>
              <a:solidFill>
                <a:srgbClr val="FFFFFF"/>
              </a:solidFill>
              <a:ln w="12700" cap="flat">
                <a:solidFill>
                  <a:srgbClr val="186BE1"/>
                </a:solidFill>
                <a:prstDash val="solid"/>
                <a:round/>
              </a:ln>
              <a:effectLst/>
            </p:spPr>
            <p:txBody>
              <a:bodyPr wrap="square" lIns="0" tIns="0" rIns="0" bIns="0" numCol="1" anchor="ctr">
                <a:noAutofit/>
              </a:bodyPr>
              <a:lstStyle/>
              <a:p>
                <a:pPr defTabSz="885048">
                  <a:lnSpc>
                    <a:spcPct val="90000"/>
                  </a:lnSpc>
                  <a:spcBef>
                    <a:spcPts val="2000"/>
                  </a:spcBef>
                  <a:defRPr sz="4800" b="0">
                    <a:solidFill>
                      <a:srgbClr val="186BE1"/>
                    </a:solidFill>
                    <a:latin typeface="+mn-lt"/>
                    <a:ea typeface="+mn-ea"/>
                    <a:cs typeface="+mn-cs"/>
                    <a:sym typeface="Helvetica Neue Medium"/>
                  </a:defRPr>
                </a:pPr>
                <a:endParaRPr/>
              </a:p>
            </p:txBody>
          </p:sp>
          <p:sp>
            <p:nvSpPr>
              <p:cNvPr id="580" name="li"/>
              <p:cNvSpPr txBox="1"/>
              <p:nvPr/>
            </p:nvSpPr>
            <p:spPr>
              <a:xfrm>
                <a:off x="15643" y="114844"/>
                <a:ext cx="1036960" cy="3044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482" tIns="9482" rIns="9482" bIns="9482" numCol="1" anchor="ctr">
                <a:spAutoFit/>
              </a:bodyPr>
              <a:lstStyle>
                <a:lvl1pPr defTabSz="885048">
                  <a:lnSpc>
                    <a:spcPct val="90000"/>
                  </a:lnSpc>
                  <a:spcBef>
                    <a:spcPts val="800"/>
                  </a:spcBef>
                  <a:defRPr sz="1800" b="0">
                    <a:solidFill>
                      <a:srgbClr val="186BE1"/>
                    </a:solidFill>
                    <a:latin typeface="+mn-lt"/>
                    <a:ea typeface="+mn-ea"/>
                    <a:cs typeface="+mn-cs"/>
                    <a:sym typeface="Helvetica Neue Medium"/>
                  </a:defRPr>
                </a:lvl1pPr>
              </a:lstStyle>
              <a:p>
                <a:r>
                  <a:t>li</a:t>
                </a:r>
              </a:p>
            </p:txBody>
          </p:sp>
        </p:grpSp>
        <p:sp>
          <p:nvSpPr>
            <p:cNvPr id="582" name="Line"/>
            <p:cNvSpPr/>
            <p:nvPr/>
          </p:nvSpPr>
          <p:spPr>
            <a:xfrm>
              <a:off x="4059337" y="2109786"/>
              <a:ext cx="427299" cy="1"/>
            </a:xfrm>
            <a:prstGeom prst="line">
              <a:avLst/>
            </a:prstGeom>
            <a:noFill/>
            <a:ln w="12700" cap="flat">
              <a:solidFill>
                <a:srgbClr val="0092E6"/>
              </a:solidFill>
              <a:prstDash val="solid"/>
              <a:round/>
            </a:ln>
            <a:effectLst/>
          </p:spPr>
          <p:txBody>
            <a:bodyPr wrap="square" lIns="24383" tIns="24383" rIns="24383" bIns="24383" numCol="1" anchor="t">
              <a:noAutofit/>
            </a:bodyPr>
            <a:lstStyle/>
            <a:p>
              <a:pPr defTabSz="587022">
                <a:defRPr sz="4800" b="0">
                  <a:solidFill>
                    <a:srgbClr val="186BE1"/>
                  </a:solidFill>
                  <a:latin typeface="+mn-lt"/>
                  <a:ea typeface="+mn-ea"/>
                  <a:cs typeface="+mn-cs"/>
                  <a:sym typeface="Helvetica Neue Medium"/>
                </a:defRPr>
              </a:pPr>
              <a:endParaRPr/>
            </a:p>
          </p:txBody>
        </p:sp>
        <p:grpSp>
          <p:nvGrpSpPr>
            <p:cNvPr id="585" name="Group"/>
            <p:cNvGrpSpPr/>
            <p:nvPr/>
          </p:nvGrpSpPr>
          <p:grpSpPr>
            <a:xfrm>
              <a:off x="4486635" y="1842725"/>
              <a:ext cx="1068248" cy="534124"/>
              <a:chOff x="0" y="0"/>
              <a:chExt cx="1068246" cy="534123"/>
            </a:xfrm>
          </p:grpSpPr>
          <p:sp>
            <p:nvSpPr>
              <p:cNvPr id="583" name="Rounded Rectangle"/>
              <p:cNvSpPr/>
              <p:nvPr/>
            </p:nvSpPr>
            <p:spPr>
              <a:xfrm>
                <a:off x="0" y="0"/>
                <a:ext cx="1068247" cy="534124"/>
              </a:xfrm>
              <a:prstGeom prst="roundRect">
                <a:avLst>
                  <a:gd name="adj" fmla="val 10000"/>
                </a:avLst>
              </a:prstGeom>
              <a:solidFill>
                <a:srgbClr val="FFFFFF"/>
              </a:solidFill>
              <a:ln w="12700" cap="flat">
                <a:solidFill>
                  <a:srgbClr val="186BE1"/>
                </a:solidFill>
                <a:prstDash val="solid"/>
                <a:round/>
              </a:ln>
              <a:effectLst/>
            </p:spPr>
            <p:txBody>
              <a:bodyPr wrap="square" lIns="0" tIns="0" rIns="0" bIns="0" numCol="1" anchor="ctr">
                <a:noAutofit/>
              </a:bodyPr>
              <a:lstStyle/>
              <a:p>
                <a:pPr defTabSz="885048">
                  <a:lnSpc>
                    <a:spcPct val="90000"/>
                  </a:lnSpc>
                  <a:spcBef>
                    <a:spcPts val="2000"/>
                  </a:spcBef>
                  <a:defRPr sz="4800" b="0">
                    <a:solidFill>
                      <a:srgbClr val="186BE1"/>
                    </a:solidFill>
                    <a:latin typeface="+mn-lt"/>
                    <a:ea typeface="+mn-ea"/>
                    <a:cs typeface="+mn-cs"/>
                    <a:sym typeface="Helvetica Neue Medium"/>
                  </a:defRPr>
                </a:pPr>
                <a:endParaRPr/>
              </a:p>
            </p:txBody>
          </p:sp>
          <p:sp>
            <p:nvSpPr>
              <p:cNvPr id="584" name="li"/>
              <p:cNvSpPr txBox="1"/>
              <p:nvPr/>
            </p:nvSpPr>
            <p:spPr>
              <a:xfrm>
                <a:off x="15643" y="114844"/>
                <a:ext cx="1036960" cy="3044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482" tIns="9482" rIns="9482" bIns="9482" numCol="1" anchor="ctr">
                <a:spAutoFit/>
              </a:bodyPr>
              <a:lstStyle>
                <a:lvl1pPr defTabSz="885048">
                  <a:lnSpc>
                    <a:spcPct val="90000"/>
                  </a:lnSpc>
                  <a:spcBef>
                    <a:spcPts val="800"/>
                  </a:spcBef>
                  <a:defRPr sz="1800" b="0">
                    <a:solidFill>
                      <a:srgbClr val="186BE1"/>
                    </a:solidFill>
                    <a:latin typeface="+mn-lt"/>
                    <a:ea typeface="+mn-ea"/>
                    <a:cs typeface="+mn-cs"/>
                    <a:sym typeface="Helvetica Neue Medium"/>
                  </a:defRPr>
                </a:lvl1pPr>
              </a:lstStyle>
              <a:p>
                <a:r>
                  <a:t>li</a:t>
                </a:r>
              </a:p>
            </p:txBody>
          </p:sp>
        </p:grpSp>
        <p:sp>
          <p:nvSpPr>
            <p:cNvPr id="586" name="Line"/>
            <p:cNvSpPr/>
            <p:nvPr/>
          </p:nvSpPr>
          <p:spPr>
            <a:xfrm>
              <a:off x="4059615" y="2109932"/>
              <a:ext cx="427299" cy="614243"/>
            </a:xfrm>
            <a:prstGeom prst="line">
              <a:avLst/>
            </a:prstGeom>
            <a:noFill/>
            <a:ln w="12700" cap="flat">
              <a:solidFill>
                <a:srgbClr val="0092E6"/>
              </a:solidFill>
              <a:prstDash val="solid"/>
              <a:round/>
            </a:ln>
            <a:effectLst/>
          </p:spPr>
          <p:txBody>
            <a:bodyPr wrap="square" lIns="24383" tIns="24383" rIns="24383" bIns="24383" numCol="1" anchor="t">
              <a:noAutofit/>
            </a:bodyPr>
            <a:lstStyle/>
            <a:p>
              <a:pPr defTabSz="587022">
                <a:defRPr sz="4800" b="0">
                  <a:solidFill>
                    <a:srgbClr val="186BE1"/>
                  </a:solidFill>
                  <a:latin typeface="+mn-lt"/>
                  <a:ea typeface="+mn-ea"/>
                  <a:cs typeface="+mn-cs"/>
                  <a:sym typeface="Helvetica Neue Medium"/>
                </a:defRPr>
              </a:pPr>
              <a:endParaRPr/>
            </a:p>
          </p:txBody>
        </p:sp>
        <p:grpSp>
          <p:nvGrpSpPr>
            <p:cNvPr id="589" name="Group"/>
            <p:cNvGrpSpPr/>
            <p:nvPr/>
          </p:nvGrpSpPr>
          <p:grpSpPr>
            <a:xfrm>
              <a:off x="4486635" y="2456967"/>
              <a:ext cx="1068248" cy="534124"/>
              <a:chOff x="0" y="0"/>
              <a:chExt cx="1068246" cy="534123"/>
            </a:xfrm>
          </p:grpSpPr>
          <p:sp>
            <p:nvSpPr>
              <p:cNvPr id="587" name="Rounded Rectangle"/>
              <p:cNvSpPr/>
              <p:nvPr/>
            </p:nvSpPr>
            <p:spPr>
              <a:xfrm>
                <a:off x="0" y="0"/>
                <a:ext cx="1068247" cy="534124"/>
              </a:xfrm>
              <a:prstGeom prst="roundRect">
                <a:avLst>
                  <a:gd name="adj" fmla="val 10000"/>
                </a:avLst>
              </a:prstGeom>
              <a:solidFill>
                <a:srgbClr val="FFFFFF"/>
              </a:solidFill>
              <a:ln w="12700" cap="flat">
                <a:solidFill>
                  <a:srgbClr val="186BE1"/>
                </a:solidFill>
                <a:prstDash val="solid"/>
                <a:round/>
              </a:ln>
              <a:effectLst/>
            </p:spPr>
            <p:txBody>
              <a:bodyPr wrap="square" lIns="0" tIns="0" rIns="0" bIns="0" numCol="1" anchor="ctr">
                <a:noAutofit/>
              </a:bodyPr>
              <a:lstStyle/>
              <a:p>
                <a:pPr defTabSz="885048">
                  <a:lnSpc>
                    <a:spcPct val="90000"/>
                  </a:lnSpc>
                  <a:spcBef>
                    <a:spcPts val="2000"/>
                  </a:spcBef>
                  <a:defRPr sz="4800" b="0">
                    <a:solidFill>
                      <a:srgbClr val="186BE1"/>
                    </a:solidFill>
                    <a:latin typeface="+mn-lt"/>
                    <a:ea typeface="+mn-ea"/>
                    <a:cs typeface="+mn-cs"/>
                    <a:sym typeface="Helvetica Neue Medium"/>
                  </a:defRPr>
                </a:pPr>
                <a:endParaRPr/>
              </a:p>
            </p:txBody>
          </p:sp>
          <p:sp>
            <p:nvSpPr>
              <p:cNvPr id="588" name="li"/>
              <p:cNvSpPr txBox="1"/>
              <p:nvPr/>
            </p:nvSpPr>
            <p:spPr>
              <a:xfrm>
                <a:off x="15643" y="114844"/>
                <a:ext cx="1036960" cy="3044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482" tIns="9482" rIns="9482" bIns="9482" numCol="1" anchor="ctr">
                <a:spAutoFit/>
              </a:bodyPr>
              <a:lstStyle>
                <a:lvl1pPr defTabSz="885048">
                  <a:lnSpc>
                    <a:spcPct val="90000"/>
                  </a:lnSpc>
                  <a:spcBef>
                    <a:spcPts val="800"/>
                  </a:spcBef>
                  <a:defRPr sz="1800" b="0">
                    <a:solidFill>
                      <a:srgbClr val="186BE1"/>
                    </a:solidFill>
                    <a:latin typeface="+mn-lt"/>
                    <a:ea typeface="+mn-ea"/>
                    <a:cs typeface="+mn-cs"/>
                    <a:sym typeface="Helvetica Neue Medium"/>
                  </a:defRPr>
                </a:lvl1pPr>
              </a:lstStyle>
              <a:p>
                <a:r>
                  <a:t>li</a:t>
                </a:r>
              </a:p>
            </p:txBody>
          </p:sp>
        </p:grpSp>
      </p:grpSp>
      <p:pic>
        <p:nvPicPr>
          <p:cNvPr id="591"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93" name="PrepBytes_Logo.png" descr="PrepBytes_Logo.png"/>
          <p:cNvPicPr>
            <a:picLocks noChangeAspect="1"/>
          </p:cNvPicPr>
          <p:nvPr/>
        </p:nvPicPr>
        <p:blipFill>
          <a:blip r:embed="rId2"/>
          <a:stretch>
            <a:fillRect/>
          </a:stretch>
        </p:blipFill>
        <p:spPr>
          <a:xfrm>
            <a:off x="10253440" y="312690"/>
            <a:ext cx="2351744" cy="614202"/>
          </a:xfrm>
          <a:prstGeom prst="rect">
            <a:avLst/>
          </a:prstGeom>
          <a:ln w="12700">
            <a:miter lim="400000"/>
          </a:ln>
        </p:spPr>
      </p:pic>
      <p:sp>
        <p:nvSpPr>
          <p:cNvPr id="594" name="Maps"/>
          <p:cNvSpPr txBox="1"/>
          <p:nvPr/>
        </p:nvSpPr>
        <p:spPr>
          <a:xfrm>
            <a:off x="753978" y="-33718"/>
            <a:ext cx="4098344"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DOM functions</a:t>
            </a:r>
          </a:p>
        </p:txBody>
      </p:sp>
      <p:sp>
        <p:nvSpPr>
          <p:cNvPr id="595"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596" name="Let sayings = new Map()…"/>
          <p:cNvSpPr txBox="1"/>
          <p:nvPr/>
        </p:nvSpPr>
        <p:spPr>
          <a:xfrm>
            <a:off x="817097" y="2542785"/>
            <a:ext cx="12058100" cy="52505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r>
              <a:t>Finding the existing HTML elements from DOM</a:t>
            </a:r>
          </a:p>
          <a:p>
            <a:pPr algn="l" defTabSz="587022">
              <a:lnSpc>
                <a:spcPts val="3900"/>
              </a:lnSpc>
              <a:defRPr sz="3200" b="0">
                <a:solidFill>
                  <a:srgbClr val="56C1FF"/>
                </a:solidFill>
                <a:latin typeface="Courier"/>
                <a:ea typeface="Courier"/>
                <a:cs typeface="Courier"/>
                <a:sym typeface="Courier"/>
              </a:defRPr>
            </a:pPr>
            <a:endParaRPr/>
          </a:p>
          <a:p>
            <a:pPr algn="l" defTabSz="457200">
              <a:defRPr sz="1500" b="0">
                <a:solidFill>
                  <a:srgbClr val="000000"/>
                </a:solidFill>
                <a:latin typeface="Verdana"/>
                <a:ea typeface="Verdana"/>
                <a:cs typeface="Verdana"/>
                <a:sym typeface="Verdana"/>
              </a:defRPr>
            </a:pPr>
            <a:endParaRPr/>
          </a:p>
          <a:p>
            <a:pPr marL="444500" indent="-444500" algn="l" defTabSz="587022">
              <a:lnSpc>
                <a:spcPts val="3900"/>
              </a:lnSpc>
              <a:buSzPct val="145000"/>
              <a:buChar char="•"/>
              <a:defRPr sz="3200" b="0">
                <a:solidFill>
                  <a:srgbClr val="56C1FF"/>
                </a:solidFill>
                <a:latin typeface="Courier"/>
                <a:ea typeface="Courier"/>
                <a:cs typeface="Courier"/>
                <a:sym typeface="Courier"/>
              </a:defRPr>
            </a:pPr>
            <a:r>
              <a:t>Find an element by its id attribute : </a:t>
            </a:r>
            <a:r>
              <a:rPr>
                <a:solidFill>
                  <a:schemeClr val="accent4">
                    <a:hueOff val="468000"/>
                    <a:satOff val="-4761"/>
                    <a:lumOff val="10196"/>
                  </a:schemeClr>
                </a:solidFill>
              </a:rPr>
              <a:t>document.getElementById(id)</a:t>
            </a:r>
          </a:p>
          <a:p>
            <a:pPr algn="l" defTabSz="587022">
              <a:lnSpc>
                <a:spcPts val="3900"/>
              </a:lnSpc>
              <a:defRPr sz="3200" b="0">
                <a:solidFill>
                  <a:srgbClr val="56C1FF"/>
                </a:solidFill>
                <a:latin typeface="Courier"/>
                <a:ea typeface="Courier"/>
                <a:cs typeface="Courier"/>
                <a:sym typeface="Courier"/>
              </a:defRPr>
            </a:pPr>
            <a:endParaRPr>
              <a:solidFill>
                <a:schemeClr val="accent4">
                  <a:hueOff val="468000"/>
                  <a:satOff val="-4761"/>
                  <a:lumOff val="10196"/>
                </a:schemeClr>
              </a:solidFill>
            </a:endParaRPr>
          </a:p>
          <a:p>
            <a:pPr marL="444500" indent="-444500" algn="l" defTabSz="587022">
              <a:lnSpc>
                <a:spcPts val="3900"/>
              </a:lnSpc>
              <a:buSzPct val="145000"/>
              <a:buChar char="•"/>
              <a:defRPr sz="3200" b="0">
                <a:solidFill>
                  <a:srgbClr val="56C1FF"/>
                </a:solidFill>
                <a:latin typeface="Courier"/>
                <a:ea typeface="Courier"/>
                <a:cs typeface="Courier"/>
                <a:sym typeface="Courier"/>
              </a:defRPr>
            </a:pPr>
            <a:r>
              <a:t>Find an element by its tag name :(div, span) </a:t>
            </a:r>
            <a:r>
              <a:rPr>
                <a:solidFill>
                  <a:schemeClr val="accent4">
                    <a:hueOff val="468000"/>
                    <a:satOff val="-4761"/>
                    <a:lumOff val="10196"/>
                  </a:schemeClr>
                </a:solidFill>
              </a:rPr>
              <a:t>document.getElementsByTagName(name)</a:t>
            </a:r>
          </a:p>
          <a:p>
            <a:pPr algn="l" defTabSz="587022">
              <a:lnSpc>
                <a:spcPts val="3900"/>
              </a:lnSpc>
              <a:defRPr sz="3200" b="0">
                <a:solidFill>
                  <a:srgbClr val="56C1FF"/>
                </a:solidFill>
                <a:latin typeface="Courier"/>
                <a:ea typeface="Courier"/>
                <a:cs typeface="Courier"/>
                <a:sym typeface="Courier"/>
              </a:defRPr>
            </a:pPr>
            <a:endParaRPr>
              <a:solidFill>
                <a:schemeClr val="accent4">
                  <a:hueOff val="468000"/>
                  <a:satOff val="-4761"/>
                  <a:lumOff val="10196"/>
                </a:schemeClr>
              </a:solidFill>
            </a:endParaRPr>
          </a:p>
          <a:p>
            <a:pPr marL="444500" indent="-444500" algn="l" defTabSz="587022">
              <a:lnSpc>
                <a:spcPts val="3900"/>
              </a:lnSpc>
              <a:buSzPct val="145000"/>
              <a:buChar char="•"/>
              <a:defRPr sz="3200" b="0">
                <a:solidFill>
                  <a:srgbClr val="56C1FF"/>
                </a:solidFill>
                <a:latin typeface="Courier"/>
                <a:ea typeface="Courier"/>
                <a:cs typeface="Courier"/>
                <a:sym typeface="Courier"/>
              </a:defRPr>
            </a:pPr>
            <a:r>
              <a:t>Find an element by its class attribute : </a:t>
            </a:r>
            <a:r>
              <a:rPr>
                <a:solidFill>
                  <a:schemeClr val="accent4">
                    <a:hueOff val="468000"/>
                    <a:satOff val="-4761"/>
                    <a:lumOff val="10196"/>
                  </a:schemeClr>
                </a:solidFill>
              </a:rPr>
              <a:t>document.getElementsByClassName(</a:t>
            </a:r>
            <a:r>
              <a:rPr i="1">
                <a:solidFill>
                  <a:schemeClr val="accent4">
                    <a:hueOff val="468000"/>
                    <a:satOff val="-4761"/>
                    <a:lumOff val="10196"/>
                  </a:schemeClr>
                </a:solidFill>
              </a:rPr>
              <a:t>name)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76" name="PrepBytes_Logo.png" descr="PrepBytes_Logo.png"/>
          <p:cNvPicPr>
            <a:picLocks noChangeAspect="1"/>
          </p:cNvPicPr>
          <p:nvPr/>
        </p:nvPicPr>
        <p:blipFill>
          <a:blip r:embed="rId2"/>
          <a:stretch>
            <a:fillRect/>
          </a:stretch>
        </p:blipFill>
        <p:spPr>
          <a:xfrm>
            <a:off x="10619186" y="32995"/>
            <a:ext cx="2351745" cy="614203"/>
          </a:xfrm>
          <a:prstGeom prst="rect">
            <a:avLst/>
          </a:prstGeom>
          <a:ln w="12700">
            <a:miter lim="400000"/>
          </a:ln>
          <a:effectLst>
            <a:reflection stA="50000" endPos="40000" dir="5400000" sy="-100000" algn="bl" rotWithShape="0"/>
          </a:effectLst>
        </p:spPr>
      </p:pic>
      <p:sp>
        <p:nvSpPr>
          <p:cNvPr id="177" name="Text"/>
          <p:cNvSpPr txBox="1"/>
          <p:nvPr/>
        </p:nvSpPr>
        <p:spPr>
          <a:xfrm>
            <a:off x="6219867" y="8054769"/>
            <a:ext cx="165685" cy="460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sz="2800" b="0" u="sng">
                <a:solidFill>
                  <a:srgbClr val="0000FF"/>
                </a:solidFill>
                <a:uFill>
                  <a:solidFill>
                    <a:srgbClr val="0000FF"/>
                  </a:solidFill>
                </a:uFill>
                <a:latin typeface="Gill Sans"/>
                <a:ea typeface="Gill Sans"/>
                <a:cs typeface="Gill Sans"/>
                <a:sym typeface="Gill Sans"/>
                <a:hlinkClick r:id="rId3"/>
              </a:defRPr>
            </a:lvl1pPr>
          </a:lstStyle>
          <a:p>
            <a:r>
              <a:rPr>
                <a:hlinkClick r:id="rId3"/>
              </a:rPr>
              <a:t> </a:t>
            </a:r>
          </a:p>
        </p:txBody>
      </p:sp>
      <p:pic>
        <p:nvPicPr>
          <p:cNvPr id="178" name="Picture 5" descr="Picture 5"/>
          <p:cNvPicPr>
            <a:picLocks noChangeAspect="1"/>
          </p:cNvPicPr>
          <p:nvPr/>
        </p:nvPicPr>
        <p:blipFill>
          <a:blip r:embed="rId4"/>
          <a:stretch>
            <a:fillRect/>
          </a:stretch>
        </p:blipFill>
        <p:spPr>
          <a:xfrm>
            <a:off x="1991572" y="3181785"/>
            <a:ext cx="1843950" cy="1843950"/>
          </a:xfrm>
          <a:prstGeom prst="rect">
            <a:avLst/>
          </a:prstGeom>
          <a:ln w="12700">
            <a:miter lim="400000"/>
          </a:ln>
        </p:spPr>
      </p:pic>
      <p:sp>
        <p:nvSpPr>
          <p:cNvPr id="179" name="alert"/>
          <p:cNvSpPr txBox="1"/>
          <p:nvPr/>
        </p:nvSpPr>
        <p:spPr>
          <a:xfrm>
            <a:off x="3602420" y="454941"/>
            <a:ext cx="5400580"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JS Engine</a:t>
            </a:r>
          </a:p>
        </p:txBody>
      </p:sp>
      <p:sp>
        <p:nvSpPr>
          <p:cNvPr id="180" name="Google Chrome = V8 Engine"/>
          <p:cNvSpPr txBox="1"/>
          <p:nvPr/>
        </p:nvSpPr>
        <p:spPr>
          <a:xfrm>
            <a:off x="814998" y="2624907"/>
            <a:ext cx="4197097"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chemeClr val="accent1">
                    <a:lumOff val="13529"/>
                  </a:schemeClr>
                </a:solidFill>
              </a:defRPr>
            </a:lvl1pPr>
          </a:lstStyle>
          <a:p>
            <a:r>
              <a:t>Google Chrome = V8 Engine</a:t>
            </a:r>
          </a:p>
        </p:txBody>
      </p:sp>
      <p:sp>
        <p:nvSpPr>
          <p:cNvPr id="181" name="Internet Explorer = Chakra"/>
          <p:cNvSpPr txBox="1"/>
          <p:nvPr/>
        </p:nvSpPr>
        <p:spPr>
          <a:xfrm>
            <a:off x="4214246" y="5986196"/>
            <a:ext cx="3960268" cy="461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chemeClr val="accent1">
                    <a:lumOff val="13529"/>
                  </a:schemeClr>
                </a:solidFill>
              </a:defRPr>
            </a:lvl1pPr>
          </a:lstStyle>
          <a:p>
            <a:r>
              <a:t>Internet Explorer = Chakra</a:t>
            </a:r>
          </a:p>
        </p:txBody>
      </p:sp>
      <p:sp>
        <p:nvSpPr>
          <p:cNvPr id="182" name="Mozilla Firefox = Spider Monkey Engine"/>
          <p:cNvSpPr txBox="1"/>
          <p:nvPr/>
        </p:nvSpPr>
        <p:spPr>
          <a:xfrm>
            <a:off x="7067777" y="2624907"/>
            <a:ext cx="5844236"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chemeClr val="accent1">
                    <a:lumOff val="13529"/>
                  </a:schemeClr>
                </a:solidFill>
              </a:defRPr>
            </a:lvl1pPr>
          </a:lstStyle>
          <a:p>
            <a:r>
              <a:t>Mozilla Firefox = Spider Monkey Engine</a:t>
            </a:r>
          </a:p>
        </p:txBody>
      </p:sp>
      <p:pic>
        <p:nvPicPr>
          <p:cNvPr id="183" name="Image" descr="Image"/>
          <p:cNvPicPr>
            <a:picLocks noChangeAspect="1"/>
          </p:cNvPicPr>
          <p:nvPr/>
        </p:nvPicPr>
        <p:blipFill>
          <a:blip r:embed="rId5"/>
          <a:stretch>
            <a:fillRect/>
          </a:stretch>
        </p:blipFill>
        <p:spPr>
          <a:xfrm>
            <a:off x="8884494" y="3289360"/>
            <a:ext cx="1628799" cy="1628799"/>
          </a:xfrm>
          <a:prstGeom prst="rect">
            <a:avLst/>
          </a:prstGeom>
          <a:ln w="12700">
            <a:miter lim="400000"/>
          </a:ln>
        </p:spPr>
      </p:pic>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98" name="PrepBytes_Logo.png" descr="PrepBytes_Logo.png"/>
          <p:cNvPicPr>
            <a:picLocks noChangeAspect="1"/>
          </p:cNvPicPr>
          <p:nvPr/>
        </p:nvPicPr>
        <p:blipFill>
          <a:blip r:embed="rId2"/>
          <a:stretch>
            <a:fillRect/>
          </a:stretch>
        </p:blipFill>
        <p:spPr>
          <a:xfrm>
            <a:off x="10253440" y="312690"/>
            <a:ext cx="2351744" cy="614202"/>
          </a:xfrm>
          <a:prstGeom prst="rect">
            <a:avLst/>
          </a:prstGeom>
          <a:ln w="12700">
            <a:miter lim="400000"/>
          </a:ln>
        </p:spPr>
      </p:pic>
      <p:sp>
        <p:nvSpPr>
          <p:cNvPr id="599" name="Maps"/>
          <p:cNvSpPr txBox="1"/>
          <p:nvPr/>
        </p:nvSpPr>
        <p:spPr>
          <a:xfrm>
            <a:off x="632388" y="-189948"/>
            <a:ext cx="4098344"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DOM functions</a:t>
            </a:r>
          </a:p>
        </p:txBody>
      </p:sp>
      <p:sp>
        <p:nvSpPr>
          <p:cNvPr id="600"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601" name="Let sayings = new Map()…"/>
          <p:cNvSpPr txBox="1"/>
          <p:nvPr/>
        </p:nvSpPr>
        <p:spPr>
          <a:xfrm>
            <a:off x="817097" y="5026675"/>
            <a:ext cx="12058100" cy="282788"/>
          </a:xfrm>
          <a:prstGeom prst="rect">
            <a:avLst/>
          </a:prstGeom>
          <a:ln w="12700">
            <a:miter lim="400000"/>
          </a:ln>
        </p:spPr>
        <p:txBody>
          <a:bodyPr lIns="27093" tIns="27093" rIns="27093" bIns="27093" anchor="ctr">
            <a:spAutoFit/>
          </a:bodyPr>
          <a:lstStyle/>
          <a:p>
            <a:pPr algn="l" defTabSz="457200">
              <a:defRPr sz="1500" b="0">
                <a:solidFill>
                  <a:srgbClr val="000000"/>
                </a:solidFill>
                <a:latin typeface="Verdana"/>
                <a:ea typeface="Verdana"/>
                <a:cs typeface="Verdana"/>
                <a:sym typeface="Verdana"/>
              </a:defRPr>
            </a:pPr>
            <a:endParaRPr/>
          </a:p>
        </p:txBody>
      </p:sp>
      <p:sp>
        <p:nvSpPr>
          <p:cNvPr id="602" name="Let sayings = new Map()…"/>
          <p:cNvSpPr txBox="1"/>
          <p:nvPr/>
        </p:nvSpPr>
        <p:spPr>
          <a:xfrm>
            <a:off x="617929" y="1810183"/>
            <a:ext cx="12058101" cy="64725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r>
              <a:t>Changing the html elements value :</a:t>
            </a:r>
          </a:p>
          <a:p>
            <a:pPr algn="l" defTabSz="457200">
              <a:defRPr sz="1500" b="0">
                <a:solidFill>
                  <a:srgbClr val="000000"/>
                </a:solidFill>
                <a:latin typeface="Verdana"/>
                <a:ea typeface="Verdana"/>
                <a:cs typeface="Verdana"/>
                <a:sym typeface="Verdana"/>
              </a:defRPr>
            </a:pPr>
            <a:endParaRPr/>
          </a:p>
          <a:p>
            <a:pPr algn="l" defTabSz="457200">
              <a:defRPr sz="1500" b="0">
                <a:solidFill>
                  <a:srgbClr val="000000"/>
                </a:solidFill>
                <a:latin typeface="Verdana"/>
                <a:ea typeface="Verdana"/>
                <a:cs typeface="Verdana"/>
                <a:sym typeface="Verdana"/>
              </a:defRPr>
            </a:pPr>
            <a:endParaRPr/>
          </a:p>
          <a:p>
            <a:pPr marL="444500" indent="-444500" algn="l" defTabSz="587022">
              <a:lnSpc>
                <a:spcPts val="3900"/>
              </a:lnSpc>
              <a:buSzPct val="145000"/>
              <a:buChar char="•"/>
              <a:defRPr sz="3200" b="0">
                <a:solidFill>
                  <a:srgbClr val="56C1FF"/>
                </a:solidFill>
                <a:latin typeface="Courier"/>
                <a:ea typeface="Courier"/>
                <a:cs typeface="Courier"/>
                <a:sym typeface="Courier"/>
              </a:defRPr>
            </a:pPr>
            <a:r>
              <a:rPr>
                <a:solidFill>
                  <a:schemeClr val="accent4">
                    <a:hueOff val="468000"/>
                    <a:satOff val="-4761"/>
                    <a:lumOff val="10196"/>
                  </a:schemeClr>
                </a:solidFill>
              </a:rPr>
              <a:t>element.innerHTML</a:t>
            </a:r>
            <a:r>
              <a:t> : Changes inner html of an element</a:t>
            </a:r>
          </a:p>
          <a:p>
            <a:pPr algn="l" defTabSz="587022">
              <a:lnSpc>
                <a:spcPts val="3900"/>
              </a:lnSpc>
              <a:defRPr sz="3200" b="0">
                <a:solidFill>
                  <a:srgbClr val="56C1FF"/>
                </a:solidFill>
                <a:latin typeface="Courier"/>
                <a:ea typeface="Courier"/>
                <a:cs typeface="Courier"/>
                <a:sym typeface="Courier"/>
              </a:defRPr>
            </a:pPr>
            <a:endParaRPr/>
          </a:p>
          <a:p>
            <a:pPr marL="444500" indent="-444500" algn="l" defTabSz="587022">
              <a:lnSpc>
                <a:spcPts val="3900"/>
              </a:lnSpc>
              <a:buSzPct val="145000"/>
              <a:buChar char="•"/>
              <a:defRPr sz="3200" b="0">
                <a:solidFill>
                  <a:srgbClr val="56C1FF"/>
                </a:solidFill>
                <a:latin typeface="Courier"/>
                <a:ea typeface="Courier"/>
                <a:cs typeface="Courier"/>
                <a:sym typeface="Courier"/>
              </a:defRPr>
            </a:pPr>
            <a:r>
              <a:rPr>
                <a:solidFill>
                  <a:schemeClr val="accent4">
                    <a:hueOff val="468000"/>
                    <a:satOff val="-4761"/>
                    <a:lumOff val="10196"/>
                  </a:schemeClr>
                </a:solidFill>
              </a:rPr>
              <a:t>element.style.property</a:t>
            </a:r>
            <a:r>
              <a:t> : changes the style of an html element</a:t>
            </a:r>
          </a:p>
          <a:p>
            <a:pPr algn="l" defTabSz="587022">
              <a:lnSpc>
                <a:spcPts val="3900"/>
              </a:lnSpc>
              <a:defRPr sz="3200" b="0">
                <a:solidFill>
                  <a:srgbClr val="56C1FF"/>
                </a:solidFill>
                <a:latin typeface="Courier"/>
                <a:ea typeface="Courier"/>
                <a:cs typeface="Courier"/>
                <a:sym typeface="Courier"/>
              </a:defRPr>
            </a:pPr>
            <a:endParaRPr/>
          </a:p>
          <a:p>
            <a:pPr marL="444500" indent="-444500" algn="l" defTabSz="587022">
              <a:lnSpc>
                <a:spcPts val="3900"/>
              </a:lnSpc>
              <a:buSzPct val="145000"/>
              <a:buChar char="•"/>
              <a:defRPr sz="3200" b="0">
                <a:solidFill>
                  <a:srgbClr val="56C1FF"/>
                </a:solidFill>
                <a:latin typeface="Courier"/>
                <a:ea typeface="Courier"/>
                <a:cs typeface="Courier"/>
                <a:sym typeface="Courier"/>
              </a:defRPr>
            </a:pPr>
            <a:r>
              <a:rPr>
                <a:solidFill>
                  <a:schemeClr val="accent4">
                    <a:hueOff val="468000"/>
                    <a:satOff val="-4761"/>
                    <a:lumOff val="10196"/>
                  </a:schemeClr>
                </a:solidFill>
              </a:rPr>
              <a:t>element.getAttribute(“id”)</a:t>
            </a:r>
            <a:r>
              <a:t> : gives the attribute value of element</a:t>
            </a:r>
          </a:p>
          <a:p>
            <a:pPr algn="l" defTabSz="587022">
              <a:lnSpc>
                <a:spcPts val="3900"/>
              </a:lnSpc>
              <a:defRPr sz="3200" b="0">
                <a:solidFill>
                  <a:srgbClr val="56C1FF"/>
                </a:solidFill>
                <a:latin typeface="Courier"/>
                <a:ea typeface="Courier"/>
                <a:cs typeface="Courier"/>
                <a:sym typeface="Courier"/>
              </a:defRPr>
            </a:pPr>
            <a:endParaRPr/>
          </a:p>
          <a:p>
            <a:pPr marL="444500" indent="-444500" algn="l" defTabSz="587022">
              <a:lnSpc>
                <a:spcPts val="3900"/>
              </a:lnSpc>
              <a:buSzPct val="145000"/>
              <a:buChar char="•"/>
              <a:defRPr sz="3200" b="0">
                <a:solidFill>
                  <a:srgbClr val="56C1FF"/>
                </a:solidFill>
                <a:latin typeface="Courier"/>
                <a:ea typeface="Courier"/>
                <a:cs typeface="Courier"/>
                <a:sym typeface="Courier"/>
              </a:defRPr>
            </a:pPr>
            <a:r>
              <a:rPr>
                <a:solidFill>
                  <a:schemeClr val="accent4">
                    <a:hueOff val="468000"/>
                    <a:satOff val="-4761"/>
                    <a:lumOff val="10196"/>
                  </a:schemeClr>
                </a:solidFill>
              </a:rPr>
              <a:t>element.setAttribute(“id”,”test”)</a:t>
            </a:r>
            <a:r>
              <a:t> : set a new attribute or existing with the given value</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04" name="PrepBytes_Logo.png" descr="PrepBytes_Logo.png"/>
          <p:cNvPicPr>
            <a:picLocks noChangeAspect="1"/>
          </p:cNvPicPr>
          <p:nvPr/>
        </p:nvPicPr>
        <p:blipFill>
          <a:blip r:embed="rId2"/>
          <a:stretch>
            <a:fillRect/>
          </a:stretch>
        </p:blipFill>
        <p:spPr>
          <a:xfrm>
            <a:off x="10320990" y="110039"/>
            <a:ext cx="2351744" cy="614202"/>
          </a:xfrm>
          <a:prstGeom prst="rect">
            <a:avLst/>
          </a:prstGeom>
          <a:ln w="12700">
            <a:miter lim="400000"/>
          </a:ln>
        </p:spPr>
      </p:pic>
      <p:sp>
        <p:nvSpPr>
          <p:cNvPr id="605" name="Maps"/>
          <p:cNvSpPr txBox="1"/>
          <p:nvPr/>
        </p:nvSpPr>
        <p:spPr>
          <a:xfrm>
            <a:off x="689528" y="971916"/>
            <a:ext cx="10874191"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DOM functions - Adding Dynamic HTML</a:t>
            </a:r>
          </a:p>
        </p:txBody>
      </p:sp>
      <p:sp>
        <p:nvSpPr>
          <p:cNvPr id="606"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607" name="Let sayings = new Map()…"/>
          <p:cNvSpPr txBox="1"/>
          <p:nvPr/>
        </p:nvSpPr>
        <p:spPr>
          <a:xfrm>
            <a:off x="817097" y="5026675"/>
            <a:ext cx="12058100" cy="282788"/>
          </a:xfrm>
          <a:prstGeom prst="rect">
            <a:avLst/>
          </a:prstGeom>
          <a:ln w="12700">
            <a:miter lim="400000"/>
          </a:ln>
        </p:spPr>
        <p:txBody>
          <a:bodyPr lIns="27093" tIns="27093" rIns="27093" bIns="27093" anchor="ctr">
            <a:spAutoFit/>
          </a:bodyPr>
          <a:lstStyle/>
          <a:p>
            <a:pPr algn="l" defTabSz="457200">
              <a:defRPr sz="1500" b="0">
                <a:solidFill>
                  <a:srgbClr val="000000"/>
                </a:solidFill>
                <a:latin typeface="Verdana"/>
                <a:ea typeface="Verdana"/>
                <a:cs typeface="Verdana"/>
                <a:sym typeface="Verdana"/>
              </a:defRPr>
            </a:pPr>
            <a:endParaRPr/>
          </a:p>
        </p:txBody>
      </p:sp>
      <p:sp>
        <p:nvSpPr>
          <p:cNvPr id="608" name="Let sayings = new Map()…"/>
          <p:cNvSpPr txBox="1"/>
          <p:nvPr/>
        </p:nvSpPr>
        <p:spPr>
          <a:xfrm>
            <a:off x="685480" y="3584805"/>
            <a:ext cx="12058100" cy="39890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r>
              <a:t>Adding dynamic html elements in DOM:</a:t>
            </a:r>
          </a:p>
          <a:p>
            <a:pPr algn="l" defTabSz="457200">
              <a:defRPr sz="1500" b="0">
                <a:solidFill>
                  <a:srgbClr val="000000"/>
                </a:solidFill>
                <a:latin typeface="Verdana"/>
                <a:ea typeface="Verdana"/>
                <a:cs typeface="Verdana"/>
                <a:sym typeface="Verdana"/>
              </a:defRPr>
            </a:pPr>
            <a:endParaRPr/>
          </a:p>
          <a:p>
            <a:pPr algn="l" defTabSz="457200">
              <a:defRPr sz="1500" b="0">
                <a:solidFill>
                  <a:srgbClr val="000000"/>
                </a:solidFill>
                <a:latin typeface="Verdana"/>
                <a:ea typeface="Verdana"/>
                <a:cs typeface="Verdana"/>
                <a:sym typeface="Verdana"/>
              </a:defRPr>
            </a:pPr>
            <a:endParaRPr/>
          </a:p>
          <a:p>
            <a:pPr marL="444500" indent="-444500" algn="l" defTabSz="587022">
              <a:lnSpc>
                <a:spcPts val="3900"/>
              </a:lnSpc>
              <a:buSzPct val="145000"/>
              <a:buChar char="•"/>
              <a:defRPr sz="3200" b="0">
                <a:solidFill>
                  <a:srgbClr val="56C1FF"/>
                </a:solidFill>
                <a:latin typeface="Courier"/>
                <a:ea typeface="Courier"/>
                <a:cs typeface="Courier"/>
                <a:sym typeface="Courier"/>
              </a:defRPr>
            </a:pPr>
            <a:r>
              <a:rPr>
                <a:solidFill>
                  <a:schemeClr val="accent4">
                    <a:hueOff val="468000"/>
                    <a:satOff val="-4761"/>
                    <a:lumOff val="10196"/>
                  </a:schemeClr>
                </a:solidFill>
              </a:rPr>
              <a:t>document.createElement(element)</a:t>
            </a:r>
            <a:r>
              <a:t> : create an HTML element</a:t>
            </a:r>
          </a:p>
          <a:p>
            <a:pPr algn="l" defTabSz="587022">
              <a:lnSpc>
                <a:spcPts val="3900"/>
              </a:lnSpc>
              <a:defRPr sz="3200" b="0">
                <a:solidFill>
                  <a:srgbClr val="56C1FF"/>
                </a:solidFill>
                <a:latin typeface="Courier"/>
                <a:ea typeface="Courier"/>
                <a:cs typeface="Courier"/>
                <a:sym typeface="Courier"/>
              </a:defRPr>
            </a:pPr>
            <a:endParaRPr/>
          </a:p>
          <a:p>
            <a:pPr marL="444500" indent="-444500" algn="l" defTabSz="587022">
              <a:lnSpc>
                <a:spcPts val="3900"/>
              </a:lnSpc>
              <a:buSzPct val="145000"/>
              <a:buChar char="•"/>
              <a:defRPr sz="3200" b="0">
                <a:solidFill>
                  <a:srgbClr val="56C1FF"/>
                </a:solidFill>
                <a:latin typeface="Courier"/>
                <a:ea typeface="Courier"/>
                <a:cs typeface="Courier"/>
                <a:sym typeface="Courier"/>
              </a:defRPr>
            </a:pPr>
            <a:r>
              <a:rPr>
                <a:solidFill>
                  <a:schemeClr val="accent4">
                    <a:hueOff val="468000"/>
                    <a:satOff val="-4761"/>
                    <a:lumOff val="10196"/>
                  </a:schemeClr>
                </a:solidFill>
              </a:rPr>
              <a:t>document.appendChild(element)</a:t>
            </a:r>
            <a:r>
              <a:t> : add an HTML element</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10" name="PrepBytes_Logo.png" descr="PrepBytes_Logo.png"/>
          <p:cNvPicPr>
            <a:picLocks noChangeAspect="1"/>
          </p:cNvPicPr>
          <p:nvPr/>
        </p:nvPicPr>
        <p:blipFill>
          <a:blip r:embed="rId2"/>
          <a:stretch>
            <a:fillRect/>
          </a:stretch>
        </p:blipFill>
        <p:spPr>
          <a:xfrm>
            <a:off x="10320990" y="110039"/>
            <a:ext cx="2351744" cy="614202"/>
          </a:xfrm>
          <a:prstGeom prst="rect">
            <a:avLst/>
          </a:prstGeom>
          <a:ln w="12700">
            <a:miter lim="400000"/>
          </a:ln>
        </p:spPr>
      </p:pic>
      <p:sp>
        <p:nvSpPr>
          <p:cNvPr id="611" name="Maps"/>
          <p:cNvSpPr txBox="1"/>
          <p:nvPr/>
        </p:nvSpPr>
        <p:spPr>
          <a:xfrm>
            <a:off x="4871207" y="431514"/>
            <a:ext cx="1862350"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jQuery</a:t>
            </a:r>
          </a:p>
        </p:txBody>
      </p:sp>
      <p:sp>
        <p:nvSpPr>
          <p:cNvPr id="612"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613" name="Let sayings = new Map()…"/>
          <p:cNvSpPr txBox="1"/>
          <p:nvPr/>
        </p:nvSpPr>
        <p:spPr>
          <a:xfrm>
            <a:off x="817097" y="5026675"/>
            <a:ext cx="12058100" cy="282788"/>
          </a:xfrm>
          <a:prstGeom prst="rect">
            <a:avLst/>
          </a:prstGeom>
          <a:ln w="12700">
            <a:miter lim="400000"/>
          </a:ln>
        </p:spPr>
        <p:txBody>
          <a:bodyPr lIns="27093" tIns="27093" rIns="27093" bIns="27093" anchor="ctr">
            <a:spAutoFit/>
          </a:bodyPr>
          <a:lstStyle/>
          <a:p>
            <a:pPr algn="l" defTabSz="457200">
              <a:defRPr sz="1500" b="0">
                <a:solidFill>
                  <a:srgbClr val="000000"/>
                </a:solidFill>
                <a:latin typeface="Verdana"/>
                <a:ea typeface="Verdana"/>
                <a:cs typeface="Verdana"/>
                <a:sym typeface="Verdana"/>
              </a:defRPr>
            </a:pPr>
            <a:endParaRPr/>
          </a:p>
        </p:txBody>
      </p:sp>
      <p:sp>
        <p:nvSpPr>
          <p:cNvPr id="614" name="Let sayings = new Map()…"/>
          <p:cNvSpPr txBox="1"/>
          <p:nvPr/>
        </p:nvSpPr>
        <p:spPr>
          <a:xfrm>
            <a:off x="817097" y="2702575"/>
            <a:ext cx="12058100" cy="49309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lvl="1" indent="0" algn="l" defTabSz="587022">
              <a:lnSpc>
                <a:spcPts val="3900"/>
              </a:lnSpc>
              <a:defRPr sz="3200" b="0">
                <a:solidFill>
                  <a:srgbClr val="56C1FF"/>
                </a:solidFill>
                <a:latin typeface="Courier"/>
                <a:ea typeface="Courier"/>
                <a:cs typeface="Courier"/>
                <a:sym typeface="Courier"/>
              </a:defRPr>
            </a:pPr>
            <a:r>
              <a:t>It is a javascript library which simplifies DOM manipulation , event handling and animation in HTML. It’s most important feature is Ajax. </a:t>
            </a:r>
          </a:p>
          <a:p>
            <a:pPr lvl="1" indent="0" algn="l" defTabSz="587022">
              <a:lnSpc>
                <a:spcPts val="3900"/>
              </a:lnSpc>
              <a:defRPr sz="3200" b="0">
                <a:solidFill>
                  <a:srgbClr val="56C1FF"/>
                </a:solidFill>
                <a:latin typeface="Courier"/>
                <a:ea typeface="Courier"/>
                <a:cs typeface="Courier"/>
                <a:sym typeface="Courier"/>
              </a:defRPr>
            </a:pPr>
            <a:endParaRPr/>
          </a:p>
          <a:p>
            <a:pPr lvl="1" indent="0" algn="l" defTabSz="587022">
              <a:lnSpc>
                <a:spcPts val="3900"/>
              </a:lnSpc>
              <a:defRPr sz="3200" b="0">
                <a:solidFill>
                  <a:srgbClr val="56C1FF"/>
                </a:solidFill>
                <a:latin typeface="Courier"/>
                <a:ea typeface="Courier"/>
                <a:cs typeface="Courier"/>
                <a:sym typeface="Courier"/>
              </a:defRPr>
            </a:pPr>
            <a:r>
              <a:t>Selectors : </a:t>
            </a:r>
          </a:p>
          <a:p>
            <a:pPr marL="2540000" lvl="3" indent="-635000" algn="l" defTabSz="587022">
              <a:lnSpc>
                <a:spcPts val="3900"/>
              </a:lnSpc>
              <a:buSzPct val="100000"/>
              <a:buAutoNum type="arabicPeriod"/>
              <a:defRPr sz="3200" b="0">
                <a:solidFill>
                  <a:srgbClr val="56C1FF"/>
                </a:solidFill>
                <a:latin typeface="Courier"/>
                <a:ea typeface="Courier"/>
                <a:cs typeface="Courier"/>
                <a:sym typeface="Courier"/>
              </a:defRPr>
            </a:pPr>
            <a:r>
              <a:t>By class name of element = .classname</a:t>
            </a:r>
          </a:p>
          <a:p>
            <a:pPr marL="2540000" lvl="3" indent="-635000" algn="l" defTabSz="587022">
              <a:lnSpc>
                <a:spcPts val="3900"/>
              </a:lnSpc>
              <a:buSzPct val="100000"/>
              <a:buAutoNum type="arabicPeriod"/>
              <a:defRPr sz="3200" b="0">
                <a:solidFill>
                  <a:srgbClr val="56C1FF"/>
                </a:solidFill>
                <a:latin typeface="Courier"/>
                <a:ea typeface="Courier"/>
                <a:cs typeface="Courier"/>
                <a:sym typeface="Courier"/>
              </a:defRPr>
            </a:pPr>
            <a:r>
              <a:t>By id of the element = #id</a:t>
            </a:r>
          </a:p>
          <a:p>
            <a:pPr marL="2540000" lvl="3" indent="-635000" algn="l" defTabSz="587022">
              <a:lnSpc>
                <a:spcPts val="3900"/>
              </a:lnSpc>
              <a:buSzPct val="100000"/>
              <a:buAutoNum type="arabicPeriod"/>
              <a:defRPr sz="3200" b="0">
                <a:solidFill>
                  <a:srgbClr val="56C1FF"/>
                </a:solidFill>
                <a:latin typeface="Courier"/>
                <a:ea typeface="Courier"/>
                <a:cs typeface="Courier"/>
                <a:sym typeface="Courier"/>
              </a:defRPr>
            </a:pPr>
            <a:r>
              <a:t>By tag name of element = tag</a:t>
            </a:r>
          </a:p>
          <a:p>
            <a:pPr marL="2540000" lvl="3" indent="-635000" algn="l" defTabSz="587022">
              <a:lnSpc>
                <a:spcPts val="3900"/>
              </a:lnSpc>
              <a:buSzPct val="100000"/>
              <a:buAutoNum type="arabicPeriod"/>
              <a:defRPr sz="3200" b="0">
                <a:solidFill>
                  <a:srgbClr val="56C1FF"/>
                </a:solidFill>
                <a:latin typeface="Courier"/>
                <a:ea typeface="Courier"/>
                <a:cs typeface="Courier"/>
                <a:sym typeface="Courier"/>
              </a:defRPr>
            </a:pPr>
            <a:r>
              <a:t>By this keyword = this</a:t>
            </a:r>
          </a:p>
          <a:p>
            <a:pPr algn="l" defTabSz="457200">
              <a:lnSpc>
                <a:spcPts val="3200"/>
              </a:lnSpc>
              <a:defRPr sz="1200" b="0">
                <a:solidFill>
                  <a:srgbClr val="A31515"/>
                </a:solidFill>
                <a:latin typeface="Menlo"/>
                <a:ea typeface="Menlo"/>
                <a:cs typeface="Menlo"/>
                <a:sym typeface="Menlo"/>
              </a:defRPr>
            </a:pPr>
            <a:endParaRPr>
              <a:solidFill>
                <a:srgbClr val="000000"/>
              </a:solidFill>
            </a:endParaRP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16" name="PrepBytes_Logo.png" descr="PrepBytes_Logo.png"/>
          <p:cNvPicPr>
            <a:picLocks noChangeAspect="1"/>
          </p:cNvPicPr>
          <p:nvPr/>
        </p:nvPicPr>
        <p:blipFill>
          <a:blip r:embed="rId2"/>
          <a:stretch>
            <a:fillRect/>
          </a:stretch>
        </p:blipFill>
        <p:spPr>
          <a:xfrm>
            <a:off x="10320990" y="110039"/>
            <a:ext cx="2351744" cy="614202"/>
          </a:xfrm>
          <a:prstGeom prst="rect">
            <a:avLst/>
          </a:prstGeom>
          <a:ln w="12700">
            <a:miter lim="400000"/>
          </a:ln>
        </p:spPr>
      </p:pic>
      <p:sp>
        <p:nvSpPr>
          <p:cNvPr id="617" name="Maps"/>
          <p:cNvSpPr txBox="1"/>
          <p:nvPr/>
        </p:nvSpPr>
        <p:spPr>
          <a:xfrm>
            <a:off x="2753234" y="431514"/>
            <a:ext cx="6098296"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jQuery Event handlers</a:t>
            </a:r>
          </a:p>
        </p:txBody>
      </p:sp>
      <p:sp>
        <p:nvSpPr>
          <p:cNvPr id="618"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619" name="Let sayings = new Map()…"/>
          <p:cNvSpPr txBox="1"/>
          <p:nvPr/>
        </p:nvSpPr>
        <p:spPr>
          <a:xfrm>
            <a:off x="817097" y="5026675"/>
            <a:ext cx="12058100" cy="282788"/>
          </a:xfrm>
          <a:prstGeom prst="rect">
            <a:avLst/>
          </a:prstGeom>
          <a:ln w="12700">
            <a:miter lim="400000"/>
          </a:ln>
        </p:spPr>
        <p:txBody>
          <a:bodyPr lIns="27093" tIns="27093" rIns="27093" bIns="27093" anchor="ctr">
            <a:spAutoFit/>
          </a:bodyPr>
          <a:lstStyle/>
          <a:p>
            <a:pPr algn="l" defTabSz="457200">
              <a:defRPr sz="1500" b="0">
                <a:solidFill>
                  <a:srgbClr val="000000"/>
                </a:solidFill>
                <a:latin typeface="Verdana"/>
                <a:ea typeface="Verdana"/>
                <a:cs typeface="Verdana"/>
                <a:sym typeface="Verdana"/>
              </a:defRPr>
            </a:pPr>
            <a:endParaRPr/>
          </a:p>
        </p:txBody>
      </p:sp>
      <p:sp>
        <p:nvSpPr>
          <p:cNvPr id="620" name="Let sayings = new Map()…"/>
          <p:cNvSpPr txBox="1"/>
          <p:nvPr/>
        </p:nvSpPr>
        <p:spPr>
          <a:xfrm>
            <a:off x="817097" y="5026675"/>
            <a:ext cx="12058100" cy="282788"/>
          </a:xfrm>
          <a:prstGeom prst="rect">
            <a:avLst/>
          </a:prstGeom>
          <a:ln w="12700">
            <a:miter lim="400000"/>
          </a:ln>
        </p:spPr>
        <p:txBody>
          <a:bodyPr lIns="27093" tIns="27093" rIns="27093" bIns="27093" anchor="ctr">
            <a:spAutoFit/>
          </a:bodyPr>
          <a:lstStyle/>
          <a:p>
            <a:pPr lvl="1" indent="0" algn="l" defTabSz="457200">
              <a:defRPr sz="1500" b="0">
                <a:solidFill>
                  <a:srgbClr val="000000"/>
                </a:solidFill>
                <a:latin typeface="Verdana"/>
                <a:ea typeface="Verdana"/>
                <a:cs typeface="Verdana"/>
                <a:sym typeface="Verdana"/>
              </a:defRPr>
            </a:pPr>
            <a:endParaRPr/>
          </a:p>
        </p:txBody>
      </p:sp>
      <p:graphicFrame>
        <p:nvGraphicFramePr>
          <p:cNvPr id="621" name="Table"/>
          <p:cNvGraphicFramePr/>
          <p:nvPr/>
        </p:nvGraphicFramePr>
        <p:xfrm>
          <a:off x="1029111" y="3659474"/>
          <a:ext cx="10946574" cy="3074152"/>
        </p:xfrm>
        <a:graphic>
          <a:graphicData uri="http://schemas.openxmlformats.org/drawingml/2006/table">
            <a:tbl>
              <a:tblPr>
                <a:tableStyleId>{4C3C2611-4C71-4FC5-86AE-919BDF0F9419}</a:tableStyleId>
              </a:tblPr>
              <a:tblGrid>
                <a:gridCol w="2842455">
                  <a:extLst>
                    <a:ext uri="{9D8B030D-6E8A-4147-A177-3AD203B41FA5}">
                      <a16:colId xmlns:a16="http://schemas.microsoft.com/office/drawing/2014/main" val="20000"/>
                    </a:ext>
                  </a:extLst>
                </a:gridCol>
                <a:gridCol w="2954343">
                  <a:extLst>
                    <a:ext uri="{9D8B030D-6E8A-4147-A177-3AD203B41FA5}">
                      <a16:colId xmlns:a16="http://schemas.microsoft.com/office/drawing/2014/main" val="20001"/>
                    </a:ext>
                  </a:extLst>
                </a:gridCol>
                <a:gridCol w="2625594">
                  <a:extLst>
                    <a:ext uri="{9D8B030D-6E8A-4147-A177-3AD203B41FA5}">
                      <a16:colId xmlns:a16="http://schemas.microsoft.com/office/drawing/2014/main" val="20002"/>
                    </a:ext>
                  </a:extLst>
                </a:gridCol>
                <a:gridCol w="2524182">
                  <a:extLst>
                    <a:ext uri="{9D8B030D-6E8A-4147-A177-3AD203B41FA5}">
                      <a16:colId xmlns:a16="http://schemas.microsoft.com/office/drawing/2014/main" val="20003"/>
                    </a:ext>
                  </a:extLst>
                </a:gridCol>
              </a:tblGrid>
              <a:tr h="603438">
                <a:tc>
                  <a:txBody>
                    <a:bodyPr/>
                    <a:lstStyle/>
                    <a:p>
                      <a:pPr algn="l" defTabSz="457200">
                        <a:defRPr sz="1800">
                          <a:solidFill>
                            <a:srgbClr val="000000"/>
                          </a:solidFill>
                        </a:defRPr>
                      </a:pPr>
                      <a:r>
                        <a:rPr sz="1500" b="1">
                          <a:latin typeface="Verdana"/>
                          <a:ea typeface="Verdana"/>
                          <a:cs typeface="Verdana"/>
                          <a:sym typeface="Verdana"/>
                        </a:rPr>
                        <a:t>Mouse Events</a:t>
                      </a:r>
                    </a:p>
                  </a:txBody>
                  <a:tcPr marL="203200" marR="101600" marT="101600" marB="101600" horzOverflow="overflow">
                    <a:lnL w="12700">
                      <a:solidFill>
                        <a:srgbClr val="D6D6D6"/>
                      </a:solidFill>
                      <a:miter lim="400000"/>
                    </a:lnL>
                    <a:lnT w="12700">
                      <a:solidFill>
                        <a:srgbClr val="D6D6D6"/>
                      </a:solidFill>
                      <a:miter lim="400000"/>
                    </a:lnT>
                    <a:solidFill>
                      <a:srgbClr val="FFFFFF"/>
                    </a:solidFill>
                  </a:tcPr>
                </a:tc>
                <a:tc>
                  <a:txBody>
                    <a:bodyPr/>
                    <a:lstStyle/>
                    <a:p>
                      <a:pPr algn="l" defTabSz="457200">
                        <a:defRPr sz="1800">
                          <a:solidFill>
                            <a:srgbClr val="000000"/>
                          </a:solidFill>
                        </a:defRPr>
                      </a:pPr>
                      <a:r>
                        <a:rPr sz="1500" b="1">
                          <a:latin typeface="Verdana"/>
                          <a:ea typeface="Verdana"/>
                          <a:cs typeface="Verdana"/>
                          <a:sym typeface="Verdana"/>
                        </a:rPr>
                        <a:t>Keyboard Events</a:t>
                      </a:r>
                    </a:p>
                  </a:txBody>
                  <a:tcPr marL="101600" marR="101600" marT="101600" marB="101600" horzOverflow="overflow">
                    <a:lnT w="12700">
                      <a:solidFill>
                        <a:srgbClr val="D6D6D6"/>
                      </a:solidFill>
                      <a:miter lim="400000"/>
                    </a:lnT>
                    <a:solidFill>
                      <a:srgbClr val="FFFFFF"/>
                    </a:solidFill>
                  </a:tcPr>
                </a:tc>
                <a:tc>
                  <a:txBody>
                    <a:bodyPr/>
                    <a:lstStyle/>
                    <a:p>
                      <a:pPr algn="l" defTabSz="457200">
                        <a:defRPr sz="1800">
                          <a:solidFill>
                            <a:srgbClr val="000000"/>
                          </a:solidFill>
                        </a:defRPr>
                      </a:pPr>
                      <a:r>
                        <a:rPr sz="1500" b="1">
                          <a:latin typeface="Verdana"/>
                          <a:ea typeface="Verdana"/>
                          <a:cs typeface="Verdana"/>
                          <a:sym typeface="Verdana"/>
                        </a:rPr>
                        <a:t>Form Events</a:t>
                      </a:r>
                    </a:p>
                  </a:txBody>
                  <a:tcPr marL="101600" marR="101600" marT="101600" marB="101600" horzOverflow="overflow">
                    <a:lnT w="12700">
                      <a:solidFill>
                        <a:srgbClr val="D6D6D6"/>
                      </a:solidFill>
                      <a:miter lim="400000"/>
                    </a:lnT>
                    <a:solidFill>
                      <a:srgbClr val="FFFFFF"/>
                    </a:solidFill>
                  </a:tcPr>
                </a:tc>
                <a:tc>
                  <a:txBody>
                    <a:bodyPr/>
                    <a:lstStyle/>
                    <a:p>
                      <a:pPr algn="l" defTabSz="457200">
                        <a:defRPr sz="1800">
                          <a:solidFill>
                            <a:srgbClr val="000000"/>
                          </a:solidFill>
                        </a:defRPr>
                      </a:pPr>
                      <a:r>
                        <a:rPr sz="1500" b="1">
                          <a:latin typeface="Verdana"/>
                          <a:ea typeface="Verdana"/>
                          <a:cs typeface="Verdana"/>
                          <a:sym typeface="Verdana"/>
                        </a:rPr>
                        <a:t>Document/Window Events</a:t>
                      </a:r>
                    </a:p>
                  </a:txBody>
                  <a:tcPr marL="101600" marR="101600" marT="101600" marB="101600" horzOverflow="overflow">
                    <a:lnR w="12700">
                      <a:solidFill>
                        <a:srgbClr val="D6D6D6"/>
                      </a:solidFill>
                      <a:miter lim="400000"/>
                    </a:lnR>
                    <a:lnT w="12700">
                      <a:solidFill>
                        <a:srgbClr val="D6D6D6"/>
                      </a:solidFill>
                      <a:miter lim="400000"/>
                    </a:lnT>
                    <a:solidFill>
                      <a:srgbClr val="FFFFFF"/>
                    </a:solidFill>
                  </a:tcPr>
                </a:tc>
                <a:extLst>
                  <a:ext uri="{0D108BD9-81ED-4DB2-BD59-A6C34878D82A}">
                    <a16:rowId xmlns:a16="http://schemas.microsoft.com/office/drawing/2014/main" val="10000"/>
                  </a:ext>
                </a:extLst>
              </a:tr>
              <a:tr h="603438">
                <a:tc>
                  <a:txBody>
                    <a:bodyPr/>
                    <a:lstStyle/>
                    <a:p>
                      <a:pPr algn="l" defTabSz="457200">
                        <a:defRPr sz="1800">
                          <a:solidFill>
                            <a:srgbClr val="000000"/>
                          </a:solidFill>
                        </a:defRPr>
                      </a:pPr>
                      <a:r>
                        <a:rPr sz="1500">
                          <a:latin typeface="Verdana"/>
                          <a:ea typeface="Verdana"/>
                          <a:cs typeface="Verdana"/>
                          <a:sym typeface="Verdana"/>
                        </a:rPr>
                        <a:t>click</a:t>
                      </a:r>
                    </a:p>
                  </a:txBody>
                  <a:tcPr marL="203200" marR="101600" marT="101600" marB="101600" horzOverflow="overflow">
                    <a:lnL w="12700">
                      <a:solidFill>
                        <a:srgbClr val="D6D6D6"/>
                      </a:solidFill>
                      <a:miter lim="400000"/>
                    </a:lnL>
                    <a:solidFill>
                      <a:srgbClr val="E7E9EB"/>
                    </a:solidFill>
                  </a:tcPr>
                </a:tc>
                <a:tc>
                  <a:txBody>
                    <a:bodyPr/>
                    <a:lstStyle/>
                    <a:p>
                      <a:pPr algn="l" defTabSz="457200">
                        <a:defRPr sz="1800">
                          <a:solidFill>
                            <a:srgbClr val="000000"/>
                          </a:solidFill>
                        </a:defRPr>
                      </a:pPr>
                      <a:r>
                        <a:rPr sz="1500">
                          <a:latin typeface="Verdana"/>
                          <a:ea typeface="Verdana"/>
                          <a:cs typeface="Verdana"/>
                          <a:sym typeface="Verdana"/>
                        </a:rPr>
                        <a:t>keypress</a:t>
                      </a:r>
                    </a:p>
                  </a:txBody>
                  <a:tcPr marL="101600" marR="101600" marT="101600" marB="101600" horzOverflow="overflow">
                    <a:solidFill>
                      <a:srgbClr val="E7E9EB"/>
                    </a:solidFill>
                  </a:tcPr>
                </a:tc>
                <a:tc>
                  <a:txBody>
                    <a:bodyPr/>
                    <a:lstStyle/>
                    <a:p>
                      <a:pPr algn="l" defTabSz="457200">
                        <a:defRPr sz="1800">
                          <a:solidFill>
                            <a:srgbClr val="000000"/>
                          </a:solidFill>
                        </a:defRPr>
                      </a:pPr>
                      <a:r>
                        <a:rPr sz="1500">
                          <a:latin typeface="Verdana"/>
                          <a:ea typeface="Verdana"/>
                          <a:cs typeface="Verdana"/>
                          <a:sym typeface="Verdana"/>
                        </a:rPr>
                        <a:t>submit</a:t>
                      </a:r>
                    </a:p>
                  </a:txBody>
                  <a:tcPr marL="101600" marR="101600" marT="101600" marB="101600" horzOverflow="overflow">
                    <a:solidFill>
                      <a:srgbClr val="E7E9EB"/>
                    </a:solidFill>
                  </a:tcPr>
                </a:tc>
                <a:tc>
                  <a:txBody>
                    <a:bodyPr/>
                    <a:lstStyle/>
                    <a:p>
                      <a:pPr algn="l" defTabSz="457200">
                        <a:defRPr sz="1800">
                          <a:solidFill>
                            <a:srgbClr val="000000"/>
                          </a:solidFill>
                        </a:defRPr>
                      </a:pPr>
                      <a:r>
                        <a:rPr sz="1500">
                          <a:latin typeface="Verdana"/>
                          <a:ea typeface="Verdana"/>
                          <a:cs typeface="Verdana"/>
                          <a:sym typeface="Verdana"/>
                        </a:rPr>
                        <a:t>load</a:t>
                      </a:r>
                    </a:p>
                  </a:txBody>
                  <a:tcPr marL="101600" marR="101600" marT="101600" marB="101600" horzOverflow="overflow">
                    <a:lnR w="12700">
                      <a:solidFill>
                        <a:srgbClr val="D6D6D6"/>
                      </a:solidFill>
                      <a:miter lim="400000"/>
                    </a:lnR>
                    <a:solidFill>
                      <a:srgbClr val="E7E9EB"/>
                    </a:solidFill>
                  </a:tcPr>
                </a:tc>
                <a:extLst>
                  <a:ext uri="{0D108BD9-81ED-4DB2-BD59-A6C34878D82A}">
                    <a16:rowId xmlns:a16="http://schemas.microsoft.com/office/drawing/2014/main" val="10001"/>
                  </a:ext>
                </a:extLst>
              </a:tr>
              <a:tr h="603438">
                <a:tc>
                  <a:txBody>
                    <a:bodyPr/>
                    <a:lstStyle/>
                    <a:p>
                      <a:pPr algn="l" defTabSz="457200">
                        <a:defRPr sz="1800">
                          <a:solidFill>
                            <a:srgbClr val="000000"/>
                          </a:solidFill>
                        </a:defRPr>
                      </a:pPr>
                      <a:r>
                        <a:rPr sz="1500">
                          <a:latin typeface="Verdana"/>
                          <a:ea typeface="Verdana"/>
                          <a:cs typeface="Verdana"/>
                          <a:sym typeface="Verdana"/>
                        </a:rPr>
                        <a:t>dblclick</a:t>
                      </a:r>
                    </a:p>
                  </a:txBody>
                  <a:tcPr marL="203200" marR="101600" marT="101600" marB="101600" horzOverflow="overflow">
                    <a:lnL w="12700">
                      <a:solidFill>
                        <a:srgbClr val="D6D6D6"/>
                      </a:solidFill>
                      <a:miter lim="400000"/>
                    </a:lnL>
                    <a:solidFill>
                      <a:srgbClr val="FFFFFF"/>
                    </a:solidFill>
                  </a:tcPr>
                </a:tc>
                <a:tc>
                  <a:txBody>
                    <a:bodyPr/>
                    <a:lstStyle/>
                    <a:p>
                      <a:pPr algn="l" defTabSz="457200">
                        <a:defRPr sz="1800">
                          <a:solidFill>
                            <a:srgbClr val="000000"/>
                          </a:solidFill>
                        </a:defRPr>
                      </a:pPr>
                      <a:r>
                        <a:rPr sz="1500">
                          <a:latin typeface="Verdana"/>
                          <a:ea typeface="Verdana"/>
                          <a:cs typeface="Verdana"/>
                          <a:sym typeface="Verdana"/>
                        </a:rPr>
                        <a:t>keydown</a:t>
                      </a:r>
                    </a:p>
                  </a:txBody>
                  <a:tcPr marL="101600" marR="101600" marT="101600" marB="101600" horzOverflow="overflow">
                    <a:solidFill>
                      <a:srgbClr val="FFFFFF"/>
                    </a:solidFill>
                  </a:tcPr>
                </a:tc>
                <a:tc>
                  <a:txBody>
                    <a:bodyPr/>
                    <a:lstStyle/>
                    <a:p>
                      <a:pPr algn="l" defTabSz="457200">
                        <a:defRPr sz="1800">
                          <a:solidFill>
                            <a:srgbClr val="000000"/>
                          </a:solidFill>
                        </a:defRPr>
                      </a:pPr>
                      <a:r>
                        <a:rPr sz="1500">
                          <a:latin typeface="Verdana"/>
                          <a:ea typeface="Verdana"/>
                          <a:cs typeface="Verdana"/>
                          <a:sym typeface="Verdana"/>
                        </a:rPr>
                        <a:t>change</a:t>
                      </a:r>
                    </a:p>
                  </a:txBody>
                  <a:tcPr marL="101600" marR="101600" marT="101600" marB="101600" horzOverflow="overflow">
                    <a:solidFill>
                      <a:srgbClr val="FFFFFF"/>
                    </a:solidFill>
                  </a:tcPr>
                </a:tc>
                <a:tc>
                  <a:txBody>
                    <a:bodyPr/>
                    <a:lstStyle/>
                    <a:p>
                      <a:pPr algn="l" defTabSz="457200">
                        <a:defRPr sz="1800">
                          <a:solidFill>
                            <a:srgbClr val="000000"/>
                          </a:solidFill>
                        </a:defRPr>
                      </a:pPr>
                      <a:r>
                        <a:rPr sz="1500">
                          <a:latin typeface="Verdana"/>
                          <a:ea typeface="Verdana"/>
                          <a:cs typeface="Verdana"/>
                          <a:sym typeface="Verdana"/>
                        </a:rPr>
                        <a:t>resize</a:t>
                      </a:r>
                    </a:p>
                  </a:txBody>
                  <a:tcPr marL="101600" marR="101600" marT="101600" marB="101600" horzOverflow="overflow">
                    <a:lnR w="12700">
                      <a:solidFill>
                        <a:srgbClr val="D6D6D6"/>
                      </a:solidFill>
                      <a:miter lim="400000"/>
                    </a:lnR>
                    <a:solidFill>
                      <a:srgbClr val="FFFFFF"/>
                    </a:solidFill>
                  </a:tcPr>
                </a:tc>
                <a:extLst>
                  <a:ext uri="{0D108BD9-81ED-4DB2-BD59-A6C34878D82A}">
                    <a16:rowId xmlns:a16="http://schemas.microsoft.com/office/drawing/2014/main" val="10002"/>
                  </a:ext>
                </a:extLst>
              </a:tr>
              <a:tr h="603438">
                <a:tc>
                  <a:txBody>
                    <a:bodyPr/>
                    <a:lstStyle/>
                    <a:p>
                      <a:pPr algn="l" defTabSz="457200">
                        <a:defRPr sz="1800">
                          <a:solidFill>
                            <a:srgbClr val="000000"/>
                          </a:solidFill>
                        </a:defRPr>
                      </a:pPr>
                      <a:r>
                        <a:rPr sz="1500">
                          <a:latin typeface="Verdana"/>
                          <a:ea typeface="Verdana"/>
                          <a:cs typeface="Verdana"/>
                          <a:sym typeface="Verdana"/>
                        </a:rPr>
                        <a:t>mouseenter</a:t>
                      </a:r>
                    </a:p>
                  </a:txBody>
                  <a:tcPr marL="203200" marR="101600" marT="101600" marB="101600" horzOverflow="overflow">
                    <a:lnL w="12700">
                      <a:solidFill>
                        <a:srgbClr val="D6D6D6"/>
                      </a:solidFill>
                      <a:miter lim="400000"/>
                    </a:lnL>
                    <a:solidFill>
                      <a:srgbClr val="E7E9EB"/>
                    </a:solidFill>
                  </a:tcPr>
                </a:tc>
                <a:tc>
                  <a:txBody>
                    <a:bodyPr/>
                    <a:lstStyle/>
                    <a:p>
                      <a:pPr algn="l" defTabSz="457200">
                        <a:defRPr sz="1800">
                          <a:solidFill>
                            <a:srgbClr val="000000"/>
                          </a:solidFill>
                        </a:defRPr>
                      </a:pPr>
                      <a:r>
                        <a:rPr sz="1500">
                          <a:latin typeface="Verdana"/>
                          <a:ea typeface="Verdana"/>
                          <a:cs typeface="Verdana"/>
                          <a:sym typeface="Verdana"/>
                        </a:rPr>
                        <a:t>keyup</a:t>
                      </a:r>
                    </a:p>
                  </a:txBody>
                  <a:tcPr marL="101600" marR="101600" marT="101600" marB="101600" horzOverflow="overflow">
                    <a:solidFill>
                      <a:srgbClr val="E7E9EB"/>
                    </a:solidFill>
                  </a:tcPr>
                </a:tc>
                <a:tc>
                  <a:txBody>
                    <a:bodyPr/>
                    <a:lstStyle/>
                    <a:p>
                      <a:pPr algn="l" defTabSz="457200">
                        <a:defRPr sz="1800">
                          <a:solidFill>
                            <a:srgbClr val="000000"/>
                          </a:solidFill>
                        </a:defRPr>
                      </a:pPr>
                      <a:r>
                        <a:rPr sz="1500">
                          <a:latin typeface="Verdana"/>
                          <a:ea typeface="Verdana"/>
                          <a:cs typeface="Verdana"/>
                          <a:sym typeface="Verdana"/>
                        </a:rPr>
                        <a:t>focus</a:t>
                      </a:r>
                    </a:p>
                  </a:txBody>
                  <a:tcPr marL="101600" marR="101600" marT="101600" marB="101600" horzOverflow="overflow">
                    <a:solidFill>
                      <a:srgbClr val="E7E9EB"/>
                    </a:solidFill>
                  </a:tcPr>
                </a:tc>
                <a:tc>
                  <a:txBody>
                    <a:bodyPr/>
                    <a:lstStyle/>
                    <a:p>
                      <a:pPr algn="l" defTabSz="457200">
                        <a:defRPr sz="1800">
                          <a:solidFill>
                            <a:srgbClr val="000000"/>
                          </a:solidFill>
                        </a:defRPr>
                      </a:pPr>
                      <a:r>
                        <a:rPr sz="1500">
                          <a:latin typeface="Verdana"/>
                          <a:ea typeface="Verdana"/>
                          <a:cs typeface="Verdana"/>
                          <a:sym typeface="Verdana"/>
                        </a:rPr>
                        <a:t>scroll</a:t>
                      </a:r>
                    </a:p>
                  </a:txBody>
                  <a:tcPr marL="101600" marR="101600" marT="101600" marB="101600" horzOverflow="overflow">
                    <a:lnR w="12700">
                      <a:solidFill>
                        <a:srgbClr val="D6D6D6"/>
                      </a:solidFill>
                      <a:miter lim="400000"/>
                    </a:lnR>
                    <a:solidFill>
                      <a:srgbClr val="E7E9EB"/>
                    </a:solidFill>
                  </a:tcPr>
                </a:tc>
                <a:extLst>
                  <a:ext uri="{0D108BD9-81ED-4DB2-BD59-A6C34878D82A}">
                    <a16:rowId xmlns:a16="http://schemas.microsoft.com/office/drawing/2014/main" val="10003"/>
                  </a:ext>
                </a:extLst>
              </a:tr>
              <a:tr h="603438">
                <a:tc>
                  <a:txBody>
                    <a:bodyPr/>
                    <a:lstStyle/>
                    <a:p>
                      <a:pPr algn="l" defTabSz="457200">
                        <a:defRPr sz="1800">
                          <a:solidFill>
                            <a:srgbClr val="000000"/>
                          </a:solidFill>
                        </a:defRPr>
                      </a:pPr>
                      <a:r>
                        <a:rPr sz="1500">
                          <a:latin typeface="Verdana"/>
                          <a:ea typeface="Verdana"/>
                          <a:cs typeface="Verdana"/>
                          <a:sym typeface="Verdana"/>
                        </a:rPr>
                        <a:t>mouseleave</a:t>
                      </a:r>
                    </a:p>
                  </a:txBody>
                  <a:tcPr marL="203200" marR="101600" marT="101600" marB="101600" horzOverflow="overflow">
                    <a:lnL w="12700">
                      <a:solidFill>
                        <a:srgbClr val="D6D6D6"/>
                      </a:solidFill>
                      <a:miter lim="400000"/>
                    </a:lnL>
                    <a:lnB w="12700">
                      <a:solidFill>
                        <a:srgbClr val="D6D6D6"/>
                      </a:solidFill>
                      <a:miter lim="400000"/>
                    </a:lnB>
                    <a:solidFill>
                      <a:srgbClr val="FFFFFF"/>
                    </a:solidFill>
                  </a:tcPr>
                </a:tc>
                <a:tc>
                  <a:txBody>
                    <a:bodyPr/>
                    <a:lstStyle/>
                    <a:p>
                      <a:pPr>
                        <a:defRPr sz="2200">
                          <a:sym typeface="Helvetica Neue"/>
                        </a:defRPr>
                      </a:pPr>
                      <a:endParaRPr/>
                    </a:p>
                  </a:txBody>
                  <a:tcPr marL="101600" marR="101600" marT="101600" marB="101600" horzOverflow="overflow">
                    <a:lnB w="12700">
                      <a:solidFill>
                        <a:srgbClr val="D6D6D6"/>
                      </a:solidFill>
                      <a:miter lim="400000"/>
                    </a:lnB>
                    <a:solidFill>
                      <a:srgbClr val="FFFFFF"/>
                    </a:solidFill>
                  </a:tcPr>
                </a:tc>
                <a:tc>
                  <a:txBody>
                    <a:bodyPr/>
                    <a:lstStyle/>
                    <a:p>
                      <a:pPr algn="l" defTabSz="457200">
                        <a:defRPr sz="1800">
                          <a:solidFill>
                            <a:srgbClr val="000000"/>
                          </a:solidFill>
                        </a:defRPr>
                      </a:pPr>
                      <a:r>
                        <a:rPr sz="1500">
                          <a:latin typeface="Verdana"/>
                          <a:ea typeface="Verdana"/>
                          <a:cs typeface="Verdana"/>
                          <a:sym typeface="Verdana"/>
                        </a:rPr>
                        <a:t>blur</a:t>
                      </a:r>
                    </a:p>
                  </a:txBody>
                  <a:tcPr marL="101600" marR="101600" marT="101600" marB="101600" horzOverflow="overflow">
                    <a:lnB w="12700">
                      <a:solidFill>
                        <a:srgbClr val="D6D6D6"/>
                      </a:solidFill>
                      <a:miter lim="400000"/>
                    </a:lnB>
                    <a:solidFill>
                      <a:srgbClr val="FFFFFF"/>
                    </a:solidFill>
                  </a:tcPr>
                </a:tc>
                <a:tc>
                  <a:txBody>
                    <a:bodyPr/>
                    <a:lstStyle/>
                    <a:p>
                      <a:pPr algn="l" defTabSz="457200">
                        <a:defRPr sz="1800">
                          <a:solidFill>
                            <a:srgbClr val="000000"/>
                          </a:solidFill>
                        </a:defRPr>
                      </a:pPr>
                      <a:r>
                        <a:rPr sz="1500">
                          <a:latin typeface="Verdana"/>
                          <a:ea typeface="Verdana"/>
                          <a:cs typeface="Verdana"/>
                          <a:sym typeface="Verdana"/>
                        </a:rPr>
                        <a:t>unload</a:t>
                      </a:r>
                    </a:p>
                  </a:txBody>
                  <a:tcPr marL="101600" marR="101600" marT="101600" marB="101600" horzOverflow="overflow">
                    <a:lnR w="12700">
                      <a:solidFill>
                        <a:srgbClr val="D6D6D6"/>
                      </a:solidFill>
                      <a:miter lim="400000"/>
                    </a:lnR>
                    <a:lnB w="12700">
                      <a:solidFill>
                        <a:srgbClr val="D6D6D6"/>
                      </a:solidFill>
                      <a:miter lim="400000"/>
                    </a:lnB>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23" name="PrepBytes_Logo.png" descr="PrepBytes_Logo.png"/>
          <p:cNvPicPr>
            <a:picLocks noChangeAspect="1"/>
          </p:cNvPicPr>
          <p:nvPr/>
        </p:nvPicPr>
        <p:blipFill>
          <a:blip r:embed="rId2"/>
          <a:stretch>
            <a:fillRect/>
          </a:stretch>
        </p:blipFill>
        <p:spPr>
          <a:xfrm>
            <a:off x="10320990" y="110039"/>
            <a:ext cx="2351744" cy="614202"/>
          </a:xfrm>
          <a:prstGeom prst="rect">
            <a:avLst/>
          </a:prstGeom>
          <a:ln w="12700">
            <a:miter lim="400000"/>
          </a:ln>
        </p:spPr>
      </p:pic>
      <p:sp>
        <p:nvSpPr>
          <p:cNvPr id="624" name="Maps"/>
          <p:cNvSpPr txBox="1"/>
          <p:nvPr/>
        </p:nvSpPr>
        <p:spPr>
          <a:xfrm>
            <a:off x="4024077" y="1052977"/>
            <a:ext cx="3556610"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jQuery - Ajax</a:t>
            </a:r>
          </a:p>
        </p:txBody>
      </p:sp>
      <p:sp>
        <p:nvSpPr>
          <p:cNvPr id="625"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626" name="Let sayings = new Map()…"/>
          <p:cNvSpPr txBox="1"/>
          <p:nvPr/>
        </p:nvSpPr>
        <p:spPr>
          <a:xfrm>
            <a:off x="817097" y="5026675"/>
            <a:ext cx="12058100" cy="282788"/>
          </a:xfrm>
          <a:prstGeom prst="rect">
            <a:avLst/>
          </a:prstGeom>
          <a:ln w="12700">
            <a:miter lim="400000"/>
          </a:ln>
        </p:spPr>
        <p:txBody>
          <a:bodyPr lIns="27093" tIns="27093" rIns="27093" bIns="27093" anchor="ctr">
            <a:spAutoFit/>
          </a:bodyPr>
          <a:lstStyle/>
          <a:p>
            <a:pPr algn="l" defTabSz="457200">
              <a:defRPr sz="1500" b="0">
                <a:solidFill>
                  <a:srgbClr val="000000"/>
                </a:solidFill>
                <a:latin typeface="Verdana"/>
                <a:ea typeface="Verdana"/>
                <a:cs typeface="Verdana"/>
                <a:sym typeface="Verdana"/>
              </a:defRPr>
            </a:pPr>
            <a:endParaRPr/>
          </a:p>
        </p:txBody>
      </p:sp>
      <p:sp>
        <p:nvSpPr>
          <p:cNvPr id="627" name="Let sayings = new Map()…"/>
          <p:cNvSpPr txBox="1"/>
          <p:nvPr/>
        </p:nvSpPr>
        <p:spPr>
          <a:xfrm>
            <a:off x="1371484" y="3694659"/>
            <a:ext cx="10949327" cy="27155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lvl="1" indent="0" algn="l" defTabSz="587022">
              <a:lnSpc>
                <a:spcPts val="3900"/>
              </a:lnSpc>
              <a:defRPr sz="3200" b="0">
                <a:solidFill>
                  <a:srgbClr val="56C1FF"/>
                </a:solidFill>
                <a:latin typeface="Courier"/>
                <a:ea typeface="Courier"/>
                <a:cs typeface="Courier"/>
                <a:sym typeface="Courier"/>
              </a:defRPr>
            </a:pPr>
            <a:r>
              <a:t>Ajax allows you to update the DOM or the webpage without reloading the page. Means you can get the data from the server and display it on the page without reloading it.</a:t>
            </a:r>
          </a:p>
          <a:p>
            <a:pPr lvl="1" indent="0" algn="l" defTabSz="587022">
              <a:lnSpc>
                <a:spcPts val="3900"/>
              </a:lnSpc>
              <a:defRPr sz="3200" b="0">
                <a:solidFill>
                  <a:srgbClr val="56C1FF"/>
                </a:solidFill>
                <a:latin typeface="Courier"/>
                <a:ea typeface="Courier"/>
                <a:cs typeface="Courier"/>
                <a:sym typeface="Courier"/>
              </a:defRPr>
            </a:pPr>
            <a:endParaRPr>
              <a:solidFill>
                <a:srgbClr val="000000"/>
              </a:solidFill>
            </a:endParaRP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29" name="PrepBytes_Logo.png" descr="PrepBytes_Logo.png"/>
          <p:cNvPicPr>
            <a:picLocks noChangeAspect="1"/>
          </p:cNvPicPr>
          <p:nvPr/>
        </p:nvPicPr>
        <p:blipFill>
          <a:blip r:embed="rId2"/>
          <a:stretch>
            <a:fillRect/>
          </a:stretch>
        </p:blipFill>
        <p:spPr>
          <a:xfrm>
            <a:off x="10253440" y="312690"/>
            <a:ext cx="2351744" cy="614202"/>
          </a:xfrm>
          <a:prstGeom prst="rect">
            <a:avLst/>
          </a:prstGeom>
          <a:ln w="12700">
            <a:miter lim="400000"/>
          </a:ln>
        </p:spPr>
      </p:pic>
      <p:sp>
        <p:nvSpPr>
          <p:cNvPr id="630" name="Maps"/>
          <p:cNvSpPr txBox="1"/>
          <p:nvPr/>
        </p:nvSpPr>
        <p:spPr>
          <a:xfrm>
            <a:off x="658426" y="228863"/>
            <a:ext cx="8639686"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Call, Apply and Bind in JS - Call</a:t>
            </a:r>
          </a:p>
        </p:txBody>
      </p:sp>
      <p:sp>
        <p:nvSpPr>
          <p:cNvPr id="631" name="Let sayings = new Map()…"/>
          <p:cNvSpPr txBox="1"/>
          <p:nvPr/>
        </p:nvSpPr>
        <p:spPr>
          <a:xfrm>
            <a:off x="473350" y="4935312"/>
            <a:ext cx="130048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632" name="Let sayings = new Map()…"/>
          <p:cNvSpPr txBox="1"/>
          <p:nvPr/>
        </p:nvSpPr>
        <p:spPr>
          <a:xfrm>
            <a:off x="722526" y="2224038"/>
            <a:ext cx="12078195" cy="65635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r>
              <a:t>Call invokes the function and allows you to pass in arguments one by one.</a:t>
            </a:r>
          </a:p>
          <a:p>
            <a:pPr algn="l" defTabSz="587022">
              <a:lnSpc>
                <a:spcPts val="3900"/>
              </a:lnSpc>
              <a:defRPr sz="3200" b="0">
                <a:solidFill>
                  <a:srgbClr val="56C1FF"/>
                </a:solidFill>
                <a:latin typeface="Courier"/>
                <a:ea typeface="Courier"/>
                <a:cs typeface="Courier"/>
                <a:sym typeface="Courier"/>
              </a:defRPr>
            </a:pPr>
            <a:endParaRPr/>
          </a:p>
          <a:p>
            <a:pPr algn="l">
              <a:spcBef>
                <a:spcPts val="3200"/>
              </a:spcBef>
              <a:defRPr sz="2800" b="0">
                <a:solidFill>
                  <a:schemeClr val="accent4">
                    <a:hueOff val="468000"/>
                    <a:satOff val="-4761"/>
                    <a:lumOff val="10196"/>
                  </a:schemeClr>
                </a:solidFill>
              </a:defRPr>
            </a:pPr>
            <a:r>
              <a:t>var person1 = {firstName: 'Prepbytes', lastName: 'Students'};</a:t>
            </a:r>
          </a:p>
          <a:p>
            <a:pPr algn="l">
              <a:spcBef>
                <a:spcPts val="3200"/>
              </a:spcBef>
              <a:defRPr sz="2800" b="0">
                <a:solidFill>
                  <a:schemeClr val="accent4">
                    <a:hueOff val="468000"/>
                    <a:satOff val="-4761"/>
                    <a:lumOff val="10196"/>
                  </a:schemeClr>
                </a:solidFill>
              </a:defRPr>
            </a:pPr>
            <a:r>
              <a:t>function test(greeting, year) {</a:t>
            </a:r>
          </a:p>
          <a:p>
            <a:pPr algn="l">
              <a:spcBef>
                <a:spcPts val="3200"/>
              </a:spcBef>
              <a:defRPr sz="2800" b="0">
                <a:solidFill>
                  <a:schemeClr val="accent4">
                    <a:hueOff val="468000"/>
                    <a:satOff val="-4761"/>
                    <a:lumOff val="10196"/>
                  </a:schemeClr>
                </a:solidFill>
              </a:defRPr>
            </a:pPr>
            <a:r>
              <a:t>console.log(greeting + ' ' + this.firstName + ' ' + this.lastName + ' ' + year);</a:t>
            </a:r>
          </a:p>
          <a:p>
            <a:pPr algn="l">
              <a:spcBef>
                <a:spcPts val="3200"/>
              </a:spcBef>
              <a:defRPr sz="2800" b="0">
                <a:solidFill>
                  <a:schemeClr val="accent4">
                    <a:hueOff val="468000"/>
                    <a:satOff val="-4761"/>
                    <a:lumOff val="10196"/>
                  </a:schemeClr>
                </a:solidFill>
              </a:defRPr>
            </a:pPr>
            <a:r>
              <a:t>}</a:t>
            </a:r>
          </a:p>
          <a:p>
            <a:pPr algn="l">
              <a:spcBef>
                <a:spcPts val="3200"/>
              </a:spcBef>
              <a:defRPr sz="2800" b="0">
                <a:solidFill>
                  <a:schemeClr val="accent1">
                    <a:lumOff val="13529"/>
                  </a:schemeClr>
                </a:solidFill>
              </a:defRPr>
            </a:pPr>
            <a:r>
              <a:rPr>
                <a:solidFill>
                  <a:schemeClr val="accent4">
                    <a:hueOff val="468000"/>
                    <a:satOff val="-4761"/>
                    <a:lumOff val="10196"/>
                  </a:schemeClr>
                </a:solidFill>
              </a:rPr>
              <a:t>test.call(person1, 'Hello');</a:t>
            </a:r>
            <a:r>
              <a:t> // Hello Prepbytes Students 2021</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34" name="PrepBytes_Logo.png" descr="PrepBytes_Logo.png"/>
          <p:cNvPicPr>
            <a:picLocks noChangeAspect="1"/>
          </p:cNvPicPr>
          <p:nvPr/>
        </p:nvPicPr>
        <p:blipFill>
          <a:blip r:embed="rId2"/>
          <a:stretch>
            <a:fillRect/>
          </a:stretch>
        </p:blipFill>
        <p:spPr>
          <a:xfrm>
            <a:off x="10253440" y="312690"/>
            <a:ext cx="2351744" cy="614202"/>
          </a:xfrm>
          <a:prstGeom prst="rect">
            <a:avLst/>
          </a:prstGeom>
          <a:ln w="12700">
            <a:miter lim="400000"/>
          </a:ln>
        </p:spPr>
      </p:pic>
      <p:sp>
        <p:nvSpPr>
          <p:cNvPr id="635" name="Maps"/>
          <p:cNvSpPr txBox="1"/>
          <p:nvPr/>
        </p:nvSpPr>
        <p:spPr>
          <a:xfrm>
            <a:off x="427595" y="539595"/>
            <a:ext cx="9268060"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Call, Apply and Bind in JS- Apply</a:t>
            </a:r>
          </a:p>
        </p:txBody>
      </p:sp>
      <p:sp>
        <p:nvSpPr>
          <p:cNvPr id="636"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637" name="Let sayings = new Map()…"/>
          <p:cNvSpPr txBox="1"/>
          <p:nvPr/>
        </p:nvSpPr>
        <p:spPr>
          <a:xfrm>
            <a:off x="722526" y="2224038"/>
            <a:ext cx="12058101" cy="65635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r>
              <a:t>Apply invokes the function and allows you to pass in arguments as an array.</a:t>
            </a:r>
          </a:p>
          <a:p>
            <a:pPr algn="l" defTabSz="587022">
              <a:lnSpc>
                <a:spcPts val="3900"/>
              </a:lnSpc>
              <a:defRPr sz="3200" b="0">
                <a:solidFill>
                  <a:srgbClr val="56C1FF"/>
                </a:solidFill>
                <a:latin typeface="Courier"/>
                <a:ea typeface="Courier"/>
                <a:cs typeface="Courier"/>
                <a:sym typeface="Courier"/>
              </a:defRPr>
            </a:pPr>
            <a:endParaRPr/>
          </a:p>
          <a:p>
            <a:pPr algn="l">
              <a:spcBef>
                <a:spcPts val="3200"/>
              </a:spcBef>
              <a:defRPr sz="2800" b="0">
                <a:solidFill>
                  <a:schemeClr val="accent4">
                    <a:hueOff val="468000"/>
                    <a:satOff val="-4761"/>
                    <a:lumOff val="10196"/>
                  </a:schemeClr>
                </a:solidFill>
              </a:defRPr>
            </a:pPr>
            <a:r>
              <a:t>var person1 = {firstName: 'Prepbytes', lastName: 'Students'};</a:t>
            </a:r>
          </a:p>
          <a:p>
            <a:pPr algn="l">
              <a:spcBef>
                <a:spcPts val="3200"/>
              </a:spcBef>
              <a:defRPr sz="2800" b="0">
                <a:solidFill>
                  <a:schemeClr val="accent4">
                    <a:hueOff val="468000"/>
                    <a:satOff val="-4761"/>
                    <a:lumOff val="10196"/>
                  </a:schemeClr>
                </a:solidFill>
              </a:defRPr>
            </a:pPr>
            <a:r>
              <a:t>function test(greeting, year) {</a:t>
            </a:r>
          </a:p>
          <a:p>
            <a:pPr algn="l">
              <a:spcBef>
                <a:spcPts val="3200"/>
              </a:spcBef>
              <a:defRPr sz="2800" b="0">
                <a:solidFill>
                  <a:schemeClr val="accent4">
                    <a:hueOff val="468000"/>
                    <a:satOff val="-4761"/>
                    <a:lumOff val="10196"/>
                  </a:schemeClr>
                </a:solidFill>
              </a:defRPr>
            </a:pPr>
            <a:r>
              <a:t>console.log(greeting + ' ' + this.firstName + ' ' + this.lastName + ' ' + year);</a:t>
            </a:r>
          </a:p>
          <a:p>
            <a:pPr algn="l">
              <a:spcBef>
                <a:spcPts val="3200"/>
              </a:spcBef>
              <a:defRPr sz="2800" b="0">
                <a:solidFill>
                  <a:schemeClr val="accent4">
                    <a:hueOff val="468000"/>
                    <a:satOff val="-4761"/>
                    <a:lumOff val="10196"/>
                  </a:schemeClr>
                </a:solidFill>
              </a:defRPr>
            </a:pPr>
            <a:r>
              <a:t>}</a:t>
            </a:r>
          </a:p>
          <a:p>
            <a:pPr algn="l">
              <a:spcBef>
                <a:spcPts val="3200"/>
              </a:spcBef>
              <a:defRPr sz="2800" b="0">
                <a:solidFill>
                  <a:schemeClr val="accent1">
                    <a:lumOff val="13529"/>
                  </a:schemeClr>
                </a:solidFill>
              </a:defRPr>
            </a:pPr>
            <a:r>
              <a:rPr>
                <a:solidFill>
                  <a:schemeClr val="accent4">
                    <a:hueOff val="468000"/>
                    <a:satOff val="-4761"/>
                    <a:lumOff val="10196"/>
                  </a:schemeClr>
                </a:solidFill>
              </a:rPr>
              <a:t>test.apply(person1, [‘Hello’, 2021]); </a:t>
            </a:r>
            <a:r>
              <a:t>// Hello Prepbytes Students 2021</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39" name="PrepBytes_Logo.png" descr="PrepBytes_Logo.png"/>
          <p:cNvPicPr>
            <a:picLocks noChangeAspect="1"/>
          </p:cNvPicPr>
          <p:nvPr/>
        </p:nvPicPr>
        <p:blipFill>
          <a:blip r:embed="rId2"/>
          <a:stretch>
            <a:fillRect/>
          </a:stretch>
        </p:blipFill>
        <p:spPr>
          <a:xfrm>
            <a:off x="10253440" y="312690"/>
            <a:ext cx="2351744" cy="614202"/>
          </a:xfrm>
          <a:prstGeom prst="rect">
            <a:avLst/>
          </a:prstGeom>
          <a:ln w="12700">
            <a:miter lim="400000"/>
          </a:ln>
        </p:spPr>
      </p:pic>
      <p:sp>
        <p:nvSpPr>
          <p:cNvPr id="640" name="Maps"/>
          <p:cNvSpPr txBox="1"/>
          <p:nvPr/>
        </p:nvSpPr>
        <p:spPr>
          <a:xfrm>
            <a:off x="711306" y="161313"/>
            <a:ext cx="9368804"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Call, Apply and Bind in JS - Bind</a:t>
            </a:r>
          </a:p>
        </p:txBody>
      </p:sp>
      <p:sp>
        <p:nvSpPr>
          <p:cNvPr id="641"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642" name="Let sayings = new Map()…"/>
          <p:cNvSpPr txBox="1"/>
          <p:nvPr/>
        </p:nvSpPr>
        <p:spPr>
          <a:xfrm>
            <a:off x="722526" y="2472394"/>
            <a:ext cx="12058101" cy="60668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r>
              <a:t>Bind returns a new function, allowing you to pass in a this array and any number of arguments.</a:t>
            </a:r>
          </a:p>
          <a:p>
            <a:pPr algn="l">
              <a:spcBef>
                <a:spcPts val="3200"/>
              </a:spcBef>
              <a:defRPr sz="2800" b="0">
                <a:solidFill>
                  <a:schemeClr val="accent4">
                    <a:hueOff val="468000"/>
                    <a:satOff val="-4761"/>
                    <a:lumOff val="10196"/>
                  </a:schemeClr>
                </a:solidFill>
              </a:defRPr>
            </a:pPr>
            <a:r>
              <a:t>var person1 = {firstName: 'Prepbytes', lastName: 'Students'};</a:t>
            </a:r>
          </a:p>
          <a:p>
            <a:pPr algn="l">
              <a:spcBef>
                <a:spcPts val="3200"/>
              </a:spcBef>
              <a:defRPr sz="2800" b="0">
                <a:solidFill>
                  <a:schemeClr val="accent4">
                    <a:hueOff val="468000"/>
                    <a:satOff val="-4761"/>
                    <a:lumOff val="10196"/>
                  </a:schemeClr>
                </a:solidFill>
              </a:defRPr>
            </a:pPr>
            <a:r>
              <a:t>function test(greeting, year) {</a:t>
            </a:r>
          </a:p>
          <a:p>
            <a:pPr algn="l">
              <a:spcBef>
                <a:spcPts val="3200"/>
              </a:spcBef>
              <a:defRPr sz="2800" b="0">
                <a:solidFill>
                  <a:schemeClr val="accent4">
                    <a:hueOff val="468000"/>
                    <a:satOff val="-4761"/>
                    <a:lumOff val="10196"/>
                  </a:schemeClr>
                </a:solidFill>
              </a:defRPr>
            </a:pPr>
            <a:r>
              <a:t>console.log(greeting + ' ' + this.firstName + ' ' + this.lastName + ' ' + year);</a:t>
            </a:r>
          </a:p>
          <a:p>
            <a:pPr algn="l">
              <a:spcBef>
                <a:spcPts val="3200"/>
              </a:spcBef>
              <a:defRPr sz="2800" b="0">
                <a:solidFill>
                  <a:schemeClr val="accent4">
                    <a:hueOff val="468000"/>
                    <a:satOff val="-4761"/>
                    <a:lumOff val="10196"/>
                  </a:schemeClr>
                </a:solidFill>
              </a:defRPr>
            </a:pPr>
            <a:r>
              <a:t>}</a:t>
            </a:r>
          </a:p>
          <a:p>
            <a:pPr algn="l">
              <a:spcBef>
                <a:spcPts val="3200"/>
              </a:spcBef>
              <a:defRPr sz="2800" b="0">
                <a:solidFill>
                  <a:schemeClr val="accent4">
                    <a:hueOff val="468000"/>
                    <a:satOff val="-4761"/>
                    <a:lumOff val="10196"/>
                  </a:schemeClr>
                </a:solidFill>
              </a:defRPr>
            </a:pPr>
            <a:r>
              <a:t>var user = test.bind(person1);</a:t>
            </a:r>
          </a:p>
          <a:p>
            <a:pPr lvl="2" indent="0" algn="l">
              <a:spcBef>
                <a:spcPts val="3200"/>
              </a:spcBef>
              <a:defRPr sz="2800" b="0">
                <a:solidFill>
                  <a:schemeClr val="accent1">
                    <a:lumOff val="13529"/>
                  </a:schemeClr>
                </a:solidFill>
              </a:defRPr>
            </a:pPr>
            <a:r>
              <a:rPr>
                <a:solidFill>
                  <a:schemeClr val="accent4">
                    <a:hueOff val="468000"/>
                    <a:satOff val="-4761"/>
                    <a:lumOff val="10196"/>
                  </a:schemeClr>
                </a:solidFill>
              </a:rPr>
              <a:t>user(“Hello”,2021)  </a:t>
            </a:r>
            <a:r>
              <a:t>           // Hello  Prepbytes Students 2021</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44" name="Function"/>
          <p:cNvSpPr txBox="1"/>
          <p:nvPr/>
        </p:nvSpPr>
        <p:spPr>
          <a:xfrm>
            <a:off x="951519" y="1060797"/>
            <a:ext cx="4234075"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Callbacks in JS</a:t>
            </a:r>
          </a:p>
        </p:txBody>
      </p:sp>
      <p:sp>
        <p:nvSpPr>
          <p:cNvPr id="645" name="Function without parameters…"/>
          <p:cNvSpPr txBox="1"/>
          <p:nvPr/>
        </p:nvSpPr>
        <p:spPr>
          <a:xfrm>
            <a:off x="939933" y="3614737"/>
            <a:ext cx="10779797" cy="2524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algn="l" defTabSz="587022">
              <a:lnSpc>
                <a:spcPts val="3900"/>
              </a:lnSpc>
              <a:defRPr sz="3200" b="0">
                <a:solidFill>
                  <a:srgbClr val="56C1FF"/>
                </a:solidFill>
                <a:latin typeface="Lucida Grande"/>
                <a:ea typeface="Lucida Grande"/>
                <a:cs typeface="Lucida Grande"/>
                <a:sym typeface="Lucida Grande"/>
              </a:defRPr>
            </a:lvl1pPr>
          </a:lstStyle>
          <a:p>
            <a:r>
              <a:t>Callback function is a function which gets passed as an argument to another function , so that we can achieve this that callback function should be called only after the execution of main function. </a:t>
            </a:r>
          </a:p>
        </p:txBody>
      </p:sp>
      <p:pic>
        <p:nvPicPr>
          <p:cNvPr id="646"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48" name="Function"/>
          <p:cNvSpPr txBox="1"/>
          <p:nvPr/>
        </p:nvSpPr>
        <p:spPr>
          <a:xfrm>
            <a:off x="948526" y="439335"/>
            <a:ext cx="4131980"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Promises in JS</a:t>
            </a:r>
          </a:p>
        </p:txBody>
      </p:sp>
      <p:sp>
        <p:nvSpPr>
          <p:cNvPr id="649" name="Function without parameters…"/>
          <p:cNvSpPr txBox="1"/>
          <p:nvPr/>
        </p:nvSpPr>
        <p:spPr>
          <a:xfrm>
            <a:off x="939933" y="2256227"/>
            <a:ext cx="10779797" cy="60011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Lucida Grande"/>
                <a:ea typeface="Lucida Grande"/>
                <a:cs typeface="Lucida Grande"/>
                <a:sym typeface="Lucida Grande"/>
              </a:defRPr>
            </a:pPr>
            <a:r>
              <a:t>The Promise object represents the eventual completion or failure of an asynchronous operation and its resulting value.</a:t>
            </a: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r>
              <a:t>It takes in two parameters resolve and reject , if we are getting success response then we will use resolve to give response, if error comes then we will use reject to give error.</a:t>
            </a: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r>
              <a:t>It provides two functions .then and .catch. If you want to access response use .then, if you want to handle error use .catch function.</a:t>
            </a:r>
          </a:p>
        </p:txBody>
      </p:sp>
      <p:pic>
        <p:nvPicPr>
          <p:cNvPr id="650"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16820</TotalTime>
  <Words>5110</Words>
  <Application>Microsoft Office PowerPoint</Application>
  <PresentationFormat>Custom</PresentationFormat>
  <Paragraphs>766</Paragraphs>
  <Slides>112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112</vt:i4>
      </vt:variant>
    </vt:vector>
  </HeadingPairs>
  <TitlesOfParts>
    <vt:vector size="123" baseType="lpstr">
      <vt:lpstr>Courier</vt:lpstr>
      <vt:lpstr>Courier New</vt:lpstr>
      <vt:lpstr>Gill Sans</vt:lpstr>
      <vt:lpstr>Helvetica</vt:lpstr>
      <vt:lpstr>Helvetica Neue</vt:lpstr>
      <vt:lpstr>Helvetica Neue Light</vt:lpstr>
      <vt:lpstr>Helvetica Neue Medium</vt:lpstr>
      <vt:lpstr>Lucida Grande</vt:lpstr>
      <vt:lpstr>Menlo</vt:lpstr>
      <vt:lpstr>Verdana</vt:lpstr>
      <vt:lpstr>Black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Sidhant Gupta</cp:lastModifiedBy>
  <cp:revision>7</cp:revision>
  <dcterms:modified xsi:type="dcterms:W3CDTF">2022-08-02T17:53:18Z</dcterms:modified>
</cp:coreProperties>
</file>