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7559675" cy="10691475"/>
  <p:embeddedFontLst>
    <p:embeddedFont>
      <p:font typeface="Corsiva"/>
      <p:regular r:id="rId12"/>
      <p:bold r:id="rId13"/>
      <p:italic r:id="rId14"/>
      <p:boldItalic r:id="rId15"/>
    </p:embeddedFont>
    <p:embeddedFont>
      <p:font typeface="Ubuntu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orsiva-bold.fntdata"/><Relationship Id="rId12" Type="http://schemas.openxmlformats.org/officeDocument/2006/relationships/font" Target="fonts/Corsiv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rsiva-boldItalic.fntdata"/><Relationship Id="rId14" Type="http://schemas.openxmlformats.org/officeDocument/2006/relationships/font" Target="fonts/Corsiva-italic.fntdata"/><Relationship Id="rId17" Type="http://schemas.openxmlformats.org/officeDocument/2006/relationships/font" Target="fonts/Ubuntu-bold.fntdata"/><Relationship Id="rId16" Type="http://schemas.openxmlformats.org/officeDocument/2006/relationships/font" Target="fonts/Ubuntu-regular.fntdata"/><Relationship Id="rId5" Type="http://schemas.openxmlformats.org/officeDocument/2006/relationships/slide" Target="slides/slide1.xml"/><Relationship Id="rId19" Type="http://schemas.openxmlformats.org/officeDocument/2006/relationships/font" Target="fonts/Ubuntu-boldItalic.fntdata"/><Relationship Id="rId6" Type="http://schemas.openxmlformats.org/officeDocument/2006/relationships/slide" Target="slides/slide2.xml"/><Relationship Id="rId18" Type="http://schemas.openxmlformats.org/officeDocument/2006/relationships/font" Target="fonts/Ubuntu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50"/>
            <a:ext cx="5040025" cy="400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260175" y="801850"/>
            <a:ext cx="5040025" cy="400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260175" y="801850"/>
            <a:ext cx="5040025" cy="400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1260175" y="801850"/>
            <a:ext cx="5040025" cy="400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260175" y="801850"/>
            <a:ext cx="5040025" cy="400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260175" y="801850"/>
            <a:ext cx="5040025" cy="4009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a6ee98ad4_0_0:notes"/>
          <p:cNvSpPr txBox="1"/>
          <p:nvPr>
            <p:ph idx="1" type="body"/>
          </p:nvPr>
        </p:nvSpPr>
        <p:spPr>
          <a:xfrm>
            <a:off x="755950" y="507845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3a6ee98ad4_0_0:notes"/>
          <p:cNvSpPr/>
          <p:nvPr>
            <p:ph idx="2" type="sldImg"/>
          </p:nvPr>
        </p:nvSpPr>
        <p:spPr>
          <a:xfrm>
            <a:off x="1260175" y="801850"/>
            <a:ext cx="5040000" cy="4009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a6ee98ad4_0_9:notes"/>
          <p:cNvSpPr txBox="1"/>
          <p:nvPr>
            <p:ph idx="1" type="body"/>
          </p:nvPr>
        </p:nvSpPr>
        <p:spPr>
          <a:xfrm>
            <a:off x="755950" y="507845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a6ee98ad4_0_9:notes"/>
          <p:cNvSpPr/>
          <p:nvPr>
            <p:ph idx="2" type="sldImg"/>
          </p:nvPr>
        </p:nvSpPr>
        <p:spPr>
          <a:xfrm>
            <a:off x="1260175" y="801850"/>
            <a:ext cx="5040000" cy="4009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3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2520"/>
            <a:ext cx="9142920" cy="51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hyperlink" Target="http://www-nrd.nhtsa.dot.gov/Pubs/812032.pdf" TargetMode="External"/><Relationship Id="rId5" Type="http://schemas.openxmlformats.org/officeDocument/2006/relationships/hyperlink" Target="http://www-nrd.nhtsa.dot.gov/Pubs/812032.pdf" TargetMode="External"/><Relationship Id="rId6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7.png"/><Relationship Id="rId7" Type="http://schemas.openxmlformats.org/officeDocument/2006/relationships/image" Target="../media/image11.pn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17.png"/><Relationship Id="rId8" Type="http://schemas.openxmlformats.org/officeDocument/2006/relationships/image" Target="../media/image1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040"/>
            <a:ext cx="9142920" cy="511956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350150" y="374425"/>
            <a:ext cx="8596500" cy="1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5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Smart Car Accident Prevention</a:t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520" y="3943440"/>
            <a:ext cx="4427280" cy="74088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1828800" y="2343240"/>
            <a:ext cx="4799520" cy="583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2668350" y="2085750"/>
            <a:ext cx="42621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000" u="none" cap="none" strike="noStrike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 DCoders</a:t>
            </a:r>
            <a:endParaRPr b="1" i="0" sz="4000" u="none" cap="none" strike="noStrike">
              <a:solidFill>
                <a:srgbClr val="FFFFFF"/>
              </a:solidFill>
              <a:latin typeface="Corsiva"/>
              <a:ea typeface="Corsiva"/>
              <a:cs typeface="Corsiva"/>
              <a:sym typeface="Corsiv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0" y="3742925"/>
            <a:ext cx="31524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Raghav Khera,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Ankush Kamboj, 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Shubham Sardana,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Deepak Dhanda,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Gaurav Raheja.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3029040" y="4767120"/>
            <a:ext cx="3085200" cy="27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2339640" y="0"/>
            <a:ext cx="5687640" cy="51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Problem Statement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" y="353450"/>
            <a:ext cx="91440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effective Smart </a:t>
            </a: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ccident </a:t>
            </a: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lert and</a:t>
            </a: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Prevention</a:t>
            </a: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and brake failure</a:t>
            </a: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notification generator .</a:t>
            </a:r>
            <a:endParaRPr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1376"/>
            <a:ext cx="4513325" cy="24114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4720900" y="772725"/>
            <a:ext cx="44232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0350" lvl="0" marL="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❑"/>
            </a:pP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Road Crash Statistics Nearly 1.3 million people die in road crashes each year.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0" marL="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❑"/>
            </a:pP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</a:t>
            </a:r>
            <a:r>
              <a:rPr lang="en-IN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 </a:t>
            </a:r>
            <a:r>
              <a:rPr lang="en-I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5.6 million car crashes in America every year</a:t>
            </a: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so brake failure accounts for about about 300,000 crashes per year.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0" y="3580800"/>
            <a:ext cx="4636500" cy="15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0350" lvl="0" marL="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❑"/>
            </a:pP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Largest no of road accidents in India occurs in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Chennai over 7,486 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0" marL="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❑"/>
            </a:pP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most Deaths occurs in Delhi over 1591 due to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Unsafe Lane Changes &amp; Reckless Driving.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0625" y="2004275"/>
            <a:ext cx="3316400" cy="26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3029040" y="4767120"/>
            <a:ext cx="3085200" cy="27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2771640" y="0"/>
            <a:ext cx="5687640" cy="51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Block Diagram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9175" y="1740065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3300" y="3711250"/>
            <a:ext cx="820500" cy="9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9625" y="1456190"/>
            <a:ext cx="2650996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-1" y="101175"/>
            <a:ext cx="2257826" cy="22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 rot="10800000">
            <a:off x="0" y="3043777"/>
            <a:ext cx="2585021" cy="172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7819716" y="461416"/>
            <a:ext cx="1287650" cy="119151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1799025" y="1026275"/>
            <a:ext cx="2125000" cy="555400"/>
          </a:xfrm>
          <a:custGeom>
            <a:pathLst>
              <a:path extrusionOk="0" h="22216" w="85000">
                <a:moveTo>
                  <a:pt x="0" y="0"/>
                </a:moveTo>
                <a:lnTo>
                  <a:pt x="85000" y="0"/>
                </a:lnTo>
                <a:lnTo>
                  <a:pt x="85000" y="22216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Google Shape;91;p16"/>
          <p:cNvSpPr/>
          <p:nvPr/>
        </p:nvSpPr>
        <p:spPr>
          <a:xfrm>
            <a:off x="930500" y="2312738"/>
            <a:ext cx="3440149" cy="1723331"/>
          </a:xfrm>
          <a:custGeom>
            <a:pathLst>
              <a:path extrusionOk="0" h="61818" w="129915">
                <a:moveTo>
                  <a:pt x="0" y="37187"/>
                </a:moveTo>
                <a:lnTo>
                  <a:pt x="0" y="0"/>
                </a:lnTo>
                <a:lnTo>
                  <a:pt x="58438" y="0"/>
                </a:lnTo>
                <a:lnTo>
                  <a:pt x="58438" y="61818"/>
                </a:lnTo>
                <a:lnTo>
                  <a:pt x="129915" y="61818"/>
                </a:lnTo>
                <a:lnTo>
                  <a:pt x="129915" y="15454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Google Shape;92;p16"/>
          <p:cNvSpPr/>
          <p:nvPr/>
        </p:nvSpPr>
        <p:spPr>
          <a:xfrm flipH="1">
            <a:off x="4809425" y="748575"/>
            <a:ext cx="3135225" cy="759176"/>
          </a:xfrm>
          <a:custGeom>
            <a:pathLst>
              <a:path extrusionOk="0" h="22216" w="85000">
                <a:moveTo>
                  <a:pt x="0" y="0"/>
                </a:moveTo>
                <a:lnTo>
                  <a:pt x="85000" y="0"/>
                </a:lnTo>
                <a:lnTo>
                  <a:pt x="85000" y="22216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Google Shape;93;p16"/>
          <p:cNvSpPr/>
          <p:nvPr/>
        </p:nvSpPr>
        <p:spPr>
          <a:xfrm>
            <a:off x="4757125" y="2764925"/>
            <a:ext cx="3670500" cy="1147025"/>
          </a:xfrm>
          <a:custGeom>
            <a:pathLst>
              <a:path extrusionOk="0" h="45881" w="146820">
                <a:moveTo>
                  <a:pt x="0" y="0"/>
                </a:moveTo>
                <a:lnTo>
                  <a:pt x="0" y="45881"/>
                </a:lnTo>
                <a:lnTo>
                  <a:pt x="45398" y="45881"/>
                </a:lnTo>
                <a:lnTo>
                  <a:pt x="45398" y="3864"/>
                </a:lnTo>
                <a:lnTo>
                  <a:pt x="146820" y="3864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Google Shape;94;p16"/>
          <p:cNvSpPr txBox="1"/>
          <p:nvPr/>
        </p:nvSpPr>
        <p:spPr>
          <a:xfrm>
            <a:off x="2161225" y="4141375"/>
            <a:ext cx="19560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HC05 To Detect vehicle aproarching from the front.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200725" y="1456200"/>
            <a:ext cx="20571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3 IR Sensor to detect vehicle from sideways and Back </a:t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6728900" y="924325"/>
            <a:ext cx="14289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Buzzer To Warn the Driver</a:t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6881300" y="2005625"/>
            <a:ext cx="14289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LED To warn about status of Brake</a:t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6881300" y="3667525"/>
            <a:ext cx="14289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Notification to User About Brake Failure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3029040" y="4767120"/>
            <a:ext cx="3085200" cy="27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539640" y="627480"/>
            <a:ext cx="725364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2339640" y="0"/>
            <a:ext cx="5687640" cy="51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Hardware &amp;</a:t>
            </a:r>
            <a:r>
              <a:rPr b="1" lang="en-IN" sz="2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i="0" lang="en-IN" sz="28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Software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8105" y="516255"/>
            <a:ext cx="2413800" cy="130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63925" y="3569610"/>
            <a:ext cx="2121120" cy="1413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1185" y="140213"/>
            <a:ext cx="1887120" cy="1887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155516" y="3791803"/>
            <a:ext cx="1287650" cy="1191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2408" y="1927802"/>
            <a:ext cx="1641774" cy="16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44775" y="2100050"/>
            <a:ext cx="1959424" cy="146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14250" y="516255"/>
            <a:ext cx="2923786" cy="242111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5638525" y="2937375"/>
            <a:ext cx="3085200" cy="10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Hardware</a:t>
            </a:r>
            <a:r>
              <a:rPr lang="en-IN"/>
              <a:t>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Node MCU, Ultrasonic Sensor, Buzzer, Jumper Wires, Basic Shield, 3 IR Sensor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5681125" y="3207913"/>
            <a:ext cx="3000000" cy="17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dk1"/>
                </a:solidFill>
              </a:rPr>
              <a:t>Software</a:t>
            </a:r>
            <a:r>
              <a:rPr lang="en-I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Arduino IDE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>
            <a:off x="3029040" y="4767120"/>
            <a:ext cx="3085200" cy="27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39650" y="627477"/>
            <a:ext cx="72537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</a:rPr>
              <a:t>Advantages</a:t>
            </a:r>
            <a:endParaRPr b="1" i="0" sz="2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2339640" y="0"/>
            <a:ext cx="5687640" cy="51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Advantages &amp; Disadvantages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975" y="1883525"/>
            <a:ext cx="3632251" cy="289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/>
          <p:nvPr/>
        </p:nvSpPr>
        <p:spPr>
          <a:xfrm>
            <a:off x="144875" y="1883525"/>
            <a:ext cx="5349000" cy="29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3365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will also </a:t>
            </a:r>
            <a:r>
              <a:rPr b="1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the accidents in bad environmental condition</a:t>
            </a:r>
            <a:r>
              <a:rPr b="1" lang="en-IN" sz="2400">
                <a:latin typeface="Times New Roman"/>
                <a:ea typeface="Times New Roman"/>
                <a:cs typeface="Times New Roman"/>
                <a:sym typeface="Times New Roman"/>
              </a:rPr>
              <a:t>s like fog, smog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3365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1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Alerts</a:t>
            </a:r>
            <a:r>
              <a:rPr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be</a:t>
            </a:r>
            <a:r>
              <a:rPr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helping  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b="1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gaining the drivers attention</a:t>
            </a:r>
            <a:r>
              <a:rPr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back on the road</a:t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3365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Medical and other helps can reach the spot better</a:t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193175" y="1002100"/>
            <a:ext cx="83070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3365" lvl="0" marL="215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main motive to make this project is to reduce road accidents and </a:t>
            </a: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 life not only the mankind but also the stray animals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which accidentally come on the way.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/>
        </p:nvSpPr>
        <p:spPr>
          <a:xfrm>
            <a:off x="3029040" y="4767120"/>
            <a:ext cx="30852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539640" y="627480"/>
            <a:ext cx="72537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2339640" y="0"/>
            <a:ext cx="56877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Advantages &amp; Disadvantages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589650" y="1316050"/>
            <a:ext cx="7964700" cy="2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53365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❖"/>
            </a:pPr>
            <a:r>
              <a:rPr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Drivers may show negligence while driving by over relying on the sensors</a:t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3365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❖"/>
            </a:pPr>
            <a:r>
              <a:rPr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Sudden 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rakes may lead to internal injuries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3365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❖"/>
            </a:pPr>
            <a:r>
              <a:rPr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Failure of sensors may lead to accidents</a:t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539640" y="627480"/>
            <a:ext cx="72537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</a:t>
            </a: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dvantages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040"/>
            <a:ext cx="9142920" cy="51195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/>
          <p:nvPr/>
        </p:nvSpPr>
        <p:spPr>
          <a:xfrm>
            <a:off x="350150" y="374425"/>
            <a:ext cx="8596500" cy="1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520" y="3943440"/>
            <a:ext cx="4427279" cy="74088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/>
          <p:nvPr/>
        </p:nvSpPr>
        <p:spPr>
          <a:xfrm>
            <a:off x="1828800" y="2343240"/>
            <a:ext cx="47994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0" y="3742925"/>
            <a:ext cx="31524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1617800" y="743650"/>
            <a:ext cx="6061200" cy="22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000" u="none" cap="none" strike="noStrike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DCoders a</a:t>
            </a:r>
            <a:r>
              <a:rPr b="1" lang="en-IN" sz="40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re thankful for your valuable time</a:t>
            </a:r>
            <a:endParaRPr b="1" i="0" sz="4000" u="none" cap="none" strike="noStrike">
              <a:solidFill>
                <a:srgbClr val="FFFFFF"/>
              </a:solidFill>
              <a:latin typeface="Corsiva"/>
              <a:ea typeface="Corsiva"/>
              <a:cs typeface="Corsiva"/>
              <a:sym typeface="Corsi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